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43B3496-E4DF-4595-AF3C-321FFAB252B1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D295ED-8482-48E4-8FBF-BAD74CB15BC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ezin%C3%A1rodn%C3%AD_Man_Bookerova_cena" TargetMode="External"/><Relationship Id="rId2" Type="http://schemas.openxmlformats.org/officeDocument/2006/relationships/hyperlink" Target="http://cs.wikipedia.org/wiki/Cena_Franze_Kafk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348880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/>
              <a:t>Jméno autora: Mgr. Věra Kocmanová</a:t>
            </a:r>
            <a:br>
              <a:rPr lang="cs-CZ" altLang="cs-CZ" b="1" dirty="0"/>
            </a:br>
            <a:r>
              <a:rPr lang="cs-CZ" altLang="cs-CZ" b="1" dirty="0"/>
              <a:t>Datum vytvoření</a:t>
            </a:r>
            <a:r>
              <a:rPr lang="cs-CZ" altLang="cs-CZ" b="1" dirty="0" smtClean="0"/>
              <a:t>: 13 . 10.  </a:t>
            </a:r>
            <a:r>
              <a:rPr lang="cs-CZ" altLang="cs-CZ" b="1" dirty="0"/>
              <a:t>2013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Číslo </a:t>
            </a:r>
            <a:r>
              <a:rPr lang="cs-CZ" altLang="cs-CZ" b="1" dirty="0" err="1"/>
              <a:t>DUMu</a:t>
            </a:r>
            <a:r>
              <a:rPr lang="cs-CZ" altLang="cs-CZ" b="1" dirty="0"/>
              <a:t>: VY_32_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INOVACE </a:t>
            </a:r>
            <a:r>
              <a:rPr lang="cs-CZ" altLang="cs-CZ" b="1" dirty="0"/>
              <a:t>_</a:t>
            </a:r>
            <a:r>
              <a:rPr lang="cs-CZ" altLang="cs-CZ" b="1" dirty="0" smtClean="0"/>
              <a:t>08_CJL_3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Ročník: </a:t>
            </a:r>
            <a:r>
              <a:rPr lang="cs-CZ" altLang="cs-CZ" b="1" dirty="0" smtClean="0"/>
              <a:t>II.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Český jazyk a literatura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Vzdělávací oblast: Jazykové vzdělávání a komunikace,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Estetické vzdělávání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Vzdělávací obor: </a:t>
            </a:r>
            <a:r>
              <a:rPr lang="cs-CZ" altLang="cs-CZ" b="1" dirty="0" smtClean="0">
                <a:latin typeface="Calibri" pitchFamily="34" charset="0"/>
              </a:rPr>
              <a:t>Literatura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Tematický okruh: Vývoj prózy od roku 1945 do </a:t>
            </a:r>
            <a:r>
              <a:rPr lang="cs-CZ" altLang="cs-CZ" b="1" dirty="0" smtClean="0"/>
              <a:t>současnosti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Téma: </a:t>
            </a:r>
            <a:r>
              <a:rPr lang="cs-CZ" altLang="cs-CZ" b="1" dirty="0" smtClean="0"/>
              <a:t>Arnošt Lustig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/>
            </a:r>
            <a:br>
              <a:rPr lang="cs-CZ" altLang="cs-CZ" b="1" dirty="0"/>
            </a:br>
            <a:r>
              <a:rPr lang="cs-CZ" altLang="cs-CZ" b="1" dirty="0"/>
              <a:t>Metodický list/anotace: </a:t>
            </a:r>
            <a:r>
              <a:rPr lang="cs-CZ" altLang="cs-CZ" b="1" dirty="0">
                <a:latin typeface="Calibri" pitchFamily="34" charset="0"/>
              </a:rPr>
              <a:t>Informace o autorovi a </a:t>
            </a:r>
            <a:r>
              <a:rPr lang="cs-CZ" altLang="cs-CZ" b="1">
                <a:latin typeface="Calibri" pitchFamily="34" charset="0"/>
              </a:rPr>
              <a:t>rozbor </a:t>
            </a:r>
            <a:r>
              <a:rPr lang="cs-CZ" altLang="cs-CZ" b="1" smtClean="0">
                <a:latin typeface="Calibri" pitchFamily="34" charset="0"/>
              </a:rPr>
              <a:t>díla </a:t>
            </a:r>
            <a:r>
              <a:rPr lang="cs-CZ" altLang="cs-CZ" b="1" dirty="0">
                <a:latin typeface="Calibri" pitchFamily="34" charset="0"/>
              </a:rPr>
              <a:t>za použití interaktivní tabule</a:t>
            </a:r>
          </a:p>
        </p:txBody>
      </p:sp>
      <p:grpSp>
        <p:nvGrpSpPr>
          <p:cNvPr id="3" name="Group 43"/>
          <p:cNvGrpSpPr>
            <a:grpSpLocks noGrp="1" noChangeAspect="1"/>
          </p:cNvGrpSpPr>
          <p:nvPr/>
        </p:nvGrpSpPr>
        <p:grpSpPr bwMode="auto">
          <a:xfrm>
            <a:off x="576672" y="205192"/>
            <a:ext cx="7990656" cy="1719262"/>
            <a:chOff x="0" y="0"/>
            <a:chExt cx="9765" cy="1637"/>
          </a:xfrm>
        </p:grpSpPr>
        <p:sp>
          <p:nvSpPr>
            <p:cNvPr id="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6 w 1310"/>
                <a:gd name="T13" fmla="*/ 4 h 1309"/>
                <a:gd name="T14" fmla="*/ 5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5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4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0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0 w 4304"/>
                <a:gd name="T15" fmla="*/ 1 h 532"/>
                <a:gd name="T16" fmla="*/ 18 w 4304"/>
                <a:gd name="T17" fmla="*/ 3 h 532"/>
                <a:gd name="T18" fmla="*/ 24 w 4304"/>
                <a:gd name="T19" fmla="*/ 3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1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1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1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3 h 532"/>
                <a:gd name="T58" fmla="*/ 56 w 4304"/>
                <a:gd name="T59" fmla="*/ 4 h 532"/>
                <a:gd name="T60" fmla="*/ 56 w 4304"/>
                <a:gd name="T61" fmla="*/ 1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6 h 532"/>
                <a:gd name="T92" fmla="*/ 35 w 4304"/>
                <a:gd name="T93" fmla="*/ 6 h 532"/>
                <a:gd name="T94" fmla="*/ 34 w 4304"/>
                <a:gd name="T95" fmla="*/ 8 h 532"/>
                <a:gd name="T96" fmla="*/ 37 w 4304"/>
                <a:gd name="T97" fmla="*/ 6 h 532"/>
                <a:gd name="T98" fmla="*/ 41 w 4304"/>
                <a:gd name="T99" fmla="*/ 6 h 532"/>
                <a:gd name="T100" fmla="*/ 41 w 4304"/>
                <a:gd name="T101" fmla="*/ 6 h 532"/>
                <a:gd name="T102" fmla="*/ 40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1 w 4304"/>
                <a:gd name="T113" fmla="*/ 6 h 532"/>
                <a:gd name="T114" fmla="*/ 51 w 4304"/>
                <a:gd name="T115" fmla="*/ 7 h 532"/>
                <a:gd name="T116" fmla="*/ 56 w 4304"/>
                <a:gd name="T117" fmla="*/ 6 h 532"/>
                <a:gd name="T118" fmla="*/ 56 w 4304"/>
                <a:gd name="T119" fmla="*/ 6 h 532"/>
                <a:gd name="T120" fmla="*/ 55 w 4304"/>
                <a:gd name="T121" fmla="*/ 9 h 532"/>
                <a:gd name="T122" fmla="*/ 58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1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1 h 262"/>
                <a:gd name="T28" fmla="*/ 9 w 2467"/>
                <a:gd name="T29" fmla="*/ 2 h 262"/>
                <a:gd name="T30" fmla="*/ 10 w 2467"/>
                <a:gd name="T31" fmla="*/ 3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1 h 262"/>
                <a:gd name="T46" fmla="*/ 1 w 2467"/>
                <a:gd name="T47" fmla="*/ 3 h 262"/>
                <a:gd name="T48" fmla="*/ 2 w 2467"/>
                <a:gd name="T49" fmla="*/ 2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1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1 h 262"/>
                <a:gd name="T78" fmla="*/ 30 w 2467"/>
                <a:gd name="T79" fmla="*/ 2 h 262"/>
                <a:gd name="T80" fmla="*/ 31 w 2467"/>
                <a:gd name="T81" fmla="*/ 3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1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2 w 2582"/>
                <a:gd name="T47" fmla="*/ 4 h 254"/>
                <a:gd name="T48" fmla="*/ 21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2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7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3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7 w 4312"/>
                <a:gd name="T9" fmla="*/ 2 h 228"/>
                <a:gd name="T10" fmla="*/ 7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0 w 4312"/>
                <a:gd name="T17" fmla="*/ 2 h 228"/>
                <a:gd name="T18" fmla="*/ 12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5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4 w 4312"/>
                <a:gd name="T43" fmla="*/ 1 h 228"/>
                <a:gd name="T44" fmla="*/ 25 w 4312"/>
                <a:gd name="T45" fmla="*/ 1 h 228"/>
                <a:gd name="T46" fmla="*/ 25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8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6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713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u="sng" dirty="0" smtClean="0">
                <a:solidFill>
                  <a:srgbClr val="00B0F0"/>
                </a:solidFill>
              </a:rPr>
              <a:t>Ocenění:</a:t>
            </a:r>
            <a:endParaRPr lang="cs-CZ" sz="3600" b="1" u="sng" dirty="0">
              <a:solidFill>
                <a:srgbClr val="00B0F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052736"/>
            <a:ext cx="86409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2008 - Nominace na </a:t>
            </a:r>
            <a:r>
              <a:rPr lang="cs-CZ" sz="3200" dirty="0" err="1" smtClean="0"/>
              <a:t>Pulitzerovu</a:t>
            </a:r>
            <a:r>
              <a:rPr lang="cs-CZ" sz="3200" dirty="0" smtClean="0"/>
              <a:t> cenu</a:t>
            </a:r>
          </a:p>
          <a:p>
            <a:endParaRPr lang="cs-CZ" sz="3200" dirty="0"/>
          </a:p>
          <a:p>
            <a:r>
              <a:rPr lang="cs-CZ" sz="3200" dirty="0" smtClean="0"/>
              <a:t>2008 - Udělena </a:t>
            </a:r>
            <a:r>
              <a:rPr lang="cs-CZ" sz="3200" dirty="0">
                <a:hlinkClick r:id="rId2" tooltip="Cena Franze Kafky"/>
              </a:rPr>
              <a:t>Cena Franze </a:t>
            </a:r>
            <a:r>
              <a:rPr lang="cs-CZ" sz="3200" dirty="0" smtClean="0">
                <a:hlinkClick r:id="rId2" tooltip="Cena Franze Kafky"/>
              </a:rPr>
              <a:t>Kafky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2009 - Nominace </a:t>
            </a:r>
            <a:r>
              <a:rPr lang="cs-CZ" sz="3200" dirty="0"/>
              <a:t>na </a:t>
            </a:r>
            <a:r>
              <a:rPr lang="cs-CZ" sz="3200" dirty="0">
                <a:hlinkClick r:id="rId3" tooltip="Mezinárodní Man Bookerova cena"/>
              </a:rPr>
              <a:t>Mezinárodní Man </a:t>
            </a:r>
            <a:r>
              <a:rPr lang="cs-CZ" sz="3200" dirty="0" err="1" smtClean="0">
                <a:hlinkClick r:id="rId3" tooltip="Mezinárodní Man Bookerova cena"/>
              </a:rPr>
              <a:t>Bookerovu</a:t>
            </a:r>
            <a:endParaRPr lang="cs-CZ" sz="3200" dirty="0" smtClean="0">
              <a:hlinkClick r:id="rId3" tooltip="Mezinárodní Man Bookerova cena"/>
            </a:endParaRPr>
          </a:p>
          <a:p>
            <a:r>
              <a:rPr lang="cs-CZ" sz="3200" dirty="0" smtClean="0"/>
              <a:t>                              </a:t>
            </a:r>
            <a:r>
              <a:rPr lang="cs-CZ" sz="3200" dirty="0" smtClean="0">
                <a:hlinkClick r:id="rId3" tooltip="Mezinárodní Man Bookerova cena"/>
              </a:rPr>
              <a:t>cenu</a:t>
            </a:r>
            <a:endParaRPr lang="cs-CZ" sz="3200" dirty="0" smtClean="0"/>
          </a:p>
          <a:p>
            <a:r>
              <a:rPr lang="cs-CZ" sz="3200" dirty="0"/>
              <a:t> </a:t>
            </a:r>
            <a:r>
              <a:rPr lang="cs-CZ" sz="3200" dirty="0" smtClean="0"/>
              <a:t>         - za dlouhodobý přínos světové literatuře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     v angličtině</a:t>
            </a:r>
            <a:endParaRPr lang="cs-CZ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23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CITACE, 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 klipartů: MS Office, Verze : 14.0.6123.50</a:t>
            </a:r>
          </a:p>
          <a:p>
            <a:r>
              <a:rPr lang="cs-CZ" dirty="0"/>
              <a:t>SOUKAL, Josef a kol. </a:t>
            </a:r>
            <a:r>
              <a:rPr lang="cs-CZ" i="1" dirty="0"/>
              <a:t>Literatura pro 4. ročník středních škol</a:t>
            </a:r>
            <a:r>
              <a:rPr lang="cs-CZ" dirty="0"/>
              <a:t>. Praha: Státní pedagogické nakladatelství, 2005, ISBN 80-7235-223-7.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9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420888"/>
            <a:ext cx="4419600" cy="2376264"/>
          </a:xfrm>
        </p:spPr>
        <p:txBody>
          <a:bodyPr>
            <a:noAutofit/>
          </a:bodyPr>
          <a:lstStyle/>
          <a:p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 smtClean="0">
                <a:solidFill>
                  <a:schemeClr val="tx1"/>
                </a:solidFill>
              </a:rPr>
              <a:t>ARNOŠT</a:t>
            </a:r>
            <a:r>
              <a:rPr lang="cs-CZ" sz="6600" dirty="0" smtClean="0">
                <a:solidFill>
                  <a:srgbClr val="FFFF00"/>
                </a:solidFill>
              </a:rPr>
              <a:t> 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 smtClean="0"/>
              <a:t>LUSTIG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88640"/>
            <a:ext cx="8712968" cy="6552728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1926 – 2011</a:t>
            </a:r>
          </a:p>
          <a:p>
            <a:pPr marL="0" indent="0">
              <a:buNone/>
            </a:pPr>
            <a:endParaRPr lang="cs-CZ" sz="3200" b="1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sz="3200" b="1" dirty="0" smtClean="0">
                <a:solidFill>
                  <a:srgbClr val="00B0F0"/>
                </a:solidFill>
              </a:rPr>
              <a:t>1942 – 1945 vězněn v Terezíně, Buchenwaldu,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   Osvětimi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několik týdnů před koncem války uprchl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bojoval na barikádách v Praze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po válce vystudoval vysokou školu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stal se novinářem, </a:t>
            </a:r>
            <a:r>
              <a:rPr lang="cs-CZ" sz="3200" b="1" dirty="0" err="1" smtClean="0">
                <a:solidFill>
                  <a:srgbClr val="00B0F0"/>
                </a:solidFill>
              </a:rPr>
              <a:t>scénaristou</a:t>
            </a:r>
            <a:endParaRPr lang="cs-CZ" sz="32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po srpnu 1968 odchází z Československa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od roku 1970 žil v USA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- přednášel na washingtonské univerzitě</a:t>
            </a:r>
            <a:endParaRPr lang="cs-CZ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chemeClr val="tx1"/>
                  </a:solidFill>
                </a:uFill>
              </a:rPr>
              <a:t>M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rgbClr val="0000FF"/>
                  </a:solidFill>
                </a:uFill>
              </a:rPr>
              <a:t>O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chemeClr val="tx1"/>
                  </a:solidFill>
                </a:uFill>
              </a:rPr>
              <a:t>DLITBA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rgbClr val="0000FF"/>
                  </a:solidFill>
                </a:uFill>
              </a:rPr>
              <a:t> PRO KATEŘINU 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rgbClr val="3E1B59"/>
                  </a:solidFill>
                </a:uFill>
              </a:rPr>
              <a:t>H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rgbClr val="002060"/>
                  </a:solidFill>
                </a:uFill>
              </a:rPr>
              <a:t>ORO</a:t>
            </a:r>
            <a:r>
              <a:rPr lang="cs-CZ" sz="5400" u="heavy" dirty="0" smtClean="0">
                <a:solidFill>
                  <a:srgbClr val="00B0F0"/>
                </a:solidFill>
                <a:uFill>
                  <a:solidFill>
                    <a:srgbClr val="3E1B59"/>
                  </a:solidFill>
                </a:uFill>
              </a:rPr>
              <a:t>VITZOVOU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  <a:uFill>
                  <a:solidFill>
                    <a:srgbClr val="3E1B59"/>
                  </a:solidFill>
                </a:uFill>
              </a:rPr>
              <a:t>NOVELA</a:t>
            </a:r>
          </a:p>
          <a:p>
            <a:pPr>
              <a:buFontTx/>
              <a:buChar char="-"/>
            </a:pPr>
            <a:r>
              <a:rPr lang="cs-CZ" sz="3600" b="1" dirty="0">
                <a:solidFill>
                  <a:srgbClr val="3A1953"/>
                </a:solidFill>
                <a:uFill>
                  <a:solidFill>
                    <a:srgbClr val="3E1B59"/>
                  </a:solidFill>
                </a:uFill>
              </a:rPr>
              <a:t>z</a:t>
            </a:r>
            <a:r>
              <a:rPr lang="cs-CZ" sz="3600" b="1" dirty="0" smtClean="0">
                <a:solidFill>
                  <a:srgbClr val="3A1953"/>
                </a:solidFill>
                <a:uFill>
                  <a:solidFill>
                    <a:srgbClr val="3E1B59"/>
                  </a:solidFill>
                </a:uFill>
              </a:rPr>
              <a:t>achycuje bezohlednou a cynickou hru nacistické moci s lidskou nadějí a touhou po životě</a:t>
            </a:r>
          </a:p>
          <a:p>
            <a:pPr>
              <a:buFontTx/>
              <a:buChar char="-"/>
            </a:pPr>
            <a:r>
              <a:rPr lang="cs-CZ" sz="3600" b="1" dirty="0">
                <a:solidFill>
                  <a:srgbClr val="3A1953"/>
                </a:solidFill>
                <a:uFill>
                  <a:solidFill>
                    <a:srgbClr val="3E1B59"/>
                  </a:solidFill>
                </a:uFill>
              </a:rPr>
              <a:t>ž</a:t>
            </a:r>
            <a:r>
              <a:rPr lang="cs-CZ" sz="3600" b="1" dirty="0" smtClean="0">
                <a:solidFill>
                  <a:srgbClr val="3A1953"/>
                </a:solidFill>
                <a:uFill>
                  <a:solidFill>
                    <a:srgbClr val="3E1B59"/>
                  </a:solidFill>
                </a:uFill>
              </a:rPr>
              <a:t>idovská dívka volí zoufalou cestu k zachování vlastní důstojnosti  a čelí pokoření tváří v tvář smrti</a:t>
            </a:r>
            <a:endParaRPr lang="cs-CZ" sz="3600" b="1" dirty="0">
              <a:solidFill>
                <a:srgbClr val="3A1953"/>
              </a:solidFill>
              <a:uFill>
                <a:solidFill>
                  <a:srgbClr val="3E1B59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2163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t</a:t>
            </a:r>
            <a:r>
              <a:rPr lang="cs-CZ" sz="2800" b="1" dirty="0" smtClean="0">
                <a:solidFill>
                  <a:schemeClr val="tx1"/>
                </a:solidFill>
              </a:rPr>
              <a:t>ři části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d</a:t>
            </a:r>
            <a:r>
              <a:rPr lang="cs-CZ" sz="2800" b="1" dirty="0" smtClean="0">
                <a:solidFill>
                  <a:srgbClr val="00B0F0"/>
                </a:solidFill>
              </a:rPr>
              <a:t>ěj se odehrává v roce 1943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n</a:t>
            </a:r>
            <a:r>
              <a:rPr lang="cs-CZ" sz="2800" b="1" dirty="0" smtClean="0">
                <a:solidFill>
                  <a:srgbClr val="00B0F0"/>
                </a:solidFill>
              </a:rPr>
              <a:t>acisté v Itálii zajmou skupinu bohatých židovských obchodníků s americkými pasy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n</a:t>
            </a:r>
            <a:r>
              <a:rPr lang="cs-CZ" sz="2800" b="1" dirty="0" smtClean="0">
                <a:solidFill>
                  <a:srgbClr val="00B0F0"/>
                </a:solidFill>
              </a:rPr>
              <a:t>ejbohatším namluví, že když zaplatí potřebné výdaje, budou vyměněni za německé prominenty zajaté spojeneckou armádou 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v</a:t>
            </a:r>
            <a:r>
              <a:rPr lang="cs-CZ" sz="2800" b="1" dirty="0" smtClean="0">
                <a:solidFill>
                  <a:srgbClr val="00B0F0"/>
                </a:solidFill>
              </a:rPr>
              <a:t> uzavřeném vlaku vozí dvě desítky zoufalých židů 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B0F0"/>
                </a:solidFill>
              </a:rPr>
              <a:t>   po Německu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p</a:t>
            </a:r>
            <a:r>
              <a:rPr lang="cs-CZ" sz="2800" b="1" dirty="0" smtClean="0">
                <a:solidFill>
                  <a:srgbClr val="00B0F0"/>
                </a:solidFill>
              </a:rPr>
              <a:t>od různými záminkami získávají podpisy na převod jejich jmění</a:t>
            </a:r>
          </a:p>
          <a:p>
            <a:r>
              <a:rPr lang="cs-CZ" sz="2800" b="1" dirty="0">
                <a:solidFill>
                  <a:srgbClr val="00B0F0"/>
                </a:solidFill>
              </a:rPr>
              <a:t>p</a:t>
            </a:r>
            <a:r>
              <a:rPr lang="cs-CZ" sz="2800" b="1" dirty="0" smtClean="0">
                <a:solidFill>
                  <a:srgbClr val="00B0F0"/>
                </a:solidFill>
              </a:rPr>
              <a:t>o vyčerpání švýcarských kont se vrací do tábora,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smtClean="0">
                <a:solidFill>
                  <a:srgbClr val="00B0F0"/>
                </a:solidFill>
              </a:rPr>
              <a:t>  z kterého vyjeli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6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00B0F0"/>
                </a:solidFill>
              </a:rPr>
              <a:t>Do Osvětimi přijíždí se svou rodinou Kateřina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k</a:t>
            </a:r>
            <a:r>
              <a:rPr lang="cs-CZ" sz="2800" b="1" dirty="0" smtClean="0">
                <a:solidFill>
                  <a:srgbClr val="00B0F0"/>
                </a:solidFill>
              </a:rPr>
              <a:t>rásná polská tanečnice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n</a:t>
            </a:r>
            <a:r>
              <a:rPr lang="cs-CZ" sz="2800" b="1" dirty="0" smtClean="0">
                <a:solidFill>
                  <a:srgbClr val="00B0F0"/>
                </a:solidFill>
              </a:rPr>
              <a:t>etuší, že zbytek její rodiny byl zavražděn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j</a:t>
            </a:r>
            <a:r>
              <a:rPr lang="cs-CZ" sz="2800" b="1" dirty="0" smtClean="0">
                <a:solidFill>
                  <a:srgbClr val="00B0F0"/>
                </a:solidFill>
              </a:rPr>
              <a:t>i si bohatí židé vyžádají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p</a:t>
            </a:r>
            <a:r>
              <a:rPr lang="cs-CZ" sz="2800" b="1" dirty="0" smtClean="0">
                <a:solidFill>
                  <a:srgbClr val="00B0F0"/>
                </a:solidFill>
              </a:rPr>
              <a:t>ro Němce představuje další možnost, jak vydírat skupinu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rgbClr val="00B0F0"/>
                </a:solidFill>
              </a:rPr>
              <a:t>Kateřina se musí provdat za jednoho z nich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k</a:t>
            </a:r>
            <a:r>
              <a:rPr lang="cs-CZ" sz="2800" b="1" dirty="0" smtClean="0">
                <a:solidFill>
                  <a:srgbClr val="00B0F0"/>
                </a:solidFill>
              </a:rPr>
              <a:t>dyž Kateřina pochopí, že vše byla jen hra, vzchopí se k zoufalému činu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z</a:t>
            </a:r>
            <a:r>
              <a:rPr lang="cs-CZ" sz="2800" b="1" dirty="0" smtClean="0">
                <a:solidFill>
                  <a:srgbClr val="00B0F0"/>
                </a:solidFill>
              </a:rPr>
              <a:t>achová si zbytek důstojnosti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rgbClr val="00B0F0"/>
                </a:solidFill>
              </a:rPr>
              <a:t>u</a:t>
            </a:r>
            <a:r>
              <a:rPr lang="cs-CZ" sz="2800" b="1" dirty="0" smtClean="0">
                <a:solidFill>
                  <a:srgbClr val="00B0F0"/>
                </a:solidFill>
              </a:rPr>
              <a:t> vstupu do „sprch“ se zmocní zbraně německého důstojníka, zastřelí jej a vyvolá přestřelku, při které jsou všichni postříleni</a:t>
            </a:r>
          </a:p>
          <a:p>
            <a:pPr>
              <a:buFontTx/>
              <a:buChar char="-"/>
            </a:pPr>
            <a:endParaRPr lang="cs-CZ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sz="2800" dirty="0" smtClean="0">
                <a:solidFill>
                  <a:srgbClr val="00B0F0"/>
                </a:solidFill>
              </a:rPr>
              <a:t>Bedřich </a:t>
            </a:r>
            <a:r>
              <a:rPr lang="cs-CZ" sz="2800" dirty="0" err="1" smtClean="0">
                <a:solidFill>
                  <a:srgbClr val="00B0F0"/>
                </a:solidFill>
              </a:rPr>
              <a:t>Brenske</a:t>
            </a:r>
            <a:r>
              <a:rPr lang="cs-CZ" sz="2800" dirty="0" smtClean="0">
                <a:solidFill>
                  <a:srgbClr val="00B0F0"/>
                </a:solidFill>
              </a:rPr>
              <a:t>  </a:t>
            </a:r>
            <a:r>
              <a:rPr lang="cs-CZ" sz="2800" dirty="0"/>
              <a:t>-</a:t>
            </a:r>
            <a:r>
              <a:rPr lang="cs-CZ" sz="2800" dirty="0" smtClean="0"/>
              <a:t> vlídně se tvářící německý důstojník</a:t>
            </a:r>
          </a:p>
          <a:p>
            <a:pPr marL="0" indent="0">
              <a:buNone/>
            </a:pPr>
            <a:r>
              <a:rPr lang="cs-CZ" sz="2800" dirty="0" smtClean="0"/>
              <a:t>                           - demagog, manipulátor</a:t>
            </a:r>
          </a:p>
          <a:p>
            <a:pPr marL="0" indent="0">
              <a:buNone/>
            </a:pPr>
            <a:r>
              <a:rPr lang="cs-CZ" sz="2800" dirty="0" smtClean="0"/>
              <a:t>                           - často mluví v dvojsmyslech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Herman </a:t>
            </a:r>
            <a:r>
              <a:rPr lang="cs-CZ" sz="2800" dirty="0" err="1" smtClean="0">
                <a:solidFill>
                  <a:srgbClr val="00B0F0"/>
                </a:solidFill>
              </a:rPr>
              <a:t>Cohen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/>
              <a:t>– mluvčí skupinky zajatých bohatých židů</a:t>
            </a:r>
          </a:p>
          <a:p>
            <a:r>
              <a:rPr lang="cs-CZ" sz="2800" dirty="0">
                <a:solidFill>
                  <a:srgbClr val="00B0F0"/>
                </a:solidFill>
              </a:rPr>
              <a:t>r</a:t>
            </a:r>
            <a:r>
              <a:rPr lang="cs-CZ" sz="2800" dirty="0" smtClean="0">
                <a:solidFill>
                  <a:srgbClr val="00B0F0"/>
                </a:solidFill>
              </a:rPr>
              <a:t>abín </a:t>
            </a:r>
            <a:r>
              <a:rPr lang="cs-CZ" sz="2800" dirty="0" err="1" smtClean="0">
                <a:solidFill>
                  <a:srgbClr val="00B0F0"/>
                </a:solidFill>
              </a:rPr>
              <a:t>Dajem</a:t>
            </a:r>
            <a:endParaRPr lang="cs-CZ" sz="2800" dirty="0" smtClean="0">
              <a:solidFill>
                <a:srgbClr val="00B0F0"/>
              </a:solidFill>
            </a:endParaRPr>
          </a:p>
          <a:p>
            <a:endParaRPr lang="cs-CZ" sz="2800" dirty="0"/>
          </a:p>
          <a:p>
            <a:r>
              <a:rPr lang="cs-CZ" sz="2800" dirty="0"/>
              <a:t>j</a:t>
            </a:r>
            <a:r>
              <a:rPr lang="cs-CZ" sz="2800" dirty="0" smtClean="0"/>
              <a:t>azyk vypravěče je věcný, dramaticky nepřepjatý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 vyhrocených situacích se uchyluje k emotivně laděným výrazům</a:t>
            </a:r>
          </a:p>
          <a:p>
            <a:r>
              <a:rPr lang="cs-CZ" sz="2800" dirty="0"/>
              <a:t>b</a:t>
            </a:r>
            <a:r>
              <a:rPr lang="cs-CZ" sz="2800" dirty="0" smtClean="0"/>
              <a:t>arvitě je líčeno prostředí, jeho dopad na psychiku postav</a:t>
            </a:r>
          </a:p>
          <a:p>
            <a:endParaRPr lang="cs-CZ" sz="2800" dirty="0" smtClean="0"/>
          </a:p>
          <a:p>
            <a:r>
              <a:rPr lang="cs-CZ" sz="2800" dirty="0"/>
              <a:t>d</a:t>
            </a:r>
            <a:r>
              <a:rPr lang="cs-CZ" sz="2800" dirty="0" smtClean="0"/>
              <a:t>ěj má podobu spirály, počíná a končí v Osvětimi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o Osvětimi se vlak třikrát vrací</a:t>
            </a:r>
          </a:p>
        </p:txBody>
      </p:sp>
    </p:spTree>
    <p:extLst>
      <p:ext uri="{BB962C8B-B14F-4D97-AF65-F5344CB8AC3E}">
        <p14:creationId xmlns:p14="http://schemas.microsoft.com/office/powerpoint/2010/main" val="37339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F0"/>
                </a:solidFill>
              </a:rPr>
              <a:t>DÍLO, např.: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00B0F0"/>
                </a:solidFill>
              </a:rPr>
              <a:t>Povídkové </a:t>
            </a:r>
            <a:r>
              <a:rPr lang="cs-CZ" b="1" u="sng" dirty="0">
                <a:solidFill>
                  <a:srgbClr val="00B0F0"/>
                </a:solidFill>
              </a:rPr>
              <a:t>soubory:</a:t>
            </a:r>
            <a:br>
              <a:rPr lang="cs-CZ" b="1" u="sng" dirty="0">
                <a:solidFill>
                  <a:srgbClr val="00B0F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Arial Black" panose="020B0A04020102020204" pitchFamily="34" charset="0"/>
              </a:rPr>
              <a:t>Noc a naděje – 1957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/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Démanty noci – 1958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/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Ulice ztracených bratří – </a:t>
            </a:r>
            <a:r>
              <a:rPr lang="cs-CZ" dirty="0" smtClean="0">
                <a:latin typeface="Arial Black" panose="020B0A04020102020204" pitchFamily="34" charset="0"/>
              </a:rPr>
              <a:t>1959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Nikoho neponížíš, 1963 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/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Hořká vůně mandlí – 1968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Novely: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Arial Black" panose="020B0A04020102020204" pitchFamily="34" charset="0"/>
              </a:rPr>
              <a:t>Můj známý Vili </a:t>
            </a:r>
            <a:r>
              <a:rPr lang="cs-CZ" dirty="0" err="1">
                <a:latin typeface="Arial Black" panose="020B0A04020102020204" pitchFamily="34" charset="0"/>
              </a:rPr>
              <a:t>Feld</a:t>
            </a:r>
            <a:r>
              <a:rPr lang="cs-CZ" dirty="0">
                <a:latin typeface="Arial Black" panose="020B0A04020102020204" pitchFamily="34" charset="0"/>
              </a:rPr>
              <a:t>, 1961 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Dita Saxová – 1962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Modlitba pro Kateřinu </a:t>
            </a:r>
            <a:r>
              <a:rPr lang="cs-CZ" dirty="0" err="1">
                <a:latin typeface="Arial Black" panose="020B0A04020102020204" pitchFamily="34" charset="0"/>
              </a:rPr>
              <a:t>Horowitzovou</a:t>
            </a:r>
            <a:r>
              <a:rPr lang="cs-CZ" dirty="0">
                <a:latin typeface="Arial Black" panose="020B0A04020102020204" pitchFamily="34" charset="0"/>
              </a:rPr>
              <a:t> – 1964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1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Romány:</a:t>
            </a:r>
            <a:br>
              <a:rPr lang="cs-CZ" b="1" u="sng" dirty="0">
                <a:solidFill>
                  <a:srgbClr val="00B0F0"/>
                </a:solidFill>
              </a:rPr>
            </a:br>
            <a:r>
              <a:rPr lang="cs-CZ" dirty="0">
                <a:latin typeface="Arial Black" panose="020B0A04020102020204" pitchFamily="34" charset="0"/>
              </a:rPr>
              <a:t>Král promluvil, neřekl nic, 1990 </a:t>
            </a:r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Miláček – </a:t>
            </a:r>
            <a:r>
              <a:rPr lang="cs-CZ" dirty="0" smtClean="0">
                <a:latin typeface="Arial Black" panose="020B0A04020102020204" pitchFamily="34" charset="0"/>
              </a:rPr>
              <a:t>1968</a:t>
            </a:r>
            <a:endParaRPr lang="cs-CZ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Nemilovaná – Z deníku sedmnáctileté Perly </a:t>
            </a:r>
            <a:r>
              <a:rPr lang="cs-CZ" dirty="0" err="1">
                <a:latin typeface="Arial Black" panose="020B0A04020102020204" pitchFamily="34" charset="0"/>
              </a:rPr>
              <a:t>Sch</a:t>
            </a:r>
            <a:r>
              <a:rPr lang="cs-CZ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 </a:t>
            </a:r>
            <a:r>
              <a:rPr lang="cs-CZ" dirty="0" smtClean="0">
                <a:latin typeface="Arial Black" panose="020B0A04020102020204" pitchFamily="34" charset="0"/>
              </a:rPr>
              <a:t>                      – 1979</a:t>
            </a:r>
            <a:endParaRPr lang="cs-CZ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Propast:  1966 </a:t>
            </a:r>
          </a:p>
          <a:p>
            <a:pPr marL="0" indent="0">
              <a:buNone/>
            </a:pPr>
            <a:endParaRPr lang="cs-CZ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u="sng" dirty="0">
                <a:latin typeface="Arial Black" panose="020B0A04020102020204" pitchFamily="34" charset="0"/>
              </a:rPr>
              <a:t>Trilogie o osudech tří židovských žen: </a:t>
            </a:r>
          </a:p>
          <a:p>
            <a:pPr marL="0" indent="0">
              <a:buNone/>
            </a:pPr>
            <a:r>
              <a:rPr lang="cs-CZ" dirty="0" err="1">
                <a:latin typeface="Arial Black" panose="020B0A04020102020204" pitchFamily="34" charset="0"/>
              </a:rPr>
              <a:t>Colette</a:t>
            </a:r>
            <a:r>
              <a:rPr lang="cs-CZ" dirty="0">
                <a:latin typeface="Arial Black" panose="020B0A04020102020204" pitchFamily="34" charset="0"/>
              </a:rPr>
              <a:t>: Dívka z Antverp, 1992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Tanga: Dívka z Hamburku, 1992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Lea: Dívka z </a:t>
            </a:r>
            <a:r>
              <a:rPr lang="cs-CZ" dirty="0" err="1">
                <a:latin typeface="Arial Black" panose="020B0A04020102020204" pitchFamily="34" charset="0"/>
              </a:rPr>
              <a:t>Leeuwardenu</a:t>
            </a:r>
            <a:r>
              <a:rPr lang="cs-CZ" dirty="0">
                <a:latin typeface="Arial Black" panose="020B0A04020102020204" pitchFamily="34" charset="0"/>
              </a:rPr>
              <a:t>, 2000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97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278</TotalTime>
  <Words>402</Words>
  <Application>Microsoft Office PowerPoint</Application>
  <PresentationFormat>Předvádění na obrazovce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Došky</vt:lpstr>
      <vt:lpstr>Prezentace aplikace PowerPoint</vt:lpstr>
      <vt:lpstr>    ARNOŠT  LUSTIG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CITACE, 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28</cp:revision>
  <dcterms:created xsi:type="dcterms:W3CDTF">2013-10-07T17:08:52Z</dcterms:created>
  <dcterms:modified xsi:type="dcterms:W3CDTF">2013-11-13T20:05:06Z</dcterms:modified>
</cp:coreProperties>
</file>