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3" r:id="rId6"/>
    <p:sldId id="264" r:id="rId7"/>
    <p:sldId id="265" r:id="rId8"/>
    <p:sldId id="266" r:id="rId9"/>
    <p:sldId id="267" r:id="rId10"/>
    <p:sldId id="268" r:id="rId11"/>
    <p:sldId id="269" r:id="rId12"/>
    <p:sldId id="261"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7AF43A38-BA33-43A5-8085-81529F75751F}"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201863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7AF43A38-BA33-43A5-8085-81529F75751F}"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22345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7AF43A38-BA33-43A5-8085-81529F75751F}"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356110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7AF43A38-BA33-43A5-8085-81529F75751F}"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23579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AF43A38-BA33-43A5-8085-81529F75751F}" type="datetimeFigureOut">
              <a:rPr lang="en-US" smtClean="0"/>
              <a:t>11/14/2013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7276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7AF43A38-BA33-43A5-8085-81529F75751F}" type="datetimeFigureOut">
              <a:rPr lang="en-US" smtClean="0"/>
              <a:t>11/14/2013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20010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7AF43A38-BA33-43A5-8085-81529F75751F}" type="datetimeFigureOut">
              <a:rPr lang="en-US" smtClean="0"/>
              <a:t>11/14/2013</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240408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7AF43A38-BA33-43A5-8085-81529F75751F}" type="datetimeFigureOut">
              <a:rPr lang="en-US" smtClean="0"/>
              <a:t>11/14/2013</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168717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AF43A38-BA33-43A5-8085-81529F75751F}" type="datetimeFigureOut">
              <a:rPr lang="en-US" smtClean="0"/>
              <a:t>11/14/2013</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142977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AF43A38-BA33-43A5-8085-81529F75751F}" type="datetimeFigureOut">
              <a:rPr lang="en-US" smtClean="0"/>
              <a:t>11/14/2013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332735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AF43A38-BA33-43A5-8085-81529F75751F}" type="datetimeFigureOut">
              <a:rPr lang="en-US" smtClean="0"/>
              <a:t>11/14/2013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2A8D691-83CA-4AFE-8AF6-D0E0AEBE3555}" type="slidenum">
              <a:rPr lang="en-US" smtClean="0"/>
              <a:t>‹#›</a:t>
            </a:fld>
            <a:endParaRPr lang="en-US"/>
          </a:p>
        </p:txBody>
      </p:sp>
    </p:spTree>
    <p:extLst>
      <p:ext uri="{BB962C8B-B14F-4D97-AF65-F5344CB8AC3E}">
        <p14:creationId xmlns:p14="http://schemas.microsoft.com/office/powerpoint/2010/main" val="23960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43A38-BA33-43A5-8085-81529F75751F}" type="datetimeFigureOut">
              <a:rPr lang="en-US" smtClean="0"/>
              <a:t>11/14/2013</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8D691-83CA-4AFE-8AF6-D0E0AEBE3555}" type="slidenum">
              <a:rPr lang="en-US" smtClean="0"/>
              <a:t>‹#›</a:t>
            </a:fld>
            <a:endParaRPr lang="en-US"/>
          </a:p>
        </p:txBody>
      </p:sp>
    </p:spTree>
    <p:extLst>
      <p:ext uri="{BB962C8B-B14F-4D97-AF65-F5344CB8AC3E}">
        <p14:creationId xmlns:p14="http://schemas.microsoft.com/office/powerpoint/2010/main" val="125700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Conium_maculatum_-_K%C3%B6hler%E2%80%93s_Medizinal-Pflanzen-191.jpg" TargetMode="External"/><Relationship Id="rId2" Type="http://schemas.openxmlformats.org/officeDocument/2006/relationships/hyperlink" Target="http://en.wikipedia.org/wiki/File:Cicuta_virosa_-_K%C3%B6hler%E2%80%93s_Medizinal-Pflanzen-038_cropped.jpg" TargetMode="External"/><Relationship Id="rId1" Type="http://schemas.openxmlformats.org/officeDocument/2006/relationships/slideLayout" Target="../slideLayouts/slideLayout2.xml"/><Relationship Id="rId5" Type="http://schemas.openxmlformats.org/officeDocument/2006/relationships/hyperlink" Target="http://en.wikipedia.org/wiki/File:Thuja_standishii.jpg" TargetMode="External"/><Relationship Id="rId4" Type="http://schemas.openxmlformats.org/officeDocument/2006/relationships/hyperlink" Target="http://en.wikipedia.org/wiki/File:Atropa_belladonna_-_K%C3%B6hler%E2%80%93s_Medizinal-Pflanzen-018.jpg"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buNone/>
            </a:pPr>
            <a:r>
              <a:rPr lang="cs-CZ" sz="1400" dirty="0" smtClean="0"/>
              <a:t>Jméno autora: 	Mgr. Mária Filipová</a:t>
            </a:r>
          </a:p>
          <a:p>
            <a:pPr marL="0" indent="0">
              <a:buNone/>
            </a:pPr>
            <a:r>
              <a:rPr lang="cs-CZ" sz="1400" dirty="0" smtClean="0"/>
              <a:t>Datum vytvoření:	12. 09. 2013</a:t>
            </a:r>
          </a:p>
          <a:p>
            <a:pPr marL="0" indent="0">
              <a:buNone/>
            </a:pPr>
            <a:r>
              <a:rPr lang="cs-CZ" sz="1400" dirty="0" smtClean="0"/>
              <a:t>Číslo </a:t>
            </a:r>
            <a:r>
              <a:rPr lang="cs-CZ" sz="1400" dirty="0" err="1"/>
              <a:t>DUMu</a:t>
            </a:r>
            <a:r>
              <a:rPr lang="cs-CZ" sz="1400" dirty="0"/>
              <a:t>: 	</a:t>
            </a:r>
            <a:r>
              <a:rPr lang="cs-CZ" sz="1400" dirty="0" smtClean="0"/>
              <a:t>VY_32_INOVACE_08_AJ_FT</a:t>
            </a:r>
            <a:endParaRPr lang="cs-CZ" sz="1400" dirty="0"/>
          </a:p>
          <a:p>
            <a:pPr marL="0" indent="0">
              <a:buNone/>
            </a:pPr>
            <a:endParaRPr lang="cs-CZ" sz="1400" dirty="0" smtClean="0"/>
          </a:p>
          <a:p>
            <a:pPr marL="0" indent="0">
              <a:buNone/>
            </a:pPr>
            <a:r>
              <a:rPr lang="cs-CZ" sz="1400" dirty="0" smtClean="0"/>
              <a:t>Ročník:                	1. – 4. ročník </a:t>
            </a:r>
          </a:p>
          <a:p>
            <a:pPr marL="0" indent="0">
              <a:buNone/>
            </a:pPr>
            <a:r>
              <a:rPr lang="cs-CZ" sz="1400" dirty="0" smtClean="0"/>
              <a:t>Vzdělávací oblast:	Jazyk a jazyková komunikace</a:t>
            </a:r>
          </a:p>
          <a:p>
            <a:pPr marL="0" indent="0">
              <a:buNone/>
            </a:pPr>
            <a:r>
              <a:rPr lang="cs-CZ" sz="1400" dirty="0" smtClean="0"/>
              <a:t>Vzdělávací obor:     	Anglický jazyk</a:t>
            </a:r>
          </a:p>
          <a:p>
            <a:pPr marL="0" indent="0">
              <a:buNone/>
            </a:pPr>
            <a:r>
              <a:rPr lang="cs-CZ" sz="1400" dirty="0" smtClean="0"/>
              <a:t>Tematický okruh:  	odborná slovní zásoba a témata pro studenty oboru  Aplikovaná chemie</a:t>
            </a:r>
          </a:p>
          <a:p>
            <a:pPr marL="0" indent="0">
              <a:buNone/>
            </a:pPr>
            <a:r>
              <a:rPr lang="cs-CZ" sz="1400" dirty="0" smtClean="0"/>
              <a:t>Téma:		</a:t>
            </a:r>
            <a:r>
              <a:rPr lang="cs-CZ" sz="1400" dirty="0" err="1"/>
              <a:t>P</a:t>
            </a:r>
            <a:r>
              <a:rPr lang="cs-CZ" sz="1400" dirty="0" err="1" smtClean="0"/>
              <a:t>oisonous</a:t>
            </a:r>
            <a:r>
              <a:rPr lang="cs-CZ" sz="1400" dirty="0" smtClean="0"/>
              <a:t> </a:t>
            </a:r>
            <a:r>
              <a:rPr lang="cs-CZ" sz="1400" dirty="0" err="1" smtClean="0"/>
              <a:t>plants</a:t>
            </a:r>
            <a:r>
              <a:rPr lang="cs-CZ" sz="1400" dirty="0" smtClean="0"/>
              <a:t> </a:t>
            </a:r>
          </a:p>
          <a:p>
            <a:pPr marL="0" indent="0">
              <a:buNone/>
            </a:pPr>
            <a:r>
              <a:rPr lang="cs-CZ" sz="1400" dirty="0" smtClean="0"/>
              <a:t>Klíčová slova:       	</a:t>
            </a:r>
            <a:r>
              <a:rPr lang="cs-CZ" sz="1400" dirty="0" err="1" smtClean="0"/>
              <a:t>poisonous</a:t>
            </a:r>
            <a:r>
              <a:rPr lang="cs-CZ" sz="1400" dirty="0" smtClean="0"/>
              <a:t>, </a:t>
            </a:r>
            <a:r>
              <a:rPr lang="cs-CZ" sz="1400" dirty="0" err="1" smtClean="0"/>
              <a:t>lethal</a:t>
            </a:r>
            <a:r>
              <a:rPr lang="cs-CZ" sz="1400" dirty="0" smtClean="0"/>
              <a:t>, </a:t>
            </a:r>
            <a:r>
              <a:rPr lang="cs-CZ" sz="1400" dirty="0" smtClean="0"/>
              <a:t>toxine</a:t>
            </a:r>
            <a:r>
              <a:rPr lang="en-US" sz="1400" dirty="0" smtClean="0"/>
              <a:t>, summer</a:t>
            </a:r>
            <a:endParaRPr lang="cs-CZ" sz="1400" dirty="0" smtClean="0"/>
          </a:p>
          <a:p>
            <a:pPr marL="0" indent="0">
              <a:buNone/>
            </a:pPr>
            <a:r>
              <a:rPr lang="cs-CZ" sz="1400" dirty="0" smtClean="0">
                <a:solidFill>
                  <a:prstClr val="black"/>
                </a:solidFill>
              </a:rPr>
              <a:t>Metodický </a:t>
            </a:r>
            <a:r>
              <a:rPr lang="cs-CZ" sz="1400" dirty="0">
                <a:solidFill>
                  <a:prstClr val="black"/>
                </a:solidFill>
              </a:rPr>
              <a:t>list/anotace</a:t>
            </a:r>
            <a:r>
              <a:rPr lang="cs-CZ" sz="1400" dirty="0" smtClean="0">
                <a:solidFill>
                  <a:prstClr val="black"/>
                </a:solidFill>
              </a:rPr>
              <a:t>:</a:t>
            </a:r>
            <a:endParaRPr lang="cs-CZ" sz="1400" dirty="0" smtClean="0"/>
          </a:p>
          <a:p>
            <a:pPr marL="0" indent="0">
              <a:buNone/>
            </a:pPr>
            <a:r>
              <a:rPr lang="cs-CZ" sz="1400" dirty="0" smtClean="0"/>
              <a:t>Materiál slouží k seznámení se základní odbornou slovní zásobou pro studenty oborů  Aplikovaná chemie. Jedná se zejména o termíny z oblasti biologie a chemie. </a:t>
            </a:r>
          </a:p>
          <a:p>
            <a:pPr marL="0" indent="0">
              <a:buNone/>
            </a:pPr>
            <a:r>
              <a:rPr lang="cs-CZ" sz="1400" dirty="0" smtClean="0"/>
              <a:t>Studenti odhadují na základě svých znalostí význam slov. V případě potřeby pracují se slovníkem. Důležité je pochopení obsahu  a aktivní slovní zásoba . Studenti využívají svých znalostí z oboru chemie, biologie a mikrobiologie.</a:t>
            </a:r>
          </a:p>
          <a:p>
            <a:pPr marL="0" indent="0">
              <a:buNone/>
            </a:pPr>
            <a:r>
              <a:rPr lang="cs-CZ" sz="1400" dirty="0" smtClean="0"/>
              <a:t>Připraví krátkou prezentaci  se zajímavými  informacemi.</a:t>
            </a:r>
          </a:p>
          <a:p>
            <a:pPr marL="0" indent="0">
              <a:buNone/>
            </a:pPr>
            <a:endParaRPr lang="cs-CZ" sz="1400" dirty="0"/>
          </a:p>
          <a:p>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7610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0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Thuja</a:t>
            </a:r>
            <a:endParaRPr lang="en-US" dirty="0"/>
          </a:p>
        </p:txBody>
      </p:sp>
      <p:sp>
        <p:nvSpPr>
          <p:cNvPr id="3" name="Zástupný symbol pro obsah 2"/>
          <p:cNvSpPr>
            <a:spLocks noGrp="1"/>
          </p:cNvSpPr>
          <p:nvPr>
            <p:ph idx="1"/>
          </p:nvPr>
        </p:nvSpPr>
        <p:spPr/>
        <p:txBody>
          <a:bodyPr anchor="ctr"/>
          <a:lstStyle/>
          <a:p>
            <a:r>
              <a:rPr lang="en-US" dirty="0" smtClean="0"/>
              <a:t>Thuja is a genus of coniferous trees in the Cupressaceae (cypress family). There are five species in the genus, two native to North America and three native to eastern Asia.</a:t>
            </a:r>
          </a:p>
          <a:p>
            <a:r>
              <a:rPr lang="en-US" dirty="0" smtClean="0"/>
              <a:t>Oil of thuja contains the terpene thujone with potentially lethal properties.</a:t>
            </a:r>
            <a:endParaRPr lang="en-US" dirty="0"/>
          </a:p>
        </p:txBody>
      </p:sp>
    </p:spTree>
    <p:extLst>
      <p:ext uri="{BB962C8B-B14F-4D97-AF65-F5344CB8AC3E}">
        <p14:creationId xmlns:p14="http://schemas.microsoft.com/office/powerpoint/2010/main" val="3008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Other poisonous plants</a:t>
            </a:r>
            <a:endParaRPr lang="en-US" dirty="0"/>
          </a:p>
        </p:txBody>
      </p:sp>
      <p:sp>
        <p:nvSpPr>
          <p:cNvPr id="3" name="Zástupný symbol pro obsah 2"/>
          <p:cNvSpPr>
            <a:spLocks noGrp="1"/>
          </p:cNvSpPr>
          <p:nvPr>
            <p:ph idx="1"/>
          </p:nvPr>
        </p:nvSpPr>
        <p:spPr/>
        <p:txBody>
          <a:bodyPr anchor="ctr"/>
          <a:lstStyle/>
          <a:p>
            <a:r>
              <a:rPr lang="cs-CZ" dirty="0" smtClean="0"/>
              <a:t>Datura stramonium - Jimson weed or datura</a:t>
            </a:r>
          </a:p>
          <a:p>
            <a:r>
              <a:rPr lang="cs-CZ" dirty="0" smtClean="0"/>
              <a:t>Veratrum album - false helleborine, white hellebore</a:t>
            </a:r>
          </a:p>
          <a:p>
            <a:r>
              <a:rPr lang="cs-CZ" dirty="0" smtClean="0"/>
              <a:t>Ricinus - castor oil plant</a:t>
            </a:r>
            <a:endParaRPr lang="en-US" dirty="0"/>
          </a:p>
        </p:txBody>
      </p:sp>
    </p:spTree>
    <p:extLst>
      <p:ext uri="{BB962C8B-B14F-4D97-AF65-F5344CB8AC3E}">
        <p14:creationId xmlns:p14="http://schemas.microsoft.com/office/powerpoint/2010/main" val="195005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en-US" dirty="0"/>
          </a:p>
        </p:txBody>
      </p:sp>
      <p:sp>
        <p:nvSpPr>
          <p:cNvPr id="3" name="Zástupný symbol pro obsah 2"/>
          <p:cNvSpPr>
            <a:spLocks noGrp="1"/>
          </p:cNvSpPr>
          <p:nvPr>
            <p:ph idx="1"/>
          </p:nvPr>
        </p:nvSpPr>
        <p:spPr/>
        <p:txBody>
          <a:bodyPr>
            <a:normAutofit fontScale="70000" lnSpcReduction="20000"/>
          </a:bodyPr>
          <a:lstStyle/>
          <a:p>
            <a:r>
              <a:rPr lang="cs-CZ" dirty="0" smtClean="0"/>
              <a:t>pic. 1 - KOHLER, Franz Eugen. wikimedia.org/</a:t>
            </a:r>
            <a:r>
              <a:rPr lang="cs-CZ" dirty="0" err="1" smtClean="0"/>
              <a:t>wikipedia</a:t>
            </a:r>
            <a:r>
              <a:rPr lang="cs-CZ" dirty="0" smtClean="0"/>
              <a:t> [online]. [cit. </a:t>
            </a:r>
            <a:r>
              <a:rPr lang="en-US" dirty="0" smtClean="0"/>
              <a:t>12</a:t>
            </a:r>
            <a:r>
              <a:rPr lang="cs-CZ" dirty="0" smtClean="0"/>
              <a:t>.</a:t>
            </a:r>
            <a:r>
              <a:rPr lang="en-US" dirty="0" smtClean="0"/>
              <a:t>09</a:t>
            </a:r>
            <a:r>
              <a:rPr lang="cs-CZ" dirty="0" smtClean="0"/>
              <a:t>.2013</a:t>
            </a:r>
            <a:r>
              <a:rPr lang="cs-CZ" dirty="0" smtClean="0"/>
              <a:t>]. Dostupný na WWW: </a:t>
            </a:r>
            <a:r>
              <a:rPr lang="cs-CZ" dirty="0" smtClean="0">
                <a:hlinkClick r:id="rId2"/>
              </a:rPr>
              <a:t>http://en.wikipedia.org/wiki/File:Cicuta_virosa_-_K%C3%B6hler%E2%80%93s_Medizinal-Pflanzen-038_cropped.jpg </a:t>
            </a:r>
            <a:endParaRPr lang="cs-CZ" dirty="0" smtClean="0"/>
          </a:p>
          <a:p>
            <a:r>
              <a:rPr lang="cs-CZ" dirty="0" smtClean="0"/>
              <a:t>pic. 2 - KOHLER, Franz Eugen. wikimedia.org/</a:t>
            </a:r>
            <a:r>
              <a:rPr lang="cs-CZ" dirty="0" err="1" smtClean="0"/>
              <a:t>wikipedia</a:t>
            </a:r>
            <a:r>
              <a:rPr lang="cs-CZ" dirty="0" smtClean="0"/>
              <a:t> [online]. [cit. </a:t>
            </a:r>
            <a:r>
              <a:rPr lang="en-US" dirty="0" smtClean="0"/>
              <a:t>12</a:t>
            </a:r>
            <a:r>
              <a:rPr lang="cs-CZ" dirty="0" smtClean="0"/>
              <a:t>.</a:t>
            </a:r>
            <a:r>
              <a:rPr lang="en-US" dirty="0" smtClean="0"/>
              <a:t>09</a:t>
            </a:r>
            <a:r>
              <a:rPr lang="cs-CZ" dirty="0" smtClean="0"/>
              <a:t>.2013</a:t>
            </a:r>
            <a:r>
              <a:rPr lang="cs-CZ" dirty="0" smtClean="0"/>
              <a:t>]. Dostupný na WWW: </a:t>
            </a:r>
            <a:r>
              <a:rPr lang="cs-CZ" dirty="0" smtClean="0">
                <a:hlinkClick r:id="rId3"/>
              </a:rPr>
              <a:t>http://en.wikipedia.org/wiki/File:Conium_maculatum_-_K%C3%B6hler%E2%80%93s_Medizinal-Pflanzen-191.jpg </a:t>
            </a:r>
          </a:p>
          <a:p>
            <a:r>
              <a:rPr lang="cs-CZ" dirty="0" smtClean="0"/>
              <a:t>pic. 3 - KOHLER, Franz Eugen. wikimedia.org/</a:t>
            </a:r>
            <a:r>
              <a:rPr lang="cs-CZ" dirty="0" err="1" smtClean="0"/>
              <a:t>wikipedia</a:t>
            </a:r>
            <a:r>
              <a:rPr lang="cs-CZ" dirty="0" smtClean="0"/>
              <a:t> [online]. [cit. </a:t>
            </a:r>
            <a:r>
              <a:rPr lang="en-US" dirty="0" smtClean="0"/>
              <a:t>12</a:t>
            </a:r>
            <a:r>
              <a:rPr lang="cs-CZ" dirty="0" smtClean="0"/>
              <a:t>.</a:t>
            </a:r>
            <a:r>
              <a:rPr lang="en-US" dirty="0" smtClean="0"/>
              <a:t>09</a:t>
            </a:r>
            <a:r>
              <a:rPr lang="cs-CZ" dirty="0" smtClean="0"/>
              <a:t>.2013</a:t>
            </a:r>
            <a:r>
              <a:rPr lang="cs-CZ" dirty="0" smtClean="0"/>
              <a:t>]. Dostupný na WWW: </a:t>
            </a:r>
            <a:r>
              <a:rPr lang="cs-CZ" dirty="0" smtClean="0">
                <a:hlinkClick r:id="rId4"/>
              </a:rPr>
              <a:t>http://en.wikipedia.org/wiki/File:Atropa_belladonna_-_K%C3%B6hler%E2%80%93s_Medizinal-Pflanzen-018.jpg </a:t>
            </a:r>
            <a:endParaRPr lang="cs-CZ" dirty="0" smtClean="0"/>
          </a:p>
          <a:p>
            <a:r>
              <a:rPr lang="cs-CZ" dirty="0" smtClean="0"/>
              <a:t>pic. 4 - AUTOR NEZNÁMY. wikimedia.org/</a:t>
            </a:r>
            <a:r>
              <a:rPr lang="cs-CZ" dirty="0" err="1" smtClean="0"/>
              <a:t>wikipedia</a:t>
            </a:r>
            <a:r>
              <a:rPr lang="cs-CZ" dirty="0" smtClean="0"/>
              <a:t> [online]. [cit. </a:t>
            </a:r>
            <a:r>
              <a:rPr lang="en-US" dirty="0" smtClean="0"/>
              <a:t>12</a:t>
            </a:r>
            <a:r>
              <a:rPr lang="cs-CZ" dirty="0" smtClean="0"/>
              <a:t>.</a:t>
            </a:r>
            <a:r>
              <a:rPr lang="en-US" dirty="0" smtClean="0"/>
              <a:t>09</a:t>
            </a:r>
            <a:r>
              <a:rPr lang="cs-CZ" dirty="0" smtClean="0"/>
              <a:t>.2013</a:t>
            </a:r>
            <a:r>
              <a:rPr lang="cs-CZ" dirty="0" smtClean="0"/>
              <a:t>]. Dostupný na WWW: </a:t>
            </a:r>
            <a:r>
              <a:rPr lang="cs-CZ" dirty="0" smtClean="0">
                <a:hlinkClick r:id="rId5"/>
              </a:rPr>
              <a:t>http://en.wikipedia.org/wiki/File:Thuja_standishii.jpg </a:t>
            </a:r>
            <a:endParaRPr lang="en-US" dirty="0"/>
          </a:p>
        </p:txBody>
      </p:sp>
    </p:spTree>
    <p:extLst>
      <p:ext uri="{BB962C8B-B14F-4D97-AF65-F5344CB8AC3E}">
        <p14:creationId xmlns:p14="http://schemas.microsoft.com/office/powerpoint/2010/main" val="223937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en-US" dirty="0"/>
          </a:p>
        </p:txBody>
      </p:sp>
      <p:sp>
        <p:nvSpPr>
          <p:cNvPr id="3" name="Zástupný symbol pro obsah 2"/>
          <p:cNvSpPr>
            <a:spLocks noGrp="1"/>
          </p:cNvSpPr>
          <p:nvPr>
            <p:ph idx="1"/>
          </p:nvPr>
        </p:nvSpPr>
        <p:spPr>
          <a:xfrm>
            <a:off x="457200" y="1412776"/>
            <a:ext cx="8229600" cy="4713387"/>
          </a:xfrm>
        </p:spPr>
        <p:txBody>
          <a:bodyPr anchor="t">
            <a:normAutofit fontScale="92500" lnSpcReduction="10000"/>
          </a:bodyPr>
          <a:lstStyle/>
          <a:p>
            <a:r>
              <a:rPr lang="pt-BR" dirty="0" smtClean="0"/>
              <a:t>POLUNINOVÁ</a:t>
            </a:r>
            <a:r>
              <a:rPr lang="pt-BR" dirty="0"/>
              <a:t>, Miriam; ROBBINS, Christopher. </a:t>
            </a:r>
            <a:r>
              <a:rPr lang="pt-BR" i="1" dirty="0"/>
              <a:t>Liečivá z prírody</a:t>
            </a:r>
            <a:r>
              <a:rPr lang="pt-BR" dirty="0"/>
              <a:t>. Bratislava: Gemini, 1994, ISBN 80-7161-098-4. </a:t>
            </a:r>
            <a:endParaRPr lang="cs-CZ" dirty="0" smtClean="0"/>
          </a:p>
          <a:p>
            <a:r>
              <a:rPr lang="cs-CZ" dirty="0"/>
              <a:t>KRESÁNEK, Jaroslav; KREJČA, Jindřich. Atlas </a:t>
            </a:r>
            <a:r>
              <a:rPr lang="cs-CZ" dirty="0" err="1" smtClean="0"/>
              <a:t>li</a:t>
            </a:r>
            <a:r>
              <a:rPr lang="en-US" dirty="0" smtClean="0"/>
              <a:t>e</a:t>
            </a:r>
            <a:r>
              <a:rPr lang="cs-CZ" dirty="0" smtClean="0"/>
              <a:t>čivých </a:t>
            </a:r>
            <a:r>
              <a:rPr lang="cs-CZ" dirty="0" err="1"/>
              <a:t>rastlín</a:t>
            </a:r>
            <a:r>
              <a:rPr lang="cs-CZ" dirty="0"/>
              <a:t> a lesných </a:t>
            </a:r>
            <a:r>
              <a:rPr lang="cs-CZ" dirty="0" err="1"/>
              <a:t>plodov</a:t>
            </a:r>
            <a:r>
              <a:rPr lang="cs-CZ" dirty="0"/>
              <a:t>. Martin: </a:t>
            </a:r>
            <a:r>
              <a:rPr lang="cs-CZ" dirty="0" err="1"/>
              <a:t>Osveta</a:t>
            </a:r>
            <a:r>
              <a:rPr lang="cs-CZ" dirty="0"/>
              <a:t>, 1988, ISBN 70-056-88 ALR. </a:t>
            </a:r>
            <a:endParaRPr lang="cs-CZ" dirty="0" smtClean="0"/>
          </a:p>
          <a:p>
            <a:r>
              <a:rPr lang="cs-CZ" dirty="0" smtClean="0">
                <a:solidFill>
                  <a:prstClr val="black"/>
                </a:solidFill>
                <a:hlinkClick r:id="rId2"/>
              </a:rPr>
              <a:t>h</a:t>
            </a:r>
            <a:r>
              <a:rPr lang="it-IT" dirty="0">
                <a:solidFill>
                  <a:prstClr val="black"/>
                </a:solidFill>
                <a:hlinkClick r:id="rId2"/>
              </a:rPr>
              <a:t>ttp://</a:t>
            </a:r>
            <a:r>
              <a:rPr lang="cs-CZ" dirty="0">
                <a:solidFill>
                  <a:prstClr val="black"/>
                </a:solidFill>
                <a:hlinkClick r:id="rId2"/>
              </a:rPr>
              <a:t>en.</a:t>
            </a:r>
            <a:r>
              <a:rPr lang="it-IT" dirty="0">
                <a:solidFill>
                  <a:prstClr val="black"/>
                </a:solidFill>
                <a:hlinkClick r:id="rId2"/>
              </a:rPr>
              <a:t>wikipedia.org</a:t>
            </a:r>
            <a:endParaRPr lang="cs-CZ" dirty="0">
              <a:solidFill>
                <a:prstClr val="black"/>
              </a:solidFill>
            </a:endParaRPr>
          </a:p>
          <a:p>
            <a:r>
              <a:rPr lang="cs-CZ" dirty="0">
                <a:solidFill>
                  <a:prstClr val="black"/>
                </a:solidFill>
              </a:rPr>
              <a:t>PHILLIPS, Janet a kol. Oxford studijní slovník. Oxford: Oxford University Press, 2010, ISBN 978019 430655 3. </a:t>
            </a:r>
          </a:p>
          <a:p>
            <a:endParaRPr lang="en-US" dirty="0">
              <a:solidFill>
                <a:prstClr val="black"/>
              </a:solidFill>
            </a:endParaRPr>
          </a:p>
          <a:p>
            <a:endParaRPr lang="cs-CZ" dirty="0" smtClean="0">
              <a:solidFill>
                <a:prstClr val="black"/>
              </a:solidFill>
            </a:endParaRPr>
          </a:p>
        </p:txBody>
      </p:sp>
    </p:spTree>
    <p:extLst>
      <p:ext uri="{BB962C8B-B14F-4D97-AF65-F5344CB8AC3E}">
        <p14:creationId xmlns:p14="http://schemas.microsoft.com/office/powerpoint/2010/main" val="3979074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Poisonous</a:t>
            </a:r>
            <a:r>
              <a:rPr lang="cs-CZ" dirty="0" smtClean="0"/>
              <a:t> </a:t>
            </a:r>
            <a:r>
              <a:rPr lang="cs-CZ" dirty="0" err="1" smtClean="0"/>
              <a:t>plants</a:t>
            </a:r>
            <a:endParaRPr lang="en-US" dirty="0"/>
          </a:p>
        </p:txBody>
      </p:sp>
      <p:sp>
        <p:nvSpPr>
          <p:cNvPr id="3" name="Podnadpis 2"/>
          <p:cNvSpPr>
            <a:spLocks noGrp="1"/>
          </p:cNvSpPr>
          <p:nvPr>
            <p:ph type="subTitle" idx="1"/>
          </p:nvPr>
        </p:nvSpPr>
        <p:spPr/>
        <p:txBody>
          <a:bodyPr/>
          <a:lstStyle/>
          <a:p>
            <a:r>
              <a:rPr lang="cs-CZ" dirty="0" err="1" smtClean="0"/>
              <a:t>summer</a:t>
            </a:r>
            <a:endParaRPr lang="en-US" dirty="0"/>
          </a:p>
        </p:txBody>
      </p:sp>
    </p:spTree>
    <p:extLst>
      <p:ext uri="{BB962C8B-B14F-4D97-AF65-F5344CB8AC3E}">
        <p14:creationId xmlns:p14="http://schemas.microsoft.com/office/powerpoint/2010/main" val="371211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Cicuta virosa</a:t>
            </a:r>
            <a:r>
              <a:rPr lang="cs-CZ" dirty="0"/>
              <a:t> </a:t>
            </a:r>
            <a:r>
              <a:rPr lang="cs-CZ" dirty="0" smtClean="0"/>
              <a:t>– pic.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1628800"/>
            <a:ext cx="4162425" cy="46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63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Cicuta virosa </a:t>
            </a:r>
            <a:endParaRPr lang="en-US" dirty="0"/>
          </a:p>
        </p:txBody>
      </p:sp>
      <p:sp>
        <p:nvSpPr>
          <p:cNvPr id="3" name="Zástupný symbol pro obsah 2"/>
          <p:cNvSpPr>
            <a:spLocks noGrp="1"/>
          </p:cNvSpPr>
          <p:nvPr>
            <p:ph idx="1"/>
          </p:nvPr>
        </p:nvSpPr>
        <p:spPr/>
        <p:txBody>
          <a:bodyPr anchor="ctr">
            <a:normAutofit fontScale="77500" lnSpcReduction="20000"/>
          </a:bodyPr>
          <a:lstStyle/>
          <a:p>
            <a:r>
              <a:rPr lang="en-US" dirty="0" smtClean="0"/>
              <a:t>Cicuta virosa (Cowbane or Northern Water Hemlock) is a species native to northern and central Europe, northern Asia and northwestern North America. It is a perennial herbaceous plant which grows up to 1–2 m tall. </a:t>
            </a:r>
          </a:p>
          <a:p>
            <a:r>
              <a:rPr lang="en-US" dirty="0" smtClean="0"/>
              <a:t>The plant contains cicutoxin, which disrupts the workings of the central nervous system. In humans, cicutoxin rapidly produces symptoms of nausea, emesis and abdominal pain, typically within 60 minutes of ingestion.</a:t>
            </a:r>
          </a:p>
          <a:p>
            <a:r>
              <a:rPr lang="en-US" dirty="0" smtClean="0"/>
              <a:t>A single bite of the root (which has the highest concentration of cicutoxin) can be sufficient to cause death.</a:t>
            </a:r>
          </a:p>
          <a:p>
            <a:endParaRPr lang="en-US" dirty="0"/>
          </a:p>
        </p:txBody>
      </p:sp>
    </p:spTree>
    <p:extLst>
      <p:ext uri="{BB962C8B-B14F-4D97-AF65-F5344CB8AC3E}">
        <p14:creationId xmlns:p14="http://schemas.microsoft.com/office/powerpoint/2010/main" val="275341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Conium maculatum - pic.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44824"/>
            <a:ext cx="422910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3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Conium maculatum </a:t>
            </a:r>
            <a:endParaRPr lang="en-US" dirty="0"/>
          </a:p>
        </p:txBody>
      </p:sp>
      <p:sp>
        <p:nvSpPr>
          <p:cNvPr id="3" name="Zástupný symbol pro obsah 2"/>
          <p:cNvSpPr>
            <a:spLocks noGrp="1"/>
          </p:cNvSpPr>
          <p:nvPr>
            <p:ph idx="1"/>
          </p:nvPr>
        </p:nvSpPr>
        <p:spPr/>
        <p:txBody>
          <a:bodyPr>
            <a:normAutofit fontScale="77500" lnSpcReduction="20000"/>
          </a:bodyPr>
          <a:lstStyle/>
          <a:p>
            <a:r>
              <a:rPr lang="en-US" dirty="0" smtClean="0"/>
              <a:t>Conium is a genus of one or two species of highly poisonous perennial flowering plants in the family Apiaceae, native to Europe and the Mediterranean region</a:t>
            </a:r>
            <a:r>
              <a:rPr lang="cs-CZ" dirty="0" smtClean="0"/>
              <a:t>.</a:t>
            </a:r>
            <a:r>
              <a:rPr lang="en-US" dirty="0" smtClean="0"/>
              <a:t> </a:t>
            </a:r>
            <a:endParaRPr lang="cs-CZ" dirty="0" smtClean="0"/>
          </a:p>
          <a:p>
            <a:r>
              <a:rPr lang="en-US" dirty="0" smtClean="0"/>
              <a:t>The most noted of these chemicals is </a:t>
            </a:r>
            <a:r>
              <a:rPr lang="en-US" i="1" dirty="0" smtClean="0"/>
              <a:t>coniine</a:t>
            </a:r>
            <a:r>
              <a:rPr lang="en-US" dirty="0" smtClean="0"/>
              <a:t>, which has a chemical structure and pharmacological properties similar to nicotine. Coniine disrupts the workings of the central nervous </a:t>
            </a:r>
            <a:r>
              <a:rPr lang="en-US" dirty="0" err="1" smtClean="0"/>
              <a:t>syst</a:t>
            </a:r>
            <a:r>
              <a:rPr lang="cs-CZ" dirty="0" smtClean="0"/>
              <a:t>e</a:t>
            </a:r>
            <a:r>
              <a:rPr lang="en-US" dirty="0" smtClean="0"/>
              <a:t>m</a:t>
            </a:r>
            <a:r>
              <a:rPr lang="cs-CZ" dirty="0" smtClean="0"/>
              <a:t>.</a:t>
            </a:r>
            <a:r>
              <a:rPr lang="en-US" dirty="0" smtClean="0"/>
              <a:t> In high enough concentrations Coniine can be dangerous to humans and livestock. Due to high potency, the ingestion of seemingly small doses can easily result in respiratory collapse and death.</a:t>
            </a:r>
            <a:endParaRPr lang="cs-CZ" dirty="0" smtClean="0"/>
          </a:p>
          <a:p>
            <a:r>
              <a:rPr lang="en-US" dirty="0" smtClean="0"/>
              <a:t>In ancient Greece, hemlock was used to poison condemned prisoners. The most famous victim of hemlock poisoning is the philosopher Socrates.</a:t>
            </a:r>
            <a:endParaRPr lang="en-US" dirty="0"/>
          </a:p>
        </p:txBody>
      </p:sp>
    </p:spTree>
    <p:extLst>
      <p:ext uri="{BB962C8B-B14F-4D97-AF65-F5344CB8AC3E}">
        <p14:creationId xmlns:p14="http://schemas.microsoft.com/office/powerpoint/2010/main" val="95268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Atropa belladonna – pic.3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1628800"/>
            <a:ext cx="456247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0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Atropa belladonna</a:t>
            </a:r>
            <a:endParaRPr lang="en-US" dirty="0"/>
          </a:p>
        </p:txBody>
      </p:sp>
      <p:sp>
        <p:nvSpPr>
          <p:cNvPr id="3" name="Zástupný symbol pro obsah 2"/>
          <p:cNvSpPr>
            <a:spLocks noGrp="1"/>
          </p:cNvSpPr>
          <p:nvPr>
            <p:ph idx="1"/>
          </p:nvPr>
        </p:nvSpPr>
        <p:spPr/>
        <p:txBody>
          <a:bodyPr anchor="ctr">
            <a:normAutofit fontScale="70000" lnSpcReduction="20000"/>
          </a:bodyPr>
          <a:lstStyle/>
          <a:p>
            <a:r>
              <a:rPr lang="en-US" dirty="0" smtClean="0"/>
              <a:t>Atropa belladonna is a perennial plant in the family Solanaceae, native to Europe, North Africa, and Western Asia. The foliage and berries are extremely toxic, containing </a:t>
            </a:r>
            <a:r>
              <a:rPr lang="en-US" i="1" dirty="0" smtClean="0"/>
              <a:t>tropane alkaloids</a:t>
            </a:r>
            <a:r>
              <a:rPr lang="en-US" dirty="0" smtClean="0"/>
              <a:t>. These toxins include </a:t>
            </a:r>
            <a:r>
              <a:rPr lang="en-US" i="1" dirty="0" smtClean="0"/>
              <a:t>scopolamine and hyoscyamine </a:t>
            </a:r>
            <a:r>
              <a:rPr lang="en-US" dirty="0" smtClean="0"/>
              <a:t>which cause a bizarre delirium and hallucinations. The drug </a:t>
            </a:r>
            <a:r>
              <a:rPr lang="en-US" i="1" dirty="0" smtClean="0"/>
              <a:t>atropine</a:t>
            </a:r>
            <a:r>
              <a:rPr lang="en-US" dirty="0" smtClean="0"/>
              <a:t> is derived from the plant.</a:t>
            </a:r>
            <a:endParaRPr lang="cs-CZ" dirty="0" smtClean="0"/>
          </a:p>
          <a:p>
            <a:r>
              <a:rPr lang="en-US" dirty="0" smtClean="0"/>
              <a:t>It has a long history of use as a medicine, cosmetic, and poison. Before the Middle Ages, it was used as an anesthetic for surgery; the ancient Romans used it as a poison</a:t>
            </a:r>
            <a:r>
              <a:rPr lang="cs-CZ" dirty="0" smtClean="0"/>
              <a:t>.</a:t>
            </a:r>
          </a:p>
          <a:p>
            <a:r>
              <a:rPr lang="en-US" dirty="0" smtClean="0"/>
              <a:t>Belladonna is one of the most toxic plants found in the Eastern Hemisphere. All parts of the plant contain tropane alkaloids. The berries pose the greatest danger to children because they look attractive and have a somewhat sweet taste</a:t>
            </a:r>
            <a:r>
              <a:rPr lang="en-US" dirty="0" smtClean="0"/>
              <a:t>. The </a:t>
            </a:r>
            <a:r>
              <a:rPr lang="en-US" dirty="0" smtClean="0"/>
              <a:t>consumption of two to five berries by a human adult is probably lethal</a:t>
            </a:r>
            <a:r>
              <a:rPr lang="cs-CZ" dirty="0" smtClean="0"/>
              <a:t>.</a:t>
            </a:r>
            <a:endParaRPr lang="en-US" dirty="0"/>
          </a:p>
        </p:txBody>
      </p:sp>
    </p:spTree>
    <p:extLst>
      <p:ext uri="{BB962C8B-B14F-4D97-AF65-F5344CB8AC3E}">
        <p14:creationId xmlns:p14="http://schemas.microsoft.com/office/powerpoint/2010/main" val="287446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Thuja</a:t>
            </a:r>
            <a:r>
              <a:rPr lang="cs-CZ" dirty="0" smtClean="0"/>
              <a:t> – pic.4</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461" y="1308733"/>
            <a:ext cx="4179078" cy="424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39745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665</Words>
  <Application>Microsoft Office PowerPoint</Application>
  <PresentationFormat>Předvádění na obrazovce (4:3)</PresentationFormat>
  <Paragraphs>49</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systému Office</vt:lpstr>
      <vt:lpstr>Prezentace aplikace PowerPoint</vt:lpstr>
      <vt:lpstr>Poisonous plants</vt:lpstr>
      <vt:lpstr>Cicuta virosa – pic. 1</vt:lpstr>
      <vt:lpstr>Cicuta virosa </vt:lpstr>
      <vt:lpstr>Conium maculatum - pic. 2</vt:lpstr>
      <vt:lpstr>Conium maculatum </vt:lpstr>
      <vt:lpstr>Atropa belladonna – pic.3</vt:lpstr>
      <vt:lpstr>Atropa belladonna</vt:lpstr>
      <vt:lpstr>Thuja – pic.4</vt:lpstr>
      <vt:lpstr>Thuja</vt:lpstr>
      <vt:lpstr>Other poisonous plants</vt:lpstr>
      <vt:lpstr>Zdroje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Lenovo</dc:creator>
  <cp:lastModifiedBy>Lenovo</cp:lastModifiedBy>
  <cp:revision>8</cp:revision>
  <dcterms:created xsi:type="dcterms:W3CDTF">2013-11-07T15:30:02Z</dcterms:created>
  <dcterms:modified xsi:type="dcterms:W3CDTF">2013-11-14T19:28:32Z</dcterms:modified>
</cp:coreProperties>
</file>