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63" r:id="rId4"/>
    <p:sldId id="256" r:id="rId5"/>
    <p:sldId id="257" r:id="rId6"/>
    <p:sldId id="258" r:id="rId7"/>
    <p:sldId id="259" r:id="rId8"/>
    <p:sldId id="260" r:id="rId9"/>
    <p:sldId id="261" r:id="rId10"/>
    <p:sldId id="265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8F3480-A015-4B54-A4F6-5F18F30701D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265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CFA2D4-75E6-480A-B766-FF3E43F8860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5169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B8F445-623D-438E-BB18-6DC1EF755AA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823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521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92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488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011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6486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093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9640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138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D14DCC-C68E-4AE8-87CA-7A077E72C48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1656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2188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9491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3528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9264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9009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7986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015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5742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9499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063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463AD2-8FFB-4998-8224-FD8D1AD12FF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5385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0344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1219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2297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238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870AC-7D6B-43EF-9BFD-DF623C0A4EF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60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F7CBD3-FDF6-4A19-AB55-5600DD217CC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199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794EF5-BC86-4F39-8842-E7487CA92FF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083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64CD88-D97E-4156-BD69-F000618B730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388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0E819C-8EBD-4162-8309-86DF6E8A32C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0449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B064F7-B4AF-48FD-84E6-ABCC92A4AC9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7539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4F84512-C433-40C5-8565-5822E7AC91FF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6/24/2013</a:t>
            </a:fld>
            <a:endParaRPr lang="en-US">
              <a:solidFill>
                <a:prstClr val="black">
                  <a:tint val="75000"/>
                </a:prstClr>
              </a:solidFill>
              <a:latin typeface="Arial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4836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  <a:latin typeface="Arial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24.6.2013</a:t>
            </a:fld>
            <a:endParaRPr lang="cs-CZ">
              <a:solidFill>
                <a:prstClr val="black">
                  <a:tint val="75000"/>
                </a:prstClr>
              </a:solidFill>
              <a:latin typeface="Arial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prstClr val="black">
                  <a:tint val="75000"/>
                </a:prstClr>
              </a:solidFill>
              <a:latin typeface="Arial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  <a:latin typeface="Arial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257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 	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	17. 05. 2013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/>
              <a:t>DUMu</a:t>
            </a:r>
            <a:r>
              <a:rPr lang="cs-CZ" sz="1400" dirty="0"/>
              <a:t>: 	VY_32_INOVACE_08_AJ_EP</a:t>
            </a:r>
          </a:p>
          <a:p>
            <a:pPr marL="0" indent="0">
              <a:buNone/>
            </a:pPr>
            <a:r>
              <a:rPr lang="cs-CZ" sz="1400" dirty="0" smtClean="0"/>
              <a:t>Ročník:                	1. – 4. ročník </a:t>
            </a:r>
          </a:p>
          <a:p>
            <a:pPr marL="0" indent="0">
              <a:buNone/>
            </a:pPr>
            <a:r>
              <a:rPr lang="cs-CZ" sz="1400" dirty="0" smtClean="0"/>
              <a:t>Vzdělávací oblast:	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    	Anglický jazyk</a:t>
            </a:r>
          </a:p>
          <a:p>
            <a:pPr marL="0" indent="0">
              <a:buNone/>
            </a:pPr>
            <a:r>
              <a:rPr lang="cs-CZ" sz="1400" dirty="0" smtClean="0"/>
              <a:t>Tematický okruh:  	</a:t>
            </a:r>
            <a:r>
              <a:rPr lang="cs-CZ" sz="1400" dirty="0"/>
              <a:t>odborná slovní zásoba pro studenty ekonomických </a:t>
            </a:r>
            <a:r>
              <a:rPr lang="cs-CZ" sz="1400" dirty="0" smtClean="0"/>
              <a:t>oborů</a:t>
            </a:r>
          </a:p>
          <a:p>
            <a:pPr marL="0" indent="0">
              <a:buNone/>
            </a:pPr>
            <a:r>
              <a:rPr lang="cs-CZ" sz="1400"/>
              <a:t>	</a:t>
            </a:r>
            <a:r>
              <a:rPr lang="cs-CZ" sz="1400" smtClean="0"/>
              <a:t>	</a:t>
            </a:r>
            <a:r>
              <a:rPr lang="cs-CZ" sz="1400" smtClean="0"/>
              <a:t>(</a:t>
            </a:r>
            <a:r>
              <a:rPr lang="cs-CZ" sz="1400" dirty="0"/>
              <a:t>Ekonomika </a:t>
            </a:r>
            <a:r>
              <a:rPr lang="cs-CZ" sz="1400"/>
              <a:t>a </a:t>
            </a:r>
            <a:r>
              <a:rPr lang="cs-CZ" sz="1400" smtClean="0"/>
              <a:t>podnikání</a:t>
            </a:r>
            <a:r>
              <a:rPr lang="cs-CZ" sz="1400" dirty="0"/>
              <a:t>, Obchodník, Podnikání)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Klíčová slova:       	podnik, podnikatelský plán, faktory právní a politické</a:t>
            </a:r>
          </a:p>
          <a:p>
            <a:endParaRPr lang="cs-CZ" sz="1400" dirty="0"/>
          </a:p>
          <a:p>
            <a:pPr marL="0" lvl="0" indent="0">
              <a:buNone/>
            </a:pPr>
            <a:r>
              <a:rPr lang="cs-CZ" sz="1400" dirty="0">
                <a:solidFill>
                  <a:prstClr val="black"/>
                </a:solidFill>
              </a:rPr>
              <a:t>Metodický list/anotace</a:t>
            </a:r>
            <a:r>
              <a:rPr lang="cs-CZ" sz="1400" dirty="0" smtClean="0">
                <a:solidFill>
                  <a:prstClr val="black"/>
                </a:solidFill>
              </a:rPr>
              <a:t>: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Materiál slouží k seznámení se základní odbornou slovní zásobou pro studenty ekonomických oborů. Jedná se zejména o termíny z oblasti ekonomie. 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slov. V případě potřeby pracují se slovníkem.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769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Business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What is it?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63272" cy="4709120"/>
          </a:xfrm>
        </p:spPr>
        <p:txBody>
          <a:bodyPr anchor="ctr"/>
          <a:lstStyle/>
          <a:p>
            <a:pPr>
              <a:lnSpc>
                <a:spcPct val="80000"/>
              </a:lnSpc>
            </a:pPr>
            <a:r>
              <a:rPr lang="cs-CZ" sz="2200" b="1" i="1" dirty="0" smtClean="0"/>
              <a:t>a</a:t>
            </a:r>
            <a:r>
              <a:rPr lang="cs-CZ" sz="2200" dirty="0" smtClean="0"/>
              <a:t> </a:t>
            </a:r>
            <a:r>
              <a:rPr lang="cs-CZ" sz="2200" b="1" i="1" dirty="0"/>
              <a:t>business</a:t>
            </a:r>
            <a:r>
              <a:rPr lang="cs-CZ" sz="2200" dirty="0"/>
              <a:t>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any</a:t>
            </a:r>
            <a:r>
              <a:rPr lang="cs-CZ" sz="2200" dirty="0"/>
              <a:t> </a:t>
            </a:r>
            <a:r>
              <a:rPr lang="cs-CZ" sz="2200" dirty="0" err="1"/>
              <a:t>organisation</a:t>
            </a:r>
            <a:r>
              <a:rPr lang="cs-CZ" sz="2200" dirty="0"/>
              <a:t> </a:t>
            </a:r>
            <a:r>
              <a:rPr lang="cs-CZ" sz="2200" dirty="0" err="1"/>
              <a:t>that</a:t>
            </a:r>
            <a:r>
              <a:rPr lang="cs-CZ" sz="2200" dirty="0"/>
              <a:t> </a:t>
            </a:r>
            <a:r>
              <a:rPr lang="cs-CZ" sz="2200" dirty="0" err="1"/>
              <a:t>makes</a:t>
            </a:r>
            <a:r>
              <a:rPr lang="cs-CZ" sz="2200" dirty="0"/>
              <a:t> </a:t>
            </a:r>
            <a:r>
              <a:rPr lang="cs-CZ" sz="2200" dirty="0" err="1"/>
              <a:t>goods</a:t>
            </a:r>
            <a:r>
              <a:rPr lang="cs-CZ" sz="2200" dirty="0"/>
              <a:t> </a:t>
            </a:r>
            <a:r>
              <a:rPr lang="cs-CZ" sz="2200" dirty="0" err="1"/>
              <a:t>or</a:t>
            </a:r>
            <a:r>
              <a:rPr lang="cs-CZ" sz="2200" dirty="0"/>
              <a:t> </a:t>
            </a:r>
            <a:r>
              <a:rPr lang="cs-CZ" sz="2200" dirty="0" err="1"/>
              <a:t>provides</a:t>
            </a:r>
            <a:r>
              <a:rPr lang="cs-CZ" sz="2200" dirty="0"/>
              <a:t> </a:t>
            </a:r>
            <a:r>
              <a:rPr lang="cs-CZ" sz="2200" dirty="0" err="1"/>
              <a:t>services</a:t>
            </a:r>
            <a:endParaRPr lang="cs-CZ" sz="2200" dirty="0"/>
          </a:p>
          <a:p>
            <a:pPr>
              <a:lnSpc>
                <a:spcPct val="80000"/>
              </a:lnSpc>
            </a:pPr>
            <a:r>
              <a:rPr lang="cs-CZ" sz="2200" dirty="0" err="1"/>
              <a:t>there</a:t>
            </a:r>
            <a:r>
              <a:rPr lang="cs-CZ" sz="2200" dirty="0"/>
              <a:t> are many </a:t>
            </a:r>
            <a:r>
              <a:rPr lang="cs-CZ" sz="2200" dirty="0" err="1"/>
              <a:t>types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business </a:t>
            </a:r>
          </a:p>
          <a:p>
            <a:pPr>
              <a:lnSpc>
                <a:spcPct val="80000"/>
              </a:lnSpc>
            </a:pPr>
            <a:r>
              <a:rPr lang="cs-CZ" sz="2200" dirty="0" err="1" smtClean="0"/>
              <a:t>entrepreneurship</a:t>
            </a:r>
            <a:r>
              <a:rPr lang="cs-CZ" sz="2200" dirty="0" smtClean="0"/>
              <a:t>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act</a:t>
            </a:r>
            <a:r>
              <a:rPr lang="cs-CZ" sz="2200" dirty="0"/>
              <a:t> </a:t>
            </a:r>
            <a:r>
              <a:rPr lang="cs-CZ" sz="2200" dirty="0" err="1" smtClean="0"/>
              <a:t>of</a:t>
            </a:r>
            <a:r>
              <a:rPr lang="cs-CZ" sz="2200" dirty="0" smtClean="0"/>
              <a:t> </a:t>
            </a:r>
            <a:r>
              <a:rPr lang="cs-CZ" sz="2200" dirty="0" err="1"/>
              <a:t>being</a:t>
            </a:r>
            <a:r>
              <a:rPr lang="cs-CZ" sz="2200" dirty="0"/>
              <a:t> </a:t>
            </a:r>
            <a:r>
              <a:rPr lang="cs-CZ" sz="2200" dirty="0" err="1"/>
              <a:t>an</a:t>
            </a:r>
            <a:r>
              <a:rPr lang="cs-CZ" sz="2200" dirty="0"/>
              <a:t> </a:t>
            </a:r>
            <a:r>
              <a:rPr lang="cs-CZ" sz="2200" dirty="0" err="1" smtClean="0"/>
              <a:t>enterpreneur</a:t>
            </a:r>
            <a:r>
              <a:rPr lang="cs-CZ" sz="22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cs-CZ" sz="2200" dirty="0" err="1"/>
              <a:t>t</a:t>
            </a:r>
            <a:r>
              <a:rPr lang="cs-CZ" sz="2200" dirty="0" err="1" smtClean="0"/>
              <a:t>he</a:t>
            </a:r>
            <a:r>
              <a:rPr lang="cs-CZ" sz="2200" dirty="0" smtClean="0"/>
              <a:t> </a:t>
            </a:r>
            <a:r>
              <a:rPr lang="cs-CZ" sz="2200" dirty="0"/>
              <a:t>most </a:t>
            </a:r>
            <a:r>
              <a:rPr lang="cs-CZ" sz="2200" dirty="0" err="1"/>
              <a:t>obvious</a:t>
            </a:r>
            <a:r>
              <a:rPr lang="cs-CZ" sz="2200" dirty="0"/>
              <a:t> </a:t>
            </a:r>
            <a:r>
              <a:rPr lang="cs-CZ" sz="2200" dirty="0" err="1"/>
              <a:t>form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entrepreneurship</a:t>
            </a:r>
            <a:r>
              <a:rPr lang="cs-CZ" sz="2200" dirty="0"/>
              <a:t>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starting</a:t>
            </a:r>
            <a:r>
              <a:rPr lang="cs-CZ" sz="2200" dirty="0"/>
              <a:t> </a:t>
            </a:r>
            <a:r>
              <a:rPr lang="cs-CZ" sz="2200" dirty="0" err="1"/>
              <a:t>new</a:t>
            </a:r>
            <a:r>
              <a:rPr lang="cs-CZ" sz="2200" dirty="0"/>
              <a:t> </a:t>
            </a:r>
            <a:r>
              <a:rPr lang="cs-CZ" sz="2200" dirty="0" err="1" smtClean="0"/>
              <a:t>businesses</a:t>
            </a:r>
            <a:r>
              <a:rPr lang="cs-CZ" sz="2200" dirty="0" smtClean="0"/>
              <a:t> (</a:t>
            </a:r>
            <a:r>
              <a:rPr lang="cs-CZ" sz="2200" dirty="0" err="1" smtClean="0"/>
              <a:t>referred</a:t>
            </a:r>
            <a:r>
              <a:rPr lang="cs-CZ" sz="2200" dirty="0" smtClean="0"/>
              <a:t> </a:t>
            </a:r>
            <a:r>
              <a:rPr lang="cs-CZ" sz="2200" dirty="0"/>
              <a:t>as </a:t>
            </a:r>
            <a:r>
              <a:rPr lang="cs-CZ" sz="2200" i="1" dirty="0" err="1" smtClean="0"/>
              <a:t>startup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company</a:t>
            </a:r>
            <a:r>
              <a:rPr lang="cs-CZ" sz="2200" dirty="0" smtClean="0"/>
              <a:t>)</a:t>
            </a:r>
            <a:endParaRPr lang="cs-CZ" sz="2200" dirty="0"/>
          </a:p>
          <a:p>
            <a:pPr>
              <a:lnSpc>
                <a:spcPct val="80000"/>
              </a:lnSpc>
            </a:pPr>
            <a:r>
              <a:rPr lang="cs-CZ" sz="2200" dirty="0" smtClean="0"/>
              <a:t>these </a:t>
            </a:r>
            <a:r>
              <a:rPr lang="cs-CZ" sz="2200" dirty="0" err="1"/>
              <a:t>range</a:t>
            </a:r>
            <a:r>
              <a:rPr lang="cs-CZ" sz="2200" dirty="0"/>
              <a:t> </a:t>
            </a:r>
            <a:r>
              <a:rPr lang="cs-CZ" sz="2200" dirty="0" err="1"/>
              <a:t>from</a:t>
            </a:r>
            <a:r>
              <a:rPr lang="cs-CZ" sz="2200" dirty="0"/>
              <a:t> </a:t>
            </a:r>
            <a:r>
              <a:rPr lang="cs-CZ" sz="2200" dirty="0" err="1"/>
              <a:t>small</a:t>
            </a:r>
            <a:r>
              <a:rPr lang="cs-CZ" sz="2200" dirty="0"/>
              <a:t> </a:t>
            </a:r>
            <a:r>
              <a:rPr lang="cs-CZ" sz="2200" dirty="0" err="1"/>
              <a:t>firms</a:t>
            </a:r>
            <a:r>
              <a:rPr lang="cs-CZ" sz="2200" dirty="0"/>
              <a:t> </a:t>
            </a:r>
            <a:r>
              <a:rPr lang="cs-CZ" sz="2200" dirty="0" err="1"/>
              <a:t>owned</a:t>
            </a:r>
            <a:r>
              <a:rPr lang="cs-CZ" sz="2200" dirty="0"/>
              <a:t> and run by just </a:t>
            </a:r>
            <a:r>
              <a:rPr lang="cs-CZ" sz="2200" dirty="0" err="1"/>
              <a:t>one</a:t>
            </a:r>
            <a:r>
              <a:rPr lang="cs-CZ" sz="2200" dirty="0"/>
              <a:t> </a:t>
            </a:r>
            <a:r>
              <a:rPr lang="cs-CZ" sz="2200" dirty="0" err="1" smtClean="0"/>
              <a:t>self-employed</a:t>
            </a:r>
            <a:r>
              <a:rPr lang="cs-CZ" sz="2200" dirty="0" smtClean="0"/>
              <a:t> </a:t>
            </a:r>
            <a:r>
              <a:rPr lang="cs-CZ" sz="2200" dirty="0"/>
              <a:t>person, </a:t>
            </a:r>
            <a:r>
              <a:rPr lang="cs-CZ" sz="2200" dirty="0" err="1"/>
              <a:t>through</a:t>
            </a:r>
            <a:r>
              <a:rPr lang="cs-CZ" sz="2200" dirty="0"/>
              <a:t> to </a:t>
            </a:r>
            <a:r>
              <a:rPr lang="cs-CZ" sz="2200" dirty="0" err="1"/>
              <a:t>large</a:t>
            </a:r>
            <a:r>
              <a:rPr lang="cs-CZ" sz="2200" dirty="0"/>
              <a:t> </a:t>
            </a:r>
            <a:r>
              <a:rPr lang="cs-CZ" sz="2200" dirty="0" err="1"/>
              <a:t>companies</a:t>
            </a:r>
            <a:r>
              <a:rPr lang="cs-CZ" sz="2200" dirty="0"/>
              <a:t> </a:t>
            </a:r>
            <a:r>
              <a:rPr lang="cs-CZ" sz="2200" dirty="0" err="1"/>
              <a:t>which</a:t>
            </a:r>
            <a:r>
              <a:rPr lang="cs-CZ" sz="2200" dirty="0"/>
              <a:t> </a:t>
            </a:r>
            <a:r>
              <a:rPr lang="cs-CZ" sz="2200" dirty="0" err="1"/>
              <a:t>employ</a:t>
            </a:r>
            <a:r>
              <a:rPr lang="cs-CZ" sz="2200" dirty="0"/>
              <a:t> </a:t>
            </a:r>
            <a:r>
              <a:rPr lang="cs-CZ" sz="2200" dirty="0" err="1"/>
              <a:t>thousands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staff</a:t>
            </a:r>
            <a:r>
              <a:rPr lang="cs-CZ" sz="2200" dirty="0"/>
              <a:t> </a:t>
            </a:r>
            <a:endParaRPr lang="cs-CZ" sz="2200" dirty="0" smtClean="0"/>
          </a:p>
          <a:p>
            <a:pPr>
              <a:lnSpc>
                <a:spcPct val="80000"/>
              </a:lnSpc>
            </a:pPr>
            <a:r>
              <a:rPr lang="cs-CZ" sz="2200" dirty="0" smtClean="0"/>
              <a:t>a </a:t>
            </a:r>
            <a:r>
              <a:rPr lang="cs-CZ" sz="2200" dirty="0"/>
              <a:t>business </a:t>
            </a:r>
            <a:r>
              <a:rPr lang="cs-CZ" sz="2200" dirty="0" err="1"/>
              <a:t>opportunity</a:t>
            </a:r>
            <a:r>
              <a:rPr lang="cs-CZ" sz="2200" dirty="0"/>
              <a:t> </a:t>
            </a:r>
            <a:r>
              <a:rPr lang="cs-CZ" sz="2200" dirty="0" err="1"/>
              <a:t>consists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four</a:t>
            </a:r>
            <a:r>
              <a:rPr lang="cs-CZ" sz="2200" dirty="0"/>
              <a:t> </a:t>
            </a:r>
            <a:r>
              <a:rPr lang="cs-CZ" sz="2200" dirty="0" err="1"/>
              <a:t>integrated</a:t>
            </a:r>
            <a:r>
              <a:rPr lang="cs-CZ" sz="2200" dirty="0"/>
              <a:t> </a:t>
            </a:r>
            <a:r>
              <a:rPr lang="cs-CZ" sz="2200" dirty="0" err="1"/>
              <a:t>elements</a:t>
            </a:r>
            <a:r>
              <a:rPr lang="cs-CZ" sz="2200" dirty="0"/>
              <a:t>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200" dirty="0" smtClean="0">
                <a:ea typeface="+mn-ea"/>
              </a:rPr>
              <a:t>a </a:t>
            </a:r>
            <a:r>
              <a:rPr lang="cs-CZ" sz="2200" dirty="0" err="1">
                <a:ea typeface="+mn-ea"/>
              </a:rPr>
              <a:t>need</a:t>
            </a:r>
            <a:endParaRPr lang="cs-CZ" sz="2200" dirty="0">
              <a:ea typeface="+mn-ea"/>
            </a:endParaRP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200" dirty="0" err="1" smtClean="0">
                <a:ea typeface="+mn-ea"/>
              </a:rPr>
              <a:t>the</a:t>
            </a:r>
            <a:r>
              <a:rPr lang="cs-CZ" sz="2200" dirty="0" smtClean="0">
                <a:ea typeface="+mn-ea"/>
              </a:rPr>
              <a:t> </a:t>
            </a:r>
            <a:r>
              <a:rPr lang="cs-CZ" sz="2200" dirty="0" err="1">
                <a:ea typeface="+mn-ea"/>
              </a:rPr>
              <a:t>means</a:t>
            </a:r>
            <a:r>
              <a:rPr lang="cs-CZ" sz="2200" dirty="0">
                <a:ea typeface="+mn-ea"/>
              </a:rPr>
              <a:t> to </a:t>
            </a:r>
            <a:r>
              <a:rPr lang="cs-CZ" sz="2200" dirty="0" err="1">
                <a:ea typeface="+mn-ea"/>
              </a:rPr>
              <a:t>fulfill</a:t>
            </a:r>
            <a:r>
              <a:rPr lang="cs-CZ" sz="2200" dirty="0">
                <a:ea typeface="+mn-ea"/>
              </a:rPr>
              <a:t> </a:t>
            </a:r>
            <a:r>
              <a:rPr lang="cs-CZ" sz="2200" dirty="0" err="1">
                <a:ea typeface="+mn-ea"/>
              </a:rPr>
              <a:t>the</a:t>
            </a:r>
            <a:r>
              <a:rPr lang="cs-CZ" sz="2200" dirty="0">
                <a:ea typeface="+mn-ea"/>
              </a:rPr>
              <a:t> </a:t>
            </a:r>
            <a:r>
              <a:rPr lang="cs-CZ" sz="2200" dirty="0" err="1">
                <a:ea typeface="+mn-ea"/>
              </a:rPr>
              <a:t>need</a:t>
            </a:r>
            <a:endParaRPr lang="cs-CZ" sz="2200" dirty="0">
              <a:ea typeface="+mn-ea"/>
            </a:endParaRP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200" dirty="0">
                <a:ea typeface="+mn-ea"/>
              </a:rPr>
              <a:t>a</a:t>
            </a:r>
            <a:r>
              <a:rPr lang="cs-CZ" sz="2200" dirty="0" smtClean="0">
                <a:ea typeface="+mn-ea"/>
              </a:rPr>
              <a:t> </a:t>
            </a:r>
            <a:r>
              <a:rPr lang="cs-CZ" sz="2200" dirty="0" err="1" smtClean="0">
                <a:ea typeface="+mn-ea"/>
              </a:rPr>
              <a:t>method</a:t>
            </a:r>
            <a:r>
              <a:rPr lang="cs-CZ" sz="2200" dirty="0" smtClean="0">
                <a:ea typeface="+mn-ea"/>
              </a:rPr>
              <a:t> </a:t>
            </a:r>
            <a:r>
              <a:rPr lang="cs-CZ" sz="2200" dirty="0">
                <a:ea typeface="+mn-ea"/>
              </a:rPr>
              <a:t>to </a:t>
            </a:r>
            <a:r>
              <a:rPr lang="cs-CZ" sz="2200" dirty="0" err="1">
                <a:ea typeface="+mn-ea"/>
              </a:rPr>
              <a:t>apply</a:t>
            </a:r>
            <a:r>
              <a:rPr lang="cs-CZ" sz="2200" dirty="0">
                <a:ea typeface="+mn-ea"/>
              </a:rPr>
              <a:t> </a:t>
            </a:r>
            <a:r>
              <a:rPr lang="cs-CZ" sz="2200" dirty="0" err="1">
                <a:ea typeface="+mn-ea"/>
              </a:rPr>
              <a:t>the</a:t>
            </a:r>
            <a:r>
              <a:rPr lang="cs-CZ" sz="2200" dirty="0">
                <a:ea typeface="+mn-ea"/>
              </a:rPr>
              <a:t> </a:t>
            </a:r>
            <a:r>
              <a:rPr lang="cs-CZ" sz="2200" dirty="0" err="1">
                <a:ea typeface="+mn-ea"/>
              </a:rPr>
              <a:t>means</a:t>
            </a:r>
            <a:r>
              <a:rPr lang="cs-CZ" sz="2200" dirty="0">
                <a:ea typeface="+mn-ea"/>
              </a:rPr>
              <a:t> to </a:t>
            </a:r>
            <a:r>
              <a:rPr lang="cs-CZ" sz="2200" dirty="0" err="1">
                <a:ea typeface="+mn-ea"/>
              </a:rPr>
              <a:t>fulfill</a:t>
            </a:r>
            <a:r>
              <a:rPr lang="cs-CZ" sz="2200" dirty="0">
                <a:ea typeface="+mn-ea"/>
              </a:rPr>
              <a:t> </a:t>
            </a:r>
            <a:r>
              <a:rPr lang="cs-CZ" sz="2200" dirty="0" err="1">
                <a:ea typeface="+mn-ea"/>
              </a:rPr>
              <a:t>the</a:t>
            </a:r>
            <a:r>
              <a:rPr lang="cs-CZ" sz="2200" dirty="0">
                <a:ea typeface="+mn-ea"/>
              </a:rPr>
              <a:t> </a:t>
            </a:r>
            <a:r>
              <a:rPr lang="cs-CZ" sz="2200" dirty="0" err="1">
                <a:ea typeface="+mn-ea"/>
              </a:rPr>
              <a:t>need</a:t>
            </a:r>
            <a:r>
              <a:rPr lang="cs-CZ" sz="2200" dirty="0">
                <a:ea typeface="+mn-ea"/>
              </a:rPr>
              <a:t> </a:t>
            </a:r>
            <a:endParaRPr lang="cs-CZ" sz="2200" dirty="0" smtClean="0">
              <a:ea typeface="+mn-ea"/>
            </a:endParaRP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200" dirty="0" smtClean="0">
                <a:ea typeface="+mn-ea"/>
              </a:rPr>
              <a:t>a </a:t>
            </a:r>
            <a:r>
              <a:rPr lang="cs-CZ" sz="2200" dirty="0" err="1" smtClean="0">
                <a:ea typeface="+mn-ea"/>
              </a:rPr>
              <a:t>method</a:t>
            </a:r>
            <a:r>
              <a:rPr lang="cs-CZ" sz="2200" dirty="0" smtClean="0">
                <a:ea typeface="+mn-ea"/>
              </a:rPr>
              <a:t> </a:t>
            </a:r>
            <a:r>
              <a:rPr lang="cs-CZ" sz="2200" dirty="0">
                <a:ea typeface="+mn-ea"/>
              </a:rPr>
              <a:t>to benefit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Why start a business?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 anchor="ctr"/>
          <a:lstStyle/>
          <a:p>
            <a:pPr>
              <a:lnSpc>
                <a:spcPct val="80000"/>
              </a:lnSpc>
            </a:pP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individual</a:t>
            </a:r>
            <a:r>
              <a:rPr lang="cs-CZ" sz="2800" dirty="0" smtClean="0"/>
              <a:t> </a:t>
            </a:r>
            <a:r>
              <a:rPr lang="cs-CZ" sz="2800" dirty="0" err="1" smtClean="0"/>
              <a:t>who</a:t>
            </a:r>
            <a:r>
              <a:rPr lang="cs-CZ" sz="2800" dirty="0" smtClean="0"/>
              <a:t> </a:t>
            </a:r>
            <a:r>
              <a:rPr lang="cs-CZ" sz="2800" dirty="0" err="1" smtClean="0"/>
              <a:t>sets</a:t>
            </a:r>
            <a:r>
              <a:rPr lang="cs-CZ" sz="2800" dirty="0" smtClean="0"/>
              <a:t> up </a:t>
            </a:r>
            <a:r>
              <a:rPr lang="cs-CZ" sz="2800" dirty="0" err="1" smtClean="0"/>
              <a:t>their</a:t>
            </a:r>
            <a:r>
              <a:rPr lang="cs-CZ" sz="2800" dirty="0" smtClean="0"/>
              <a:t> </a:t>
            </a:r>
            <a:r>
              <a:rPr lang="cs-CZ" sz="2800" dirty="0" err="1" smtClean="0"/>
              <a:t>own</a:t>
            </a:r>
            <a:r>
              <a:rPr lang="cs-CZ" sz="2800" dirty="0" smtClean="0"/>
              <a:t> business </a:t>
            </a:r>
            <a:r>
              <a:rPr lang="cs-CZ" sz="2800" dirty="0" err="1" smtClean="0"/>
              <a:t>is</a:t>
            </a:r>
            <a:r>
              <a:rPr lang="cs-CZ" sz="2800" dirty="0" smtClean="0"/>
              <a:t> </a:t>
            </a:r>
            <a:r>
              <a:rPr lang="cs-CZ" sz="2800" dirty="0" err="1" smtClean="0"/>
              <a:t>called</a:t>
            </a:r>
            <a:r>
              <a:rPr lang="cs-CZ" sz="2800" dirty="0" smtClean="0"/>
              <a:t> </a:t>
            </a:r>
            <a:r>
              <a:rPr lang="cs-CZ" sz="2800" dirty="0" err="1" smtClean="0"/>
              <a:t>an</a:t>
            </a:r>
            <a:r>
              <a:rPr lang="cs-CZ" sz="2800" dirty="0" smtClean="0"/>
              <a:t> </a:t>
            </a:r>
            <a:r>
              <a:rPr lang="cs-CZ" sz="2800" b="1" i="1" dirty="0" err="1" smtClean="0"/>
              <a:t>entrepreneur</a:t>
            </a:r>
            <a:endParaRPr lang="cs-CZ" sz="2800" i="1" dirty="0" smtClean="0"/>
          </a:p>
          <a:p>
            <a:pPr>
              <a:lnSpc>
                <a:spcPct val="80000"/>
              </a:lnSpc>
            </a:pPr>
            <a:r>
              <a:rPr lang="cs-CZ" sz="2800" dirty="0" err="1" smtClean="0"/>
              <a:t>making</a:t>
            </a:r>
            <a:r>
              <a:rPr lang="cs-CZ" sz="2800" dirty="0" smtClean="0"/>
              <a:t> a </a:t>
            </a:r>
            <a:r>
              <a:rPr lang="cs-CZ" sz="2800" b="1" i="1" dirty="0" smtClean="0"/>
              <a:t>profit</a:t>
            </a:r>
            <a:r>
              <a:rPr lang="cs-CZ" sz="2800" dirty="0" smtClean="0"/>
              <a:t>. A business </a:t>
            </a:r>
            <a:r>
              <a:rPr lang="cs-CZ" sz="2800" dirty="0" err="1" smtClean="0"/>
              <a:t>does</a:t>
            </a:r>
            <a:r>
              <a:rPr lang="cs-CZ" sz="2800" dirty="0" smtClean="0"/>
              <a:t> </a:t>
            </a:r>
            <a:r>
              <a:rPr lang="cs-CZ" sz="2800" dirty="0" err="1" smtClean="0"/>
              <a:t>this</a:t>
            </a:r>
            <a:r>
              <a:rPr lang="cs-CZ" sz="2800" dirty="0" smtClean="0"/>
              <a:t> by </a:t>
            </a:r>
            <a:r>
              <a:rPr lang="cs-CZ" sz="2800" dirty="0" err="1" smtClean="0"/>
              <a:t>selling</a:t>
            </a:r>
            <a:r>
              <a:rPr lang="cs-CZ" sz="2800" dirty="0" smtClean="0"/>
              <a:t> </a:t>
            </a:r>
            <a:r>
              <a:rPr lang="cs-CZ" sz="2800" dirty="0" err="1" smtClean="0"/>
              <a:t>items</a:t>
            </a:r>
            <a:r>
              <a:rPr lang="cs-CZ" sz="2800" dirty="0" smtClean="0"/>
              <a:t> </a:t>
            </a:r>
            <a:r>
              <a:rPr lang="cs-CZ" sz="2800" dirty="0" err="1" smtClean="0"/>
              <a:t>at</a:t>
            </a:r>
            <a:r>
              <a:rPr lang="cs-CZ" sz="2800" dirty="0" smtClean="0"/>
              <a:t> a </a:t>
            </a:r>
            <a:r>
              <a:rPr lang="cs-CZ" sz="2800" dirty="0" err="1" smtClean="0"/>
              <a:t>price</a:t>
            </a:r>
            <a:r>
              <a:rPr lang="cs-CZ" sz="2800" dirty="0" smtClean="0"/>
              <a:t> </a:t>
            </a:r>
            <a:r>
              <a:rPr lang="cs-CZ" sz="2800" dirty="0" err="1" smtClean="0"/>
              <a:t>that</a:t>
            </a:r>
            <a:r>
              <a:rPr lang="cs-CZ" sz="2800" dirty="0" smtClean="0"/>
              <a:t> more </a:t>
            </a:r>
            <a:r>
              <a:rPr lang="cs-CZ" sz="2800" dirty="0" err="1" smtClean="0"/>
              <a:t>than</a:t>
            </a:r>
            <a:r>
              <a:rPr lang="cs-CZ" sz="2800" dirty="0" smtClean="0"/>
              <a:t> </a:t>
            </a:r>
            <a:r>
              <a:rPr lang="cs-CZ" sz="2800" dirty="0" err="1" smtClean="0"/>
              <a:t>covers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costs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production</a:t>
            </a:r>
            <a:r>
              <a:rPr lang="cs-CZ" sz="2800" dirty="0" smtClean="0"/>
              <a:t>. </a:t>
            </a:r>
            <a:r>
              <a:rPr lang="cs-CZ" sz="2800" dirty="0" err="1" smtClean="0"/>
              <a:t>Owners</a:t>
            </a:r>
            <a:r>
              <a:rPr lang="cs-CZ" sz="2800" dirty="0" smtClean="0"/>
              <a:t> </a:t>
            </a:r>
            <a:r>
              <a:rPr lang="cs-CZ" sz="2800" dirty="0" err="1" smtClean="0"/>
              <a:t>keep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profit as a </a:t>
            </a:r>
            <a:r>
              <a:rPr lang="cs-CZ" sz="2800" dirty="0" err="1" smtClean="0"/>
              <a:t>reward</a:t>
            </a:r>
            <a:r>
              <a:rPr lang="cs-CZ" sz="2800" dirty="0" smtClean="0"/>
              <a:t> </a:t>
            </a:r>
            <a:r>
              <a:rPr lang="cs-CZ" sz="2800" dirty="0" err="1" smtClean="0"/>
              <a:t>for</a:t>
            </a:r>
            <a:r>
              <a:rPr lang="cs-CZ" sz="2800" dirty="0" smtClean="0"/>
              <a:t> risk-</a:t>
            </a:r>
            <a:r>
              <a:rPr lang="cs-CZ" sz="2800" dirty="0" err="1" smtClean="0"/>
              <a:t>taking</a:t>
            </a:r>
            <a:r>
              <a:rPr lang="cs-CZ" sz="2800" dirty="0" smtClean="0"/>
              <a:t> and </a:t>
            </a:r>
            <a:r>
              <a:rPr lang="cs-CZ" sz="2800" dirty="0" err="1" smtClean="0"/>
              <a:t>enterprise</a:t>
            </a:r>
            <a:r>
              <a:rPr lang="cs-CZ" sz="28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/>
              <a:t>satisfaction</a:t>
            </a:r>
            <a:r>
              <a:rPr lang="cs-CZ" sz="2800" dirty="0"/>
              <a:t> </a:t>
            </a:r>
            <a:r>
              <a:rPr lang="cs-CZ" sz="2800" dirty="0" err="1"/>
              <a:t>that</a:t>
            </a:r>
            <a:r>
              <a:rPr lang="cs-CZ" sz="2800" dirty="0"/>
              <a:t> </a:t>
            </a:r>
            <a:r>
              <a:rPr lang="cs-CZ" sz="2800" dirty="0" err="1"/>
              <a:t>comes</a:t>
            </a:r>
            <a:r>
              <a:rPr lang="cs-CZ" sz="2800" dirty="0"/>
              <a:t> </a:t>
            </a:r>
            <a:r>
              <a:rPr lang="cs-CZ" sz="2800" dirty="0" err="1"/>
              <a:t>from</a:t>
            </a:r>
            <a:r>
              <a:rPr lang="cs-CZ" sz="2800" dirty="0"/>
              <a:t> </a:t>
            </a:r>
            <a:r>
              <a:rPr lang="cs-CZ" sz="2800" dirty="0" err="1"/>
              <a:t>setting</a:t>
            </a:r>
            <a:r>
              <a:rPr lang="cs-CZ" sz="2800" dirty="0"/>
              <a:t> up a </a:t>
            </a:r>
            <a:r>
              <a:rPr lang="cs-CZ" sz="2800" dirty="0" err="1"/>
              <a:t>successful</a:t>
            </a:r>
            <a:r>
              <a:rPr lang="cs-CZ" sz="2800" dirty="0"/>
              <a:t> business and </a:t>
            </a:r>
            <a:r>
              <a:rPr lang="cs-CZ" sz="2800" dirty="0" err="1"/>
              <a:t>being</a:t>
            </a:r>
            <a:r>
              <a:rPr lang="cs-CZ" sz="2800" dirty="0"/>
              <a:t> </a:t>
            </a:r>
            <a:r>
              <a:rPr lang="cs-CZ" sz="2800" dirty="0" smtClean="0"/>
              <a:t>independent</a:t>
            </a:r>
            <a:endParaRPr lang="cs-CZ" sz="2800" dirty="0"/>
          </a:p>
          <a:p>
            <a:pPr>
              <a:lnSpc>
                <a:spcPct val="80000"/>
              </a:lnSpc>
            </a:pPr>
            <a:r>
              <a:rPr lang="cs-CZ" sz="2800" dirty="0" err="1" smtClean="0"/>
              <a:t>being</a:t>
            </a:r>
            <a:r>
              <a:rPr lang="cs-CZ" sz="2800" dirty="0" smtClean="0"/>
              <a:t> </a:t>
            </a:r>
            <a:r>
              <a:rPr lang="cs-CZ" sz="2800" dirty="0" err="1"/>
              <a:t>able</a:t>
            </a:r>
            <a:r>
              <a:rPr lang="cs-CZ" sz="2800" dirty="0"/>
              <a:t> to make a </a:t>
            </a:r>
            <a:r>
              <a:rPr lang="cs-CZ" sz="2800" dirty="0" err="1"/>
              <a:t>difference</a:t>
            </a:r>
            <a:r>
              <a:rPr lang="cs-CZ" sz="2800" dirty="0"/>
              <a:t> by </a:t>
            </a:r>
            <a:r>
              <a:rPr lang="cs-CZ" sz="2800" dirty="0" err="1"/>
              <a:t>offering</a:t>
            </a:r>
            <a:r>
              <a:rPr lang="cs-CZ" sz="2800" dirty="0"/>
              <a:t> a </a:t>
            </a:r>
            <a:r>
              <a:rPr lang="cs-CZ" sz="2800" dirty="0" err="1"/>
              <a:t>service</a:t>
            </a:r>
            <a:r>
              <a:rPr lang="cs-CZ" sz="2800" dirty="0"/>
              <a:t> to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community</a:t>
            </a:r>
            <a:r>
              <a:rPr lang="cs-CZ" sz="2800" dirty="0"/>
              <a:t> such as a charity </a:t>
            </a:r>
            <a:r>
              <a:rPr lang="cs-CZ" sz="2800" dirty="0" err="1"/>
              <a:t>shop</a:t>
            </a:r>
            <a:r>
              <a:rPr lang="cs-CZ" sz="2800" dirty="0"/>
              <a:t> </a:t>
            </a:r>
            <a:r>
              <a:rPr lang="cs-CZ" sz="2800" dirty="0" err="1"/>
              <a:t>or</a:t>
            </a:r>
            <a:r>
              <a:rPr lang="cs-CZ" sz="2800" dirty="0"/>
              <a:t> </a:t>
            </a:r>
            <a:r>
              <a:rPr lang="cs-CZ" sz="2800" dirty="0" smtClean="0"/>
              <a:t>hospice</a:t>
            </a: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 business plan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/>
              <a:t>A </a:t>
            </a:r>
            <a:r>
              <a:rPr lang="cs-CZ" b="1" i="1" dirty="0"/>
              <a:t>business </a:t>
            </a:r>
            <a:r>
              <a:rPr lang="cs-CZ" b="1" i="1" dirty="0" err="1"/>
              <a:t>plan</a:t>
            </a:r>
            <a:r>
              <a:rPr lang="cs-CZ" i="1" dirty="0"/>
              <a:t> </a:t>
            </a:r>
            <a:r>
              <a:rPr lang="cs-CZ" dirty="0" err="1"/>
              <a:t>is</a:t>
            </a:r>
            <a:r>
              <a:rPr lang="cs-CZ" dirty="0"/>
              <a:t> a report by a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existing</a:t>
            </a:r>
            <a:r>
              <a:rPr lang="cs-CZ" dirty="0"/>
              <a:t> business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contains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findings</a:t>
            </a:r>
            <a:r>
              <a:rPr lang="cs-CZ" dirty="0"/>
              <a:t> and </a:t>
            </a:r>
            <a:r>
              <a:rPr lang="cs-CZ" dirty="0" err="1"/>
              <a:t>explains</a:t>
            </a:r>
            <a:r>
              <a:rPr lang="cs-CZ" dirty="0"/>
              <a:t> </a:t>
            </a:r>
            <a:r>
              <a:rPr lang="cs-CZ" dirty="0" err="1"/>
              <a:t>why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firm</a:t>
            </a:r>
            <a:r>
              <a:rPr lang="cs-CZ" dirty="0"/>
              <a:t> </a:t>
            </a:r>
            <a:r>
              <a:rPr lang="cs-CZ" dirty="0" err="1"/>
              <a:t>hopes</a:t>
            </a:r>
            <a:r>
              <a:rPr lang="cs-CZ" dirty="0"/>
              <a:t> to </a:t>
            </a:r>
            <a:r>
              <a:rPr lang="cs-CZ" dirty="0" err="1"/>
              <a:t>succeed</a:t>
            </a:r>
            <a:r>
              <a:rPr lang="cs-CZ" dirty="0"/>
              <a:t>. A business </a:t>
            </a:r>
            <a:r>
              <a:rPr lang="cs-CZ" dirty="0" err="1"/>
              <a:t>plan</a:t>
            </a:r>
            <a:r>
              <a:rPr lang="cs-CZ" dirty="0"/>
              <a:t> </a:t>
            </a:r>
            <a:r>
              <a:rPr lang="cs-CZ" dirty="0" err="1"/>
              <a:t>includes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results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b="1" dirty="0"/>
              <a:t>market </a:t>
            </a:r>
            <a:r>
              <a:rPr lang="cs-CZ" b="1" dirty="0" err="1"/>
              <a:t>research</a:t>
            </a:r>
            <a:r>
              <a:rPr lang="cs-CZ" dirty="0"/>
              <a:t> and </a:t>
            </a:r>
            <a:r>
              <a:rPr lang="cs-CZ" b="1" dirty="0" err="1"/>
              <a:t>competitor</a:t>
            </a:r>
            <a:r>
              <a:rPr lang="cs-CZ" b="1" dirty="0"/>
              <a:t> </a:t>
            </a:r>
            <a:r>
              <a:rPr lang="cs-CZ" b="1" dirty="0" err="1"/>
              <a:t>analysis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Economic factors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 err="1"/>
              <a:t>government</a:t>
            </a:r>
            <a:r>
              <a:rPr lang="cs-CZ" dirty="0"/>
              <a:t> </a:t>
            </a:r>
            <a:r>
              <a:rPr lang="cs-CZ" dirty="0" err="1"/>
              <a:t>regulations</a:t>
            </a:r>
            <a:endParaRPr lang="cs-CZ" dirty="0"/>
          </a:p>
          <a:p>
            <a:r>
              <a:rPr lang="cs-CZ" dirty="0" err="1"/>
              <a:t>rate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interest</a:t>
            </a:r>
            <a:endParaRPr lang="cs-CZ" dirty="0"/>
          </a:p>
          <a:p>
            <a:r>
              <a:rPr lang="cs-CZ" dirty="0" err="1"/>
              <a:t>inflation</a:t>
            </a:r>
            <a:endParaRPr lang="cs-CZ" dirty="0"/>
          </a:p>
          <a:p>
            <a:r>
              <a:rPr lang="cs-CZ" dirty="0" err="1"/>
              <a:t>price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growth</a:t>
            </a:r>
            <a:r>
              <a:rPr lang="cs-CZ" dirty="0"/>
              <a:t> and </a:t>
            </a:r>
            <a:r>
              <a:rPr lang="cs-CZ" dirty="0" err="1"/>
              <a:t>development</a:t>
            </a:r>
            <a:endParaRPr lang="cs-CZ" dirty="0"/>
          </a:p>
          <a:p>
            <a:r>
              <a:rPr lang="cs-CZ" dirty="0"/>
              <a:t>gross </a:t>
            </a:r>
            <a:r>
              <a:rPr lang="cs-CZ" dirty="0" err="1"/>
              <a:t>domestic</a:t>
            </a:r>
            <a:r>
              <a:rPr lang="cs-CZ" dirty="0"/>
              <a:t> </a:t>
            </a:r>
            <a:r>
              <a:rPr lang="cs-CZ" dirty="0" err="1"/>
              <a:t>product</a:t>
            </a:r>
            <a:r>
              <a:rPr lang="cs-CZ" dirty="0"/>
              <a:t> </a:t>
            </a:r>
            <a:r>
              <a:rPr lang="cs-CZ" dirty="0" smtClean="0"/>
              <a:t>(GDP)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Law factor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 anchor="ctr"/>
          <a:lstStyle/>
          <a:p>
            <a:pPr>
              <a:lnSpc>
                <a:spcPct val="80000"/>
              </a:lnSpc>
            </a:pPr>
            <a:r>
              <a:rPr lang="cs-CZ" sz="2800" dirty="0" err="1" smtClean="0"/>
              <a:t>goverments</a:t>
            </a:r>
            <a:r>
              <a:rPr lang="cs-CZ" sz="2800" dirty="0" smtClean="0"/>
              <a:t> </a:t>
            </a:r>
            <a:r>
              <a:rPr lang="cs-CZ" sz="2800" dirty="0" err="1"/>
              <a:t>can</a:t>
            </a:r>
            <a:r>
              <a:rPr lang="cs-CZ" sz="2800" dirty="0"/>
              <a:t> </a:t>
            </a:r>
            <a:r>
              <a:rPr lang="cs-CZ" sz="2800" dirty="0" err="1"/>
              <a:t>pass</a:t>
            </a:r>
            <a:r>
              <a:rPr lang="cs-CZ" sz="2800" dirty="0"/>
              <a:t> </a:t>
            </a:r>
            <a:r>
              <a:rPr lang="cs-CZ" sz="2800" b="1" dirty="0" err="1"/>
              <a:t>legislation</a:t>
            </a:r>
            <a:r>
              <a:rPr lang="cs-CZ" sz="2800" dirty="0"/>
              <a:t> </a:t>
            </a:r>
            <a:r>
              <a:rPr lang="cs-CZ" sz="2800" dirty="0" err="1"/>
              <a:t>protecting</a:t>
            </a:r>
            <a:r>
              <a:rPr lang="cs-CZ" sz="2800" dirty="0"/>
              <a:t> </a:t>
            </a:r>
            <a:r>
              <a:rPr lang="cs-CZ" sz="2800" dirty="0" err="1"/>
              <a:t>consumers</a:t>
            </a:r>
            <a:r>
              <a:rPr lang="cs-CZ" sz="2800" dirty="0"/>
              <a:t> and </a:t>
            </a:r>
            <a:r>
              <a:rPr lang="cs-CZ" sz="2800" dirty="0" err="1"/>
              <a:t>workers</a:t>
            </a:r>
            <a:r>
              <a:rPr lang="cs-CZ" sz="2800" dirty="0"/>
              <a:t> </a:t>
            </a:r>
            <a:r>
              <a:rPr lang="cs-CZ" sz="2800" dirty="0" err="1"/>
              <a:t>or</a:t>
            </a:r>
            <a:r>
              <a:rPr lang="cs-CZ" sz="2800" dirty="0"/>
              <a:t> </a:t>
            </a:r>
            <a:r>
              <a:rPr lang="cs-CZ" sz="2800" dirty="0" err="1"/>
              <a:t>restricting</a:t>
            </a:r>
            <a:r>
              <a:rPr lang="cs-CZ" sz="2800" dirty="0"/>
              <a:t> </a:t>
            </a:r>
            <a:r>
              <a:rPr lang="cs-CZ" sz="2800" dirty="0" err="1"/>
              <a:t>where</a:t>
            </a:r>
            <a:r>
              <a:rPr lang="cs-CZ" sz="2800" dirty="0"/>
              <a:t> </a:t>
            </a:r>
            <a:r>
              <a:rPr lang="cs-CZ" sz="2800" dirty="0" err="1"/>
              <a:t>businesses</a:t>
            </a:r>
            <a:r>
              <a:rPr lang="cs-CZ" sz="2800" dirty="0"/>
              <a:t> </a:t>
            </a:r>
            <a:r>
              <a:rPr lang="cs-CZ" sz="2800" dirty="0" err="1"/>
              <a:t>can</a:t>
            </a:r>
            <a:r>
              <a:rPr lang="cs-CZ" sz="2800" dirty="0"/>
              <a:t> </a:t>
            </a:r>
            <a:r>
              <a:rPr lang="cs-CZ" sz="2800" dirty="0" err="1"/>
              <a:t>build</a:t>
            </a:r>
            <a:r>
              <a:rPr lang="cs-CZ" sz="2800" dirty="0"/>
              <a:t> </a:t>
            </a:r>
            <a:r>
              <a:rPr lang="cs-CZ" sz="2800" dirty="0" err="1"/>
              <a:t>new</a:t>
            </a:r>
            <a:r>
              <a:rPr lang="cs-CZ" sz="2800" dirty="0"/>
              <a:t> </a:t>
            </a:r>
            <a:r>
              <a:rPr lang="cs-CZ" sz="2800" dirty="0" err="1" smtClean="0"/>
              <a:t>premises</a:t>
            </a:r>
            <a:endParaRPr lang="cs-CZ" sz="2800" dirty="0"/>
          </a:p>
          <a:p>
            <a:pPr>
              <a:lnSpc>
                <a:spcPct val="80000"/>
              </a:lnSpc>
            </a:pPr>
            <a:r>
              <a:rPr lang="cs-CZ" sz="2800" dirty="0" err="1" smtClean="0"/>
              <a:t>government</a:t>
            </a:r>
            <a:r>
              <a:rPr lang="cs-CZ" sz="2800" dirty="0" smtClean="0"/>
              <a:t> </a:t>
            </a:r>
            <a:r>
              <a:rPr lang="cs-CZ" sz="2800" dirty="0" err="1"/>
              <a:t>economic</a:t>
            </a:r>
            <a:r>
              <a:rPr lang="cs-CZ" sz="2800" dirty="0"/>
              <a:t> </a:t>
            </a:r>
            <a:r>
              <a:rPr lang="cs-CZ" sz="2800" dirty="0" err="1"/>
              <a:t>objectives</a:t>
            </a:r>
            <a:r>
              <a:rPr lang="cs-CZ" sz="2800" dirty="0"/>
              <a:t> </a:t>
            </a:r>
            <a:r>
              <a:rPr lang="cs-CZ" sz="2800" dirty="0" err="1" smtClean="0"/>
              <a:t>include</a:t>
            </a:r>
            <a:endParaRPr lang="cs-CZ" sz="2800" dirty="0"/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800" dirty="0" err="1" smtClean="0"/>
              <a:t>low</a:t>
            </a:r>
            <a:r>
              <a:rPr lang="cs-CZ" sz="2800" dirty="0" smtClean="0"/>
              <a:t> </a:t>
            </a:r>
            <a:r>
              <a:rPr lang="cs-CZ" sz="2800" dirty="0" err="1" smtClean="0"/>
              <a:t>unemployment</a:t>
            </a:r>
            <a:endParaRPr lang="cs-CZ" sz="2800" dirty="0" smtClean="0"/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800" dirty="0" err="1"/>
              <a:t>l</a:t>
            </a:r>
            <a:r>
              <a:rPr lang="cs-CZ" sz="2800" dirty="0" err="1" smtClean="0"/>
              <a:t>ower</a:t>
            </a:r>
            <a:r>
              <a:rPr lang="cs-CZ" sz="2800" dirty="0" smtClean="0"/>
              <a:t> </a:t>
            </a:r>
            <a:r>
              <a:rPr lang="cs-CZ" sz="2800" dirty="0" err="1" smtClean="0"/>
              <a:t>prices</a:t>
            </a:r>
            <a:r>
              <a:rPr lang="cs-CZ" sz="2800" dirty="0" smtClean="0"/>
              <a:t> (</a:t>
            </a:r>
            <a:r>
              <a:rPr lang="cs-CZ" sz="2800" dirty="0" err="1" smtClean="0"/>
              <a:t>continually</a:t>
            </a:r>
            <a:r>
              <a:rPr lang="cs-CZ" sz="2800" dirty="0" smtClean="0"/>
              <a:t> </a:t>
            </a:r>
            <a:r>
              <a:rPr lang="cs-CZ" sz="2800" dirty="0" err="1"/>
              <a:t>rising</a:t>
            </a:r>
            <a:r>
              <a:rPr lang="cs-CZ" sz="2800" dirty="0"/>
              <a:t> </a:t>
            </a:r>
            <a:r>
              <a:rPr lang="cs-CZ" sz="2800" dirty="0" err="1"/>
              <a:t>prices</a:t>
            </a:r>
            <a:r>
              <a:rPr lang="cs-CZ" sz="2800" dirty="0"/>
              <a:t> </a:t>
            </a:r>
            <a:r>
              <a:rPr lang="cs-CZ" sz="2800" dirty="0" err="1"/>
              <a:t>is</a:t>
            </a:r>
            <a:r>
              <a:rPr lang="cs-CZ" sz="2800" dirty="0"/>
              <a:t> </a:t>
            </a:r>
            <a:r>
              <a:rPr lang="cs-CZ" sz="2800" dirty="0" err="1"/>
              <a:t>called</a:t>
            </a:r>
            <a:r>
              <a:rPr lang="cs-CZ" sz="2800" dirty="0"/>
              <a:t> </a:t>
            </a:r>
            <a:r>
              <a:rPr lang="cs-CZ" sz="2800" b="1" i="1" dirty="0" err="1" smtClean="0"/>
              <a:t>inflation</a:t>
            </a:r>
            <a:r>
              <a:rPr lang="cs-CZ" sz="2800" dirty="0" smtClean="0"/>
              <a:t>)</a:t>
            </a:r>
            <a:endParaRPr lang="cs-CZ" sz="2800" b="1" dirty="0"/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800" dirty="0" err="1" smtClean="0"/>
              <a:t>economic</a:t>
            </a:r>
            <a:r>
              <a:rPr lang="cs-CZ" sz="2800" dirty="0" smtClean="0"/>
              <a:t> </a:t>
            </a:r>
            <a:r>
              <a:rPr lang="cs-CZ" sz="2800" dirty="0" err="1" smtClean="0"/>
              <a:t>growth</a:t>
            </a:r>
            <a:r>
              <a:rPr lang="cs-CZ" sz="2800" dirty="0" smtClean="0"/>
              <a:t> so </a:t>
            </a:r>
            <a:r>
              <a:rPr lang="cs-CZ" sz="2800" dirty="0" err="1"/>
              <a:t>that</a:t>
            </a:r>
            <a:r>
              <a:rPr lang="cs-CZ" sz="2800" dirty="0"/>
              <a:t> </a:t>
            </a:r>
            <a:r>
              <a:rPr lang="cs-CZ" sz="2800" dirty="0" err="1"/>
              <a:t>individuals</a:t>
            </a:r>
            <a:r>
              <a:rPr lang="cs-CZ" sz="2800" dirty="0"/>
              <a:t> </a:t>
            </a:r>
            <a:r>
              <a:rPr lang="cs-CZ" sz="2800" dirty="0" err="1"/>
              <a:t>have</a:t>
            </a:r>
            <a:r>
              <a:rPr lang="cs-CZ" sz="2800" dirty="0"/>
              <a:t> a </a:t>
            </a:r>
            <a:r>
              <a:rPr lang="cs-CZ" sz="2800" i="1" dirty="0" err="1"/>
              <a:t>higher</a:t>
            </a:r>
            <a:r>
              <a:rPr lang="cs-CZ" sz="2800" i="1" dirty="0"/>
              <a:t> standard </a:t>
            </a:r>
            <a:r>
              <a:rPr lang="cs-CZ" sz="2800" i="1" dirty="0" err="1"/>
              <a:t>of</a:t>
            </a:r>
            <a:r>
              <a:rPr lang="cs-CZ" sz="2800" i="1" dirty="0"/>
              <a:t> </a:t>
            </a:r>
            <a:r>
              <a:rPr lang="cs-CZ" sz="2800" i="1" dirty="0" err="1" smtClean="0"/>
              <a:t>living</a:t>
            </a:r>
            <a:endParaRPr lang="cs-CZ" sz="2800" i="1" dirty="0"/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b="1" dirty="0" err="1"/>
              <a:t>exchange</a:t>
            </a:r>
            <a:r>
              <a:rPr lang="cs-CZ" sz="2800" b="1" dirty="0"/>
              <a:t> </a:t>
            </a:r>
            <a:r>
              <a:rPr lang="cs-CZ" sz="2800" b="1" dirty="0" err="1" smtClean="0"/>
              <a:t>rate</a:t>
            </a:r>
            <a:r>
              <a:rPr lang="cs-CZ" sz="2800" dirty="0"/>
              <a:t> </a:t>
            </a:r>
            <a:r>
              <a:rPr lang="cs-CZ" sz="2800" dirty="0" smtClean="0"/>
              <a:t>(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/>
              <a:t>price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foreign</a:t>
            </a:r>
            <a:r>
              <a:rPr lang="cs-CZ" sz="2800" dirty="0"/>
              <a:t> </a:t>
            </a:r>
            <a:r>
              <a:rPr lang="cs-CZ" sz="2800" dirty="0" err="1" smtClean="0"/>
              <a:t>currency</a:t>
            </a:r>
            <a:r>
              <a:rPr lang="cs-CZ" sz="2800" dirty="0" smtClean="0"/>
              <a:t>)</a:t>
            </a:r>
            <a:endParaRPr lang="cs-CZ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  <a:latin typeface="Calibri"/>
              </a:rPr>
              <a:t>JURASZKOVÁ ING, Marcela.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Podniková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ekonomika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I: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Učební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texty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pro 1.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ročník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Střední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obchodu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služeb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podnikání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Vyšší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odborná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2012. </a:t>
            </a:r>
            <a:endParaRPr lang="cs-CZ" dirty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cs-CZ" dirty="0">
                <a:solidFill>
                  <a:prstClr val="black"/>
                </a:solidFill>
                <a:latin typeface="Calibri"/>
              </a:rPr>
              <a:t>PHILLIPS, Janet a kol. Oxford studijní slovník. Oxford: Oxford University Press, 2010, ISBN 978019 430655 3.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578316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360</Words>
  <Application>Microsoft Office PowerPoint</Application>
  <PresentationFormat>Předvádění na obrazovce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Výchozí návrh</vt:lpstr>
      <vt:lpstr>1_Motiv systému Office</vt:lpstr>
      <vt:lpstr>2_Motiv systému Office</vt:lpstr>
      <vt:lpstr>Prezentace aplikace PowerPoint</vt:lpstr>
      <vt:lpstr>Business</vt:lpstr>
      <vt:lpstr>What is it?</vt:lpstr>
      <vt:lpstr>Why start a business?</vt:lpstr>
      <vt:lpstr>A business plan</vt:lpstr>
      <vt:lpstr>Economic factors</vt:lpstr>
      <vt:lpstr>Law factor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</dc:title>
  <dc:creator>Pankrác</dc:creator>
  <cp:lastModifiedBy>Lenovo</cp:lastModifiedBy>
  <cp:revision>8</cp:revision>
  <dcterms:created xsi:type="dcterms:W3CDTF">2013-06-03T08:05:43Z</dcterms:created>
  <dcterms:modified xsi:type="dcterms:W3CDTF">2013-06-24T06:34:43Z</dcterms:modified>
</cp:coreProperties>
</file>