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803" autoAdjust="0"/>
  </p:normalViewPr>
  <p:slideViewPr>
    <p:cSldViewPr>
      <p:cViewPr varScale="1">
        <p:scale>
          <a:sx n="86" d="100"/>
          <a:sy n="86" d="100"/>
        </p:scale>
        <p:origin x="-149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798FA7-910D-4336-BA16-71739C3DCFD8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1D15CF-9DB2-45DE-937E-6CEA4EC54B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155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2F8D-F233-43FB-87C8-4D6AC5336D15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0AA4F3-C22A-47EE-B3EC-71346B235EB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2F8D-F233-43FB-87C8-4D6AC5336D15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A4F3-C22A-47EE-B3EC-71346B235E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2F8D-F233-43FB-87C8-4D6AC5336D15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A4F3-C22A-47EE-B3EC-71346B235E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2F8D-F233-43FB-87C8-4D6AC5336D15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A4F3-C22A-47EE-B3EC-71346B235E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2F8D-F233-43FB-87C8-4D6AC5336D15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A4F3-C22A-47EE-B3EC-71346B235EB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2F8D-F233-43FB-87C8-4D6AC5336D15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A4F3-C22A-47EE-B3EC-71346B235EB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2F8D-F233-43FB-87C8-4D6AC5336D15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A4F3-C22A-47EE-B3EC-71346B235EB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2F8D-F233-43FB-87C8-4D6AC5336D15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A4F3-C22A-47EE-B3EC-71346B235E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2F8D-F233-43FB-87C8-4D6AC5336D15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A4F3-C22A-47EE-B3EC-71346B235E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2F8D-F233-43FB-87C8-4D6AC5336D15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A4F3-C22A-47EE-B3EC-71346B235E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2F8D-F233-43FB-87C8-4D6AC5336D15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AA4F3-C22A-47EE-B3EC-71346B235E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5B72F8D-F233-43FB-87C8-4D6AC5336D15}" type="datetimeFigureOut">
              <a:rPr lang="cs-CZ" smtClean="0"/>
              <a:t>23.5.2013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00AA4F3-C22A-47EE-B3EC-71346B235EB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svos.cz/" TargetMode="External"/><Relationship Id="rId4" Type="http://schemas.openxmlformats.org/officeDocument/2006/relationships/hyperlink" Target="http://www.ssvos.cz/moodle/index.php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90538" y="2060575"/>
            <a:ext cx="8208962" cy="722313"/>
          </a:xfrm>
        </p:spPr>
        <p:txBody>
          <a:bodyPr rtlCol="0">
            <a:noAutofit/>
          </a:bodyPr>
          <a:lstStyle/>
          <a:p>
            <a:pPr marL="36576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Jméno autora: </a:t>
            </a:r>
            <a:r>
              <a:rPr lang="cs-CZ" sz="16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Mgr. Vlasta </a:t>
            </a:r>
            <a:r>
              <a:rPr lang="cs-CZ" sz="1600" dirty="0" err="1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K</a:t>
            </a:r>
            <a:r>
              <a:rPr lang="cs-CZ" sz="16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ollariková</a:t>
            </a:r>
            <a:r>
              <a:rPr lang="cs-CZ" sz="16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cs-CZ" sz="16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cs-CZ" sz="16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Datum vytvoření: </a:t>
            </a:r>
            <a:r>
              <a:rPr lang="cs-CZ" sz="14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25.02. 2013</a:t>
            </a:r>
            <a:br>
              <a:rPr lang="cs-CZ" sz="14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Číslo DUMu: VY_32_INOVACE_07_OSVZ_ZSVa</a:t>
            </a:r>
            <a:endParaRPr lang="cs-CZ" sz="1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Podnadpis 2"/>
          <p:cNvSpPr>
            <a:spLocks noGrp="1"/>
          </p:cNvSpPr>
          <p:nvPr>
            <p:ph type="subTitle" idx="1"/>
          </p:nvPr>
        </p:nvSpPr>
        <p:spPr>
          <a:xfrm>
            <a:off x="482600" y="4221163"/>
            <a:ext cx="8208963" cy="647700"/>
          </a:xfrm>
        </p:spPr>
        <p:txBody>
          <a:bodyPr/>
          <a:lstStyle/>
          <a:p>
            <a:pPr algn="ctr" eaLnBrk="1" hangingPunct="1"/>
            <a:r>
              <a:rPr lang="cs-CZ" sz="1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Anotace:</a:t>
            </a:r>
            <a:r>
              <a:rPr lang="cs-CZ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cs-CZ" sz="1400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cs-CZ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Seznámit žáky s počátky filozofického myšlení v Evropě</a:t>
            </a:r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763" y="260350"/>
            <a:ext cx="6624637" cy="1252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90538" y="3213100"/>
            <a:ext cx="8208962" cy="7937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latin typeface="Arial" pitchFamily="34" charset="0"/>
                <a:ea typeface="+mn-ea"/>
                <a:cs typeface="Arial" pitchFamily="34" charset="0"/>
              </a:rPr>
              <a:t>Ročník: I.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Vzdělávací oblast: Společenskovědní vzdělávání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 Vzdělávací obor: Základy společenských věd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 Tematický okruh: Praktická filozofie a filozofická antropologie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Téma: Vývoj filozofického myšlení - Středověká filozofie</a:t>
            </a:r>
            <a:r>
              <a:rPr lang="cs-CZ" sz="1200" dirty="0">
                <a:latin typeface="Arial" pitchFamily="34" charset="0"/>
                <a:cs typeface="Arial" pitchFamily="34" charset="0"/>
              </a:rPr>
              <a:t/>
            </a:r>
            <a:br>
              <a:rPr lang="cs-CZ" sz="1200" dirty="0">
                <a:latin typeface="Arial" pitchFamily="34" charset="0"/>
                <a:cs typeface="Arial" pitchFamily="34" charset="0"/>
              </a:rPr>
            </a:b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Podnadpis 2"/>
          <p:cNvSpPr txBox="1">
            <a:spLocks/>
          </p:cNvSpPr>
          <p:nvPr/>
        </p:nvSpPr>
        <p:spPr bwMode="auto">
          <a:xfrm>
            <a:off x="490538" y="5229225"/>
            <a:ext cx="820896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cs-CZ" sz="1400" b="1" dirty="0">
                <a:latin typeface="Arial" charset="0"/>
              </a:rPr>
              <a:t>Metodický </a:t>
            </a:r>
            <a:r>
              <a:rPr lang="cs-CZ" sz="1400" b="1" dirty="0" smtClean="0">
                <a:latin typeface="Arial" charset="0"/>
              </a:rPr>
              <a:t>list: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cs-CZ" sz="1200" dirty="0" smtClean="0">
                <a:latin typeface="Arial" charset="0"/>
              </a:rPr>
              <a:t>Výklad spojený s diskuzí, prezentaci lze využít také k poznámkám do sešitů</a:t>
            </a:r>
            <a:endParaRPr lang="cs-CZ" sz="1200" dirty="0">
              <a:latin typeface="Arial" charset="0"/>
            </a:endParaRPr>
          </a:p>
        </p:txBody>
      </p:sp>
      <p:sp>
        <p:nvSpPr>
          <p:cNvPr id="2055" name="TextovéPole 7"/>
          <p:cNvSpPr txBox="1">
            <a:spLocks noChangeArrowheads="1"/>
          </p:cNvSpPr>
          <p:nvPr/>
        </p:nvSpPr>
        <p:spPr bwMode="auto">
          <a:xfrm>
            <a:off x="490538" y="6453188"/>
            <a:ext cx="82089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cs-CZ" sz="1000">
                <a:solidFill>
                  <a:schemeClr val="tx2"/>
                </a:solidFill>
                <a:latin typeface="Arial" charset="0"/>
              </a:rPr>
              <a:t>přehled DUM na stránkách  </a:t>
            </a:r>
            <a:r>
              <a:rPr lang="cs-CZ" sz="1000">
                <a:solidFill>
                  <a:srgbClr val="FFC000"/>
                </a:solidFill>
                <a:latin typeface="Arial" charset="0"/>
                <a:hlinkClick r:id="rId4"/>
              </a:rPr>
              <a:t>Moodle</a:t>
            </a:r>
            <a:r>
              <a:rPr lang="cs-CZ" sz="1000">
                <a:solidFill>
                  <a:srgbClr val="FFC000"/>
                </a:solidFill>
                <a:latin typeface="Arial" charset="0"/>
              </a:rPr>
              <a:t> 		</a:t>
            </a:r>
            <a:r>
              <a:rPr lang="cs-CZ" sz="1000">
                <a:solidFill>
                  <a:schemeClr val="tx2"/>
                </a:solidFill>
                <a:latin typeface="Arial" charset="0"/>
                <a:hlinkClick r:id="rId5"/>
              </a:rPr>
              <a:t>www.ssvos.cz</a:t>
            </a:r>
            <a:r>
              <a:rPr lang="cs-CZ" sz="1000">
                <a:solidFill>
                  <a:schemeClr val="tx2"/>
                </a:solidFill>
                <a:latin typeface="Arial" charset="0"/>
              </a:rPr>
              <a:t> 	</a:t>
            </a:r>
            <a:endParaRPr lang="cs-CZ" sz="1000">
              <a:solidFill>
                <a:srgbClr val="FFC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04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Středověká filozofie</a:t>
            </a:r>
            <a:br>
              <a:rPr lang="cs-CZ" dirty="0" smtClean="0"/>
            </a:br>
            <a:r>
              <a:rPr lang="cs-CZ" dirty="0" smtClean="0"/>
              <a:t>- úvod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92427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Pojmy středověk, náboženství, křesťanství</a:t>
            </a:r>
          </a:p>
        </p:txBody>
      </p:sp>
    </p:spTree>
    <p:extLst>
      <p:ext uri="{BB962C8B-B14F-4D97-AF65-F5344CB8AC3E}">
        <p14:creationId xmlns:p14="http://schemas.microsoft.com/office/powerpoint/2010/main" val="91386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Středověk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u="sng" dirty="0" smtClean="0">
                <a:solidFill>
                  <a:schemeClr val="tx1"/>
                </a:solidFill>
              </a:rPr>
              <a:t>Počátek</a:t>
            </a:r>
            <a:r>
              <a:rPr lang="cs-CZ" dirty="0" smtClean="0">
                <a:solidFill>
                  <a:schemeClr val="tx1"/>
                </a:solidFill>
              </a:rPr>
              <a:t> - pád </a:t>
            </a:r>
            <a:r>
              <a:rPr lang="cs-CZ" dirty="0" smtClean="0">
                <a:solidFill>
                  <a:schemeClr val="tx1"/>
                </a:solidFill>
              </a:rPr>
              <a:t>západo</a:t>
            </a:r>
            <a:r>
              <a:rPr lang="cs-CZ" dirty="0">
                <a:solidFill>
                  <a:schemeClr val="tx1"/>
                </a:solidFill>
              </a:rPr>
              <a:t>římské </a:t>
            </a:r>
            <a:r>
              <a:rPr lang="cs-CZ" dirty="0" smtClean="0">
                <a:solidFill>
                  <a:schemeClr val="tx1"/>
                </a:solidFill>
              </a:rPr>
              <a:t>říše (476)</a:t>
            </a:r>
          </a:p>
          <a:p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                 </a:t>
            </a:r>
            <a:r>
              <a:rPr lang="cs-CZ" u="sng" dirty="0" smtClean="0">
                <a:solidFill>
                  <a:schemeClr val="tx1"/>
                </a:solidFill>
              </a:rPr>
              <a:t>Konec</a:t>
            </a:r>
            <a:r>
              <a:rPr lang="cs-CZ" dirty="0" smtClean="0">
                <a:solidFill>
                  <a:schemeClr val="tx1"/>
                </a:solidFill>
              </a:rPr>
              <a:t> - objevení </a:t>
            </a:r>
            <a:r>
              <a:rPr lang="cs-CZ" dirty="0">
                <a:solidFill>
                  <a:schemeClr val="tx1"/>
                </a:solidFill>
              </a:rPr>
              <a:t>Ameriky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                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Kryštofem Kolu</a:t>
            </a:r>
            <a:r>
              <a:rPr lang="cs-CZ" dirty="0">
                <a:solidFill>
                  <a:schemeClr val="tx1"/>
                </a:solidFill>
              </a:rPr>
              <a:t>mbem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                                                (1492)</a:t>
            </a:r>
          </a:p>
          <a:p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                 </a:t>
            </a:r>
            <a:r>
              <a:rPr lang="cs-CZ" b="1" u="sng" dirty="0" smtClean="0">
                <a:solidFill>
                  <a:schemeClr val="tx1"/>
                </a:solidFill>
              </a:rPr>
              <a:t>5. – 15. století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                                         </a:t>
            </a:r>
          </a:p>
          <a:p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                 - raný</a:t>
            </a:r>
          </a:p>
          <a:p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                 - vrcholný</a:t>
            </a:r>
          </a:p>
          <a:p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                 - pozdní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2060848"/>
            <a:ext cx="3312368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635896" y="5589240"/>
            <a:ext cx="288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963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Náboženství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cs-CZ" u="sng" dirty="0" smtClean="0">
                <a:solidFill>
                  <a:schemeClr val="tx1"/>
                </a:solidFill>
              </a:rPr>
              <a:t>Pojem</a:t>
            </a:r>
            <a:r>
              <a:rPr lang="cs-CZ" dirty="0" smtClean="0">
                <a:solidFill>
                  <a:schemeClr val="tx1"/>
                </a:solidFill>
              </a:rPr>
              <a:t> : z lat. </a:t>
            </a:r>
            <a:r>
              <a:rPr lang="cs-CZ" dirty="0" err="1">
                <a:solidFill>
                  <a:schemeClr val="tx1"/>
                </a:solidFill>
              </a:rPr>
              <a:t>r</a:t>
            </a:r>
            <a:r>
              <a:rPr lang="cs-CZ" dirty="0" err="1" smtClean="0">
                <a:solidFill>
                  <a:schemeClr val="tx1"/>
                </a:solidFill>
              </a:rPr>
              <a:t>eligio</a:t>
            </a:r>
            <a:r>
              <a:rPr lang="cs-CZ" dirty="0" smtClean="0">
                <a:solidFill>
                  <a:schemeClr val="tx1"/>
                </a:solidFill>
              </a:rPr>
              <a:t>;  zbožnost, kult, učení</a:t>
            </a:r>
          </a:p>
          <a:p>
            <a:pPr marL="457200" indent="-457200">
              <a:buAutoNum type="arabicPeriod"/>
            </a:pPr>
            <a:r>
              <a:rPr lang="cs-CZ" u="sng" dirty="0" smtClean="0">
                <a:solidFill>
                  <a:schemeClr val="tx1"/>
                </a:solidFill>
              </a:rPr>
              <a:t>Polyteismus a monoteismus </a:t>
            </a:r>
            <a:r>
              <a:rPr lang="cs-CZ" dirty="0" smtClean="0">
                <a:solidFill>
                  <a:schemeClr val="tx1"/>
                </a:solidFill>
              </a:rPr>
              <a:t>- </a:t>
            </a:r>
            <a:r>
              <a:rPr lang="cs-CZ" dirty="0" smtClean="0">
                <a:solidFill>
                  <a:schemeClr val="tx1"/>
                </a:solidFill>
              </a:rPr>
              <a:t>v </a:t>
            </a:r>
            <a:r>
              <a:rPr lang="cs-CZ" dirty="0" smtClean="0">
                <a:solidFill>
                  <a:schemeClr val="tx1"/>
                </a:solidFill>
              </a:rPr>
              <a:t>kmenových společnostech uctívání přírodních sil nebo mytologie řecká (římská);  judaismus</a:t>
            </a:r>
          </a:p>
          <a:p>
            <a:pPr marL="457200" indent="-457200">
              <a:buAutoNum type="arabicPeriod"/>
            </a:pPr>
            <a:r>
              <a:rPr lang="cs-CZ" u="sng" dirty="0" smtClean="0">
                <a:solidFill>
                  <a:schemeClr val="tx1"/>
                </a:solidFill>
              </a:rPr>
              <a:t>Vznik</a:t>
            </a:r>
            <a:r>
              <a:rPr lang="cs-CZ" dirty="0" smtClean="0">
                <a:solidFill>
                  <a:schemeClr val="tx1"/>
                </a:solidFill>
              </a:rPr>
              <a:t> : v prvobytně pospolné společnosti a ve starověkých </a:t>
            </a:r>
            <a:r>
              <a:rPr lang="cs-CZ" dirty="0" smtClean="0">
                <a:solidFill>
                  <a:schemeClr val="tx1"/>
                </a:solidFill>
              </a:rPr>
              <a:t>státech - pohřby</a:t>
            </a:r>
            <a:r>
              <a:rPr lang="cs-CZ" dirty="0" smtClean="0">
                <a:solidFill>
                  <a:schemeClr val="tx1"/>
                </a:solidFill>
              </a:rPr>
              <a:t>, malby, hudba, tanec, umění</a:t>
            </a:r>
          </a:p>
          <a:p>
            <a:pPr marL="457200" indent="-457200">
              <a:buAutoNum type="arabicPeriod"/>
            </a:pPr>
            <a:r>
              <a:rPr lang="cs-CZ" u="sng" dirty="0" smtClean="0">
                <a:solidFill>
                  <a:schemeClr val="tx1"/>
                </a:solidFill>
              </a:rPr>
              <a:t>Světová náboženství </a:t>
            </a:r>
            <a:r>
              <a:rPr lang="cs-CZ" dirty="0" smtClean="0">
                <a:solidFill>
                  <a:schemeClr val="tx1"/>
                </a:solidFill>
              </a:rPr>
              <a:t>a počet stoupenců dnes :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</a:t>
            </a:r>
            <a:r>
              <a:rPr lang="cs-CZ" b="1" dirty="0" smtClean="0">
                <a:solidFill>
                  <a:schemeClr val="tx1"/>
                </a:solidFill>
              </a:rPr>
              <a:t>Judaismus</a:t>
            </a:r>
            <a:r>
              <a:rPr lang="cs-CZ" dirty="0" smtClean="0">
                <a:solidFill>
                  <a:schemeClr val="tx1"/>
                </a:solidFill>
              </a:rPr>
              <a:t> (doba železná; 14 mil.)  </a:t>
            </a:r>
            <a:r>
              <a:rPr lang="cs-CZ" b="1" dirty="0" smtClean="0">
                <a:solidFill>
                  <a:schemeClr val="tx1"/>
                </a:solidFill>
              </a:rPr>
              <a:t>Křesťanství 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(</a:t>
            </a:r>
            <a:r>
              <a:rPr lang="cs-CZ" u="sng" dirty="0" smtClean="0">
                <a:solidFill>
                  <a:schemeClr val="tx1"/>
                </a:solidFill>
              </a:rPr>
              <a:t>1. stol</a:t>
            </a:r>
            <a:r>
              <a:rPr lang="cs-CZ" dirty="0" smtClean="0">
                <a:solidFill>
                  <a:schemeClr val="tx1"/>
                </a:solidFill>
              </a:rPr>
              <a:t>.; 2 miliardy)  </a:t>
            </a:r>
            <a:r>
              <a:rPr lang="cs-CZ" b="1" dirty="0" smtClean="0">
                <a:solidFill>
                  <a:schemeClr val="tx1"/>
                </a:solidFill>
              </a:rPr>
              <a:t>Islám </a:t>
            </a:r>
            <a:r>
              <a:rPr lang="cs-CZ" dirty="0" smtClean="0">
                <a:solidFill>
                  <a:schemeClr val="tx1"/>
                </a:solidFill>
              </a:rPr>
              <a:t>(7. </a:t>
            </a:r>
            <a:r>
              <a:rPr lang="cs-CZ" dirty="0" smtClean="0">
                <a:solidFill>
                  <a:schemeClr val="tx1"/>
                </a:solidFill>
              </a:rPr>
              <a:t>stol.;1,5 </a:t>
            </a:r>
            <a:r>
              <a:rPr lang="cs-CZ" dirty="0" smtClean="0">
                <a:solidFill>
                  <a:schemeClr val="tx1"/>
                </a:solidFill>
              </a:rPr>
              <a:t>miliardy)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847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Křesťanství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1. </a:t>
            </a:r>
            <a:r>
              <a:rPr lang="cs-CZ" u="sng" dirty="0" smtClean="0">
                <a:solidFill>
                  <a:schemeClr val="tx1"/>
                </a:solidFill>
              </a:rPr>
              <a:t>Vznik</a:t>
            </a:r>
            <a:r>
              <a:rPr lang="cs-CZ" dirty="0" smtClean="0">
                <a:solidFill>
                  <a:schemeClr val="tx1"/>
                </a:solidFill>
              </a:rPr>
              <a:t> : na území Palestiny v 1. století n.l.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2. </a:t>
            </a:r>
            <a:r>
              <a:rPr lang="cs-CZ" u="sng" dirty="0" smtClean="0">
                <a:solidFill>
                  <a:schemeClr val="tx1"/>
                </a:solidFill>
              </a:rPr>
              <a:t>Pojem</a:t>
            </a:r>
            <a:r>
              <a:rPr lang="cs-CZ" dirty="0" smtClean="0">
                <a:solidFill>
                  <a:schemeClr val="tx1"/>
                </a:solidFill>
              </a:rPr>
              <a:t> : z lat. </a:t>
            </a:r>
            <a:r>
              <a:rPr lang="cs-CZ" dirty="0" err="1">
                <a:solidFill>
                  <a:schemeClr val="tx1"/>
                </a:solidFill>
              </a:rPr>
              <a:t>c</a:t>
            </a:r>
            <a:r>
              <a:rPr lang="cs-CZ" dirty="0" err="1" smtClean="0">
                <a:solidFill>
                  <a:schemeClr val="tx1"/>
                </a:solidFill>
              </a:rPr>
              <a:t>hristianus</a:t>
            </a:r>
            <a:r>
              <a:rPr lang="cs-CZ" dirty="0" smtClean="0">
                <a:solidFill>
                  <a:schemeClr val="tx1"/>
                </a:solidFill>
              </a:rPr>
              <a:t> (pomazaný, Mesiáš, Ježíš </a:t>
            </a:r>
            <a:r>
              <a:rPr lang="cs-CZ" dirty="0" smtClean="0">
                <a:solidFill>
                  <a:schemeClr val="tx1"/>
                </a:solidFill>
              </a:rPr>
              <a:t>Kristus - Boží </a:t>
            </a:r>
            <a:r>
              <a:rPr lang="cs-CZ" dirty="0" smtClean="0">
                <a:solidFill>
                  <a:schemeClr val="tx1"/>
                </a:solidFill>
              </a:rPr>
              <a:t>syn)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3. </a:t>
            </a:r>
            <a:r>
              <a:rPr lang="cs-CZ" u="sng" dirty="0" smtClean="0">
                <a:solidFill>
                  <a:schemeClr val="tx1"/>
                </a:solidFill>
              </a:rPr>
              <a:t>Znaky</a:t>
            </a:r>
            <a:r>
              <a:rPr lang="cs-CZ" dirty="0" smtClean="0">
                <a:solidFill>
                  <a:schemeClr val="tx1"/>
                </a:solidFill>
              </a:rPr>
              <a:t> : monoteistické náboženství, univerzální, historické (postava Ježíše; judaismus)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4. </a:t>
            </a:r>
            <a:r>
              <a:rPr lang="cs-CZ" u="sng" dirty="0" smtClean="0">
                <a:solidFill>
                  <a:schemeClr val="tx1"/>
                </a:solidFill>
              </a:rPr>
              <a:t>Pramen</a:t>
            </a:r>
            <a:r>
              <a:rPr lang="cs-CZ" dirty="0" smtClean="0">
                <a:solidFill>
                  <a:schemeClr val="tx1"/>
                </a:solidFill>
              </a:rPr>
              <a:t> : Bible (Písmo svaté, Boží slovo, Kniha knih)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5. </a:t>
            </a:r>
            <a:r>
              <a:rPr lang="cs-CZ" u="sng" dirty="0" smtClean="0">
                <a:solidFill>
                  <a:schemeClr val="tx1"/>
                </a:solidFill>
              </a:rPr>
              <a:t>Křesťané</a:t>
            </a:r>
            <a:r>
              <a:rPr lang="cs-CZ" dirty="0" smtClean="0">
                <a:solidFill>
                  <a:schemeClr val="tx1"/>
                </a:solidFill>
              </a:rPr>
              <a:t> : křest, přijetí víry, dodržování pravidel,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        víra v 1 Boha, přijímání svátostí, odpuštění hříchů,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víra v druhý příchod Ježíše Krista </a:t>
            </a:r>
            <a:r>
              <a:rPr lang="cs-CZ" dirty="0" smtClean="0">
                <a:solidFill>
                  <a:schemeClr val="tx1"/>
                </a:solidFill>
              </a:rPr>
              <a:t>-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poslední </a:t>
            </a:r>
            <a:r>
              <a:rPr lang="cs-CZ" dirty="0" smtClean="0">
                <a:solidFill>
                  <a:schemeClr val="tx1"/>
                </a:solidFill>
              </a:rPr>
              <a:t>soud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(trojjedinost </a:t>
            </a:r>
            <a:r>
              <a:rPr lang="cs-CZ" dirty="0" smtClean="0">
                <a:solidFill>
                  <a:schemeClr val="tx1"/>
                </a:solidFill>
              </a:rPr>
              <a:t>Boha - Otec</a:t>
            </a:r>
            <a:r>
              <a:rPr lang="cs-CZ" dirty="0" smtClean="0">
                <a:solidFill>
                  <a:schemeClr val="tx1"/>
                </a:solidFill>
              </a:rPr>
              <a:t>, Syn a Duch svatý)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40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Ježíš Nazaretský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                                  </a:t>
            </a:r>
            <a:r>
              <a:rPr lang="cs-CZ" dirty="0" smtClean="0">
                <a:solidFill>
                  <a:schemeClr val="tx1"/>
                </a:solidFill>
              </a:rPr>
              <a:t>29. </a:t>
            </a:r>
            <a:r>
              <a:rPr lang="cs-CZ" dirty="0" smtClean="0">
                <a:solidFill>
                  <a:schemeClr val="tx1"/>
                </a:solidFill>
              </a:rPr>
              <a:t>př.n.l. - 36 </a:t>
            </a:r>
            <a:r>
              <a:rPr lang="cs-CZ" dirty="0" smtClean="0">
                <a:solidFill>
                  <a:schemeClr val="tx1"/>
                </a:solidFill>
              </a:rPr>
              <a:t>n.l</a:t>
            </a:r>
            <a:r>
              <a:rPr lang="cs-CZ" dirty="0" smtClean="0">
                <a:solidFill>
                  <a:schemeClr val="tx1"/>
                </a:solidFill>
              </a:rPr>
              <a:t>.;  </a:t>
            </a:r>
            <a:r>
              <a:rPr lang="cs-CZ" dirty="0" smtClean="0">
                <a:solidFill>
                  <a:schemeClr val="tx1"/>
                </a:solidFill>
              </a:rPr>
              <a:t>Betlém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                                   Josef a Marie  </a:t>
            </a:r>
          </a:p>
          <a:p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           pocestný kazatel a léčitel   </a:t>
            </a:r>
          </a:p>
          <a:p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           12 apoštolů    </a:t>
            </a:r>
          </a:p>
          <a:p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           boží království   </a:t>
            </a:r>
          </a:p>
          <a:p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           v Jeruzalémě ukřižován   </a:t>
            </a:r>
          </a:p>
          <a:p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           (o Velikonocích)    </a:t>
            </a:r>
          </a:p>
          <a:p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          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třetího </a:t>
            </a:r>
            <a:r>
              <a:rPr lang="cs-CZ" dirty="0" smtClean="0">
                <a:solidFill>
                  <a:schemeClr val="tx1"/>
                </a:solidFill>
              </a:rPr>
              <a:t>dne </a:t>
            </a:r>
            <a:r>
              <a:rPr lang="cs-CZ" dirty="0" smtClean="0">
                <a:solidFill>
                  <a:schemeClr val="tx1"/>
                </a:solidFill>
              </a:rPr>
              <a:t>vstal z mrtvých 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Lenovo\Desktop\hlava Ježíš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8"/>
            <a:ext cx="3096344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275856" y="522920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99544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Tři hlavní směry křesťanských církví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solidFill>
                  <a:schemeClr val="tx1"/>
                </a:solidFill>
              </a:rPr>
              <a:t>1.</a:t>
            </a:r>
            <a:r>
              <a:rPr lang="cs-CZ" u="sng" dirty="0" smtClean="0">
                <a:solidFill>
                  <a:schemeClr val="tx1"/>
                </a:solidFill>
              </a:rPr>
              <a:t> římskokatolická církev </a:t>
            </a:r>
            <a:r>
              <a:rPr lang="cs-CZ" dirty="0" smtClean="0">
                <a:solidFill>
                  <a:schemeClr val="tx1"/>
                </a:solidFill>
              </a:rPr>
              <a:t>– Vatikán, papež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(západní)                          celibát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2. </a:t>
            </a:r>
            <a:r>
              <a:rPr lang="cs-CZ" u="sng" dirty="0" smtClean="0">
                <a:solidFill>
                  <a:schemeClr val="tx1"/>
                </a:solidFill>
              </a:rPr>
              <a:t>pravoslavná </a:t>
            </a:r>
            <a:r>
              <a:rPr lang="cs-CZ" dirty="0" smtClean="0">
                <a:solidFill>
                  <a:schemeClr val="tx1"/>
                </a:solidFill>
              </a:rPr>
              <a:t>– Rusko (Rumunsko, Srbsko aj.)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(východní)       patriarcha, monastýr, obřady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3. </a:t>
            </a:r>
            <a:r>
              <a:rPr lang="cs-CZ" u="sng" dirty="0" smtClean="0">
                <a:solidFill>
                  <a:schemeClr val="tx1"/>
                </a:solidFill>
              </a:rPr>
              <a:t>protestantská</a:t>
            </a:r>
            <a:r>
              <a:rPr lang="cs-CZ" dirty="0" smtClean="0">
                <a:solidFill>
                  <a:schemeClr val="tx1"/>
                </a:solidFill>
              </a:rPr>
              <a:t> – od 16. století, důraz na Bibli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(Martin Luther)   luteráni, kalvinisté, evangelíci,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           anglikáni, presbyteriáni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          (u nás Jednota bratrská)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178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Odkazy</a:t>
            </a:r>
            <a:r>
              <a:rPr lang="cs-CZ" dirty="0" smtClean="0"/>
              <a:t>,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.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endParaRPr lang="cs-CZ" sz="1800" dirty="0"/>
          </a:p>
        </p:txBody>
      </p:sp>
      <p:sp>
        <p:nvSpPr>
          <p:cNvPr id="4" name="Obdélník 3"/>
          <p:cNvSpPr/>
          <p:nvPr/>
        </p:nvSpPr>
        <p:spPr>
          <a:xfrm>
            <a:off x="755576" y="1826491"/>
            <a:ext cx="76328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AUTOR</a:t>
            </a:r>
            <a:r>
              <a:rPr lang="cs-CZ" dirty="0" smtClean="0"/>
              <a:t> </a:t>
            </a:r>
            <a:r>
              <a:rPr lang="cs-CZ" dirty="0" smtClean="0"/>
              <a:t>NEUVEDEN</a:t>
            </a:r>
            <a:r>
              <a:rPr lang="cs-CZ" dirty="0"/>
              <a:t>. </a:t>
            </a:r>
            <a:r>
              <a:rPr lang="cs-CZ" i="1" dirty="0"/>
              <a:t>Extent_of_Western_Roman_Empire_395.png-Wikipedie.cz</a:t>
            </a:r>
            <a:r>
              <a:rPr lang="cs-CZ" dirty="0"/>
              <a:t> [online]. [cit. 30.4.2013]. Dostupný na WWW: </a:t>
            </a:r>
            <a:r>
              <a:rPr lang="cs-CZ" u="sng" dirty="0"/>
              <a:t>http://cs.wikipedia.org/wiki/Soubor:Extent_of_Western_Roman_Empire_395.png#file </a:t>
            </a:r>
            <a:r>
              <a:rPr lang="cs-CZ" u="sng" dirty="0" smtClean="0"/>
              <a:t>                 </a:t>
            </a:r>
          </a:p>
          <a:p>
            <a:r>
              <a:rPr lang="cs-CZ" dirty="0" smtClean="0"/>
              <a:t>VASSIL</a:t>
            </a:r>
            <a:r>
              <a:rPr lang="cs-CZ" dirty="0"/>
              <a:t>. </a:t>
            </a:r>
            <a:r>
              <a:rPr lang="cs-CZ" i="1" dirty="0" err="1"/>
              <a:t>Cathédrale</a:t>
            </a:r>
            <a:r>
              <a:rPr lang="cs-CZ" i="1" dirty="0"/>
              <a:t> ND de </a:t>
            </a:r>
            <a:r>
              <a:rPr lang="cs-CZ" i="1" dirty="0" err="1"/>
              <a:t>Reims,portail</a:t>
            </a:r>
            <a:r>
              <a:rPr lang="cs-CZ" i="1" dirty="0"/>
              <a:t> </a:t>
            </a:r>
            <a:r>
              <a:rPr lang="cs-CZ" i="1" dirty="0" err="1"/>
              <a:t>Nord,le</a:t>
            </a:r>
            <a:r>
              <a:rPr lang="cs-CZ" i="1" dirty="0"/>
              <a:t> </a:t>
            </a:r>
            <a:r>
              <a:rPr lang="cs-CZ" i="1" dirty="0" err="1"/>
              <a:t>Beau</a:t>
            </a:r>
            <a:r>
              <a:rPr lang="cs-CZ" i="1" dirty="0"/>
              <a:t> Dieu.-Wikipedie.cz</a:t>
            </a:r>
            <a:r>
              <a:rPr lang="cs-CZ" dirty="0"/>
              <a:t> [online]. [cit. 30.4.2013]. Dostupný na WWW: </a:t>
            </a:r>
            <a:r>
              <a:rPr lang="cs-CZ" u="sng" dirty="0"/>
              <a:t>http://</a:t>
            </a:r>
            <a:r>
              <a:rPr lang="cs-CZ" u="sng" dirty="0" smtClean="0"/>
              <a:t>cs.wikipedia.org/wiki/Soubor:Reims-Portail_Nord_4.jpg</a:t>
            </a:r>
            <a:r>
              <a:rPr lang="cs-CZ" dirty="0" smtClean="0"/>
              <a:t>  </a:t>
            </a:r>
            <a:endParaRPr lang="cs-CZ" dirty="0" smtClean="0"/>
          </a:p>
          <a:p>
            <a:r>
              <a:rPr lang="cs-CZ" dirty="0" smtClean="0"/>
              <a:t>     </a:t>
            </a:r>
            <a:endParaRPr lang="cs-CZ" dirty="0" smtClean="0"/>
          </a:p>
          <a:p>
            <a:r>
              <a:rPr lang="cs-CZ" dirty="0" smtClean="0"/>
              <a:t>ČADOVÁ </a:t>
            </a:r>
            <a:r>
              <a:rPr lang="cs-CZ" dirty="0"/>
              <a:t>a kol. </a:t>
            </a:r>
            <a:r>
              <a:rPr lang="cs-CZ" i="1" dirty="0"/>
              <a:t>Maturitní otázky</a:t>
            </a:r>
            <a:r>
              <a:rPr lang="cs-CZ" dirty="0"/>
              <a:t>. Praha: Fragment, 2008, ISBN 978-80-253-0600-0. </a:t>
            </a:r>
            <a:endParaRPr lang="cs-CZ" dirty="0" smtClean="0"/>
          </a:p>
          <a:p>
            <a:r>
              <a:rPr lang="cs-CZ" dirty="0" smtClean="0"/>
              <a:t>DVOŘÁK</a:t>
            </a:r>
            <a:r>
              <a:rPr lang="cs-CZ" dirty="0"/>
              <a:t>, Jan a kol. </a:t>
            </a:r>
            <a:r>
              <a:rPr lang="cs-CZ" i="1" dirty="0"/>
              <a:t>Odmaturuj ze společenských věd</a:t>
            </a:r>
            <a:r>
              <a:rPr lang="cs-CZ" dirty="0"/>
              <a:t>. Brno: </a:t>
            </a:r>
            <a:r>
              <a:rPr lang="cs-CZ" dirty="0" err="1"/>
              <a:t>Didaktis</a:t>
            </a:r>
            <a:r>
              <a:rPr lang="cs-CZ" dirty="0"/>
              <a:t>, 2008, ISBN 978-80-7358-122-0. </a:t>
            </a:r>
            <a:r>
              <a:rPr lang="cs-CZ" dirty="0" smtClean="0"/>
              <a:t>                                                                                    </a:t>
            </a:r>
            <a:endParaRPr lang="cs-CZ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2466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129</TotalTime>
  <Words>508</Words>
  <Application>Microsoft Office PowerPoint</Application>
  <PresentationFormat>Předvádění na obrazovce (4:3)</PresentationFormat>
  <Paragraphs>66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Exekutivní</vt:lpstr>
      <vt:lpstr>Jméno autora: Mgr. Vlasta Kollariková  Datum vytvoření: 25.02. 2013 Číslo DUMu: VY_32_INOVACE_07_OSVZ_ZSVa</vt:lpstr>
      <vt:lpstr>Středověká filozofie - úvod</vt:lpstr>
      <vt:lpstr>Středověk</vt:lpstr>
      <vt:lpstr>Náboženství</vt:lpstr>
      <vt:lpstr>Křesťanství</vt:lpstr>
      <vt:lpstr>Ježíš Nazaretský</vt:lpstr>
      <vt:lpstr>Tři hlavní směry křesťanských církví</vt:lpstr>
      <vt:lpstr>Odkazy,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Středověká filozofie - úvod</dc:title>
  <dc:creator>Lenovo</dc:creator>
  <cp:lastModifiedBy>Kabinet 318</cp:lastModifiedBy>
  <cp:revision>22</cp:revision>
  <dcterms:created xsi:type="dcterms:W3CDTF">2013-02-28T15:00:48Z</dcterms:created>
  <dcterms:modified xsi:type="dcterms:W3CDTF">2013-05-23T07:26:11Z</dcterms:modified>
</cp:coreProperties>
</file>