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3" autoAdjust="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98FA7-910D-4336-BA16-71739C3DCFD8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D15CF-9DB2-45DE-937E-6CEA4EC54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15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B72F8D-F233-43FB-87C8-4D6AC5336D15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0AA4F3-C22A-47EE-B3EC-71346B235EB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lang="cs-CZ" sz="16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ollariková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25.02. 2013</a:t>
            </a:r>
            <a:br>
              <a:rPr lang="cs-CZ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Číslo DUMu: VY_32_INOVACE_07_OSVZ_ZSVa</a:t>
            </a:r>
            <a:endParaRPr lang="cs-CZ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algn="ctr"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žáky s počátky filozofického myšlení v Evropě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79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Praktická filozofie a filozofická antropologie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Vývoj filozofického myšlení - Středověká filozofie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 dirty="0">
                <a:latin typeface="Arial" charset="0"/>
              </a:rPr>
              <a:t>Metodický </a:t>
            </a:r>
            <a:r>
              <a:rPr lang="cs-CZ" sz="1400" b="1" dirty="0" smtClean="0">
                <a:latin typeface="Arial" charset="0"/>
              </a:rPr>
              <a:t>list: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200" dirty="0" smtClean="0">
                <a:latin typeface="Arial" charset="0"/>
              </a:rPr>
              <a:t>Výklad spojený s diskuzí, prezentaci lze využít také k poznámkám do sešitů</a:t>
            </a:r>
            <a:endParaRPr lang="cs-CZ" sz="1200" dirty="0">
              <a:latin typeface="Arial" charset="0"/>
            </a:endParaRP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>
                <a:solidFill>
                  <a:schemeClr val="tx2"/>
                </a:solidFill>
                <a:latin typeface="Arial" charset="0"/>
                <a:hlinkClick r:id="rId5"/>
              </a:rPr>
              <a:t>www.ssvos.cz</a:t>
            </a:r>
            <a:r>
              <a:rPr lang="cs-CZ" sz="1000">
                <a:solidFill>
                  <a:schemeClr val="tx2"/>
                </a:solidFill>
                <a:latin typeface="Arial" charset="0"/>
              </a:rPr>
              <a:t> 	</a:t>
            </a:r>
            <a:endParaRPr lang="cs-CZ" sz="1000">
              <a:solidFill>
                <a:srgbClr val="FFC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Středověká filozofie</a:t>
            </a:r>
            <a:br>
              <a:rPr lang="cs-CZ" dirty="0" smtClean="0"/>
            </a:br>
            <a:r>
              <a:rPr lang="cs-CZ" dirty="0" smtClean="0"/>
              <a:t>-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92427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Pojmy středověk, náboženství, křesťanství</a:t>
            </a:r>
          </a:p>
        </p:txBody>
      </p:sp>
    </p:spTree>
    <p:extLst>
      <p:ext uri="{BB962C8B-B14F-4D97-AF65-F5344CB8AC3E}">
        <p14:creationId xmlns:p14="http://schemas.microsoft.com/office/powerpoint/2010/main" val="9138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>
                <a:solidFill>
                  <a:schemeClr val="tx1"/>
                </a:solidFill>
              </a:rPr>
              <a:t>Počátek</a:t>
            </a:r>
            <a:r>
              <a:rPr lang="cs-CZ" dirty="0" smtClean="0">
                <a:solidFill>
                  <a:schemeClr val="tx1"/>
                </a:solidFill>
              </a:rPr>
              <a:t> - pád </a:t>
            </a:r>
            <a:r>
              <a:rPr lang="cs-CZ" dirty="0" smtClean="0">
                <a:solidFill>
                  <a:schemeClr val="tx1"/>
                </a:solidFill>
              </a:rPr>
              <a:t>západo</a:t>
            </a:r>
            <a:r>
              <a:rPr lang="cs-CZ" dirty="0">
                <a:solidFill>
                  <a:schemeClr val="tx1"/>
                </a:solidFill>
              </a:rPr>
              <a:t>římské </a:t>
            </a:r>
            <a:r>
              <a:rPr lang="cs-CZ" dirty="0" smtClean="0">
                <a:solidFill>
                  <a:schemeClr val="tx1"/>
                </a:solidFill>
              </a:rPr>
              <a:t>říše (476)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cs-CZ" u="sng" dirty="0" smtClean="0">
                <a:solidFill>
                  <a:schemeClr val="tx1"/>
                </a:solidFill>
              </a:rPr>
              <a:t>Konec</a:t>
            </a:r>
            <a:r>
              <a:rPr lang="cs-CZ" dirty="0" smtClean="0">
                <a:solidFill>
                  <a:schemeClr val="tx1"/>
                </a:solidFill>
              </a:rPr>
              <a:t> - objevení </a:t>
            </a:r>
            <a:r>
              <a:rPr lang="cs-CZ" dirty="0">
                <a:solidFill>
                  <a:schemeClr val="tx1"/>
                </a:solidFill>
              </a:rPr>
              <a:t>Ameriky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Kryštofem Kolu</a:t>
            </a:r>
            <a:r>
              <a:rPr lang="cs-CZ" dirty="0">
                <a:solidFill>
                  <a:schemeClr val="tx1"/>
                </a:solidFill>
              </a:rPr>
              <a:t>mbem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                                     (1492)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cs-CZ" b="1" u="sng" dirty="0" smtClean="0">
                <a:solidFill>
                  <a:schemeClr val="tx1"/>
                </a:solidFill>
              </a:rPr>
              <a:t>5. – 15. století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                              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- raný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- vrcholný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- pozdní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060848"/>
            <a:ext cx="331236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635896" y="5589240"/>
            <a:ext cx="28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63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u="sng" dirty="0" smtClean="0">
                <a:solidFill>
                  <a:schemeClr val="tx1"/>
                </a:solidFill>
              </a:rPr>
              <a:t>Pojem</a:t>
            </a:r>
            <a:r>
              <a:rPr lang="cs-CZ" dirty="0" smtClean="0">
                <a:solidFill>
                  <a:schemeClr val="tx1"/>
                </a:solidFill>
              </a:rPr>
              <a:t> : z lat. </a:t>
            </a:r>
            <a:r>
              <a:rPr lang="cs-CZ" dirty="0" err="1">
                <a:solidFill>
                  <a:schemeClr val="tx1"/>
                </a:solidFill>
              </a:rPr>
              <a:t>r</a:t>
            </a:r>
            <a:r>
              <a:rPr lang="cs-CZ" dirty="0" err="1" smtClean="0">
                <a:solidFill>
                  <a:schemeClr val="tx1"/>
                </a:solidFill>
              </a:rPr>
              <a:t>eligio</a:t>
            </a:r>
            <a:r>
              <a:rPr lang="cs-CZ" dirty="0" smtClean="0">
                <a:solidFill>
                  <a:schemeClr val="tx1"/>
                </a:solidFill>
              </a:rPr>
              <a:t>;  zbožnost, kult, učení</a:t>
            </a:r>
          </a:p>
          <a:p>
            <a:pPr marL="457200" indent="-457200">
              <a:buAutoNum type="arabicPeriod"/>
            </a:pPr>
            <a:r>
              <a:rPr lang="cs-CZ" u="sng" dirty="0" smtClean="0">
                <a:solidFill>
                  <a:schemeClr val="tx1"/>
                </a:solidFill>
              </a:rPr>
              <a:t>Polyteismus a monoteismus 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 smtClean="0">
                <a:solidFill>
                  <a:schemeClr val="tx1"/>
                </a:solidFill>
              </a:rPr>
              <a:t>v </a:t>
            </a:r>
            <a:r>
              <a:rPr lang="cs-CZ" dirty="0" smtClean="0">
                <a:solidFill>
                  <a:schemeClr val="tx1"/>
                </a:solidFill>
              </a:rPr>
              <a:t>kmenových společnostech uctívání přírodních sil nebo mytologie řecká (římská);  judaismus</a:t>
            </a:r>
          </a:p>
          <a:p>
            <a:pPr marL="457200" indent="-457200">
              <a:buAutoNum type="arabicPeriod"/>
            </a:pPr>
            <a:r>
              <a:rPr lang="cs-CZ" u="sng" dirty="0" smtClean="0">
                <a:solidFill>
                  <a:schemeClr val="tx1"/>
                </a:solidFill>
              </a:rPr>
              <a:t>Vznik</a:t>
            </a:r>
            <a:r>
              <a:rPr lang="cs-CZ" dirty="0" smtClean="0">
                <a:solidFill>
                  <a:schemeClr val="tx1"/>
                </a:solidFill>
              </a:rPr>
              <a:t> : v prvobytně pospolné společnosti a ve starověkých </a:t>
            </a:r>
            <a:r>
              <a:rPr lang="cs-CZ" dirty="0" smtClean="0">
                <a:solidFill>
                  <a:schemeClr val="tx1"/>
                </a:solidFill>
              </a:rPr>
              <a:t>státech - pohřby</a:t>
            </a:r>
            <a:r>
              <a:rPr lang="cs-CZ" dirty="0" smtClean="0">
                <a:solidFill>
                  <a:schemeClr val="tx1"/>
                </a:solidFill>
              </a:rPr>
              <a:t>, malby, hudba, tanec, umění</a:t>
            </a:r>
          </a:p>
          <a:p>
            <a:pPr marL="457200" indent="-457200">
              <a:buAutoNum type="arabicPeriod"/>
            </a:pPr>
            <a:r>
              <a:rPr lang="cs-CZ" u="sng" dirty="0" smtClean="0">
                <a:solidFill>
                  <a:schemeClr val="tx1"/>
                </a:solidFill>
              </a:rPr>
              <a:t>Světová náboženství </a:t>
            </a:r>
            <a:r>
              <a:rPr lang="cs-CZ" dirty="0" smtClean="0">
                <a:solidFill>
                  <a:schemeClr val="tx1"/>
                </a:solidFill>
              </a:rPr>
              <a:t>a počet stoupenců dnes 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</a:t>
            </a:r>
            <a:r>
              <a:rPr lang="cs-CZ" b="1" dirty="0" smtClean="0">
                <a:solidFill>
                  <a:schemeClr val="tx1"/>
                </a:solidFill>
              </a:rPr>
              <a:t>Judaismus</a:t>
            </a:r>
            <a:r>
              <a:rPr lang="cs-CZ" dirty="0" smtClean="0">
                <a:solidFill>
                  <a:schemeClr val="tx1"/>
                </a:solidFill>
              </a:rPr>
              <a:t> (doba železná; 14 mil.)  </a:t>
            </a:r>
            <a:r>
              <a:rPr lang="cs-CZ" b="1" dirty="0" smtClean="0">
                <a:solidFill>
                  <a:schemeClr val="tx1"/>
                </a:solidFill>
              </a:rPr>
              <a:t>Křesťanství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(</a:t>
            </a:r>
            <a:r>
              <a:rPr lang="cs-CZ" u="sng" dirty="0" smtClean="0">
                <a:solidFill>
                  <a:schemeClr val="tx1"/>
                </a:solidFill>
              </a:rPr>
              <a:t>1. stol</a:t>
            </a:r>
            <a:r>
              <a:rPr lang="cs-CZ" dirty="0" smtClean="0">
                <a:solidFill>
                  <a:schemeClr val="tx1"/>
                </a:solidFill>
              </a:rPr>
              <a:t>.; 2 miliardy)  </a:t>
            </a:r>
            <a:r>
              <a:rPr lang="cs-CZ" b="1" dirty="0" smtClean="0">
                <a:solidFill>
                  <a:schemeClr val="tx1"/>
                </a:solidFill>
              </a:rPr>
              <a:t>Islám </a:t>
            </a:r>
            <a:r>
              <a:rPr lang="cs-CZ" dirty="0" smtClean="0">
                <a:solidFill>
                  <a:schemeClr val="tx1"/>
                </a:solidFill>
              </a:rPr>
              <a:t>(7. </a:t>
            </a:r>
            <a:r>
              <a:rPr lang="cs-CZ" dirty="0" smtClean="0">
                <a:solidFill>
                  <a:schemeClr val="tx1"/>
                </a:solidFill>
              </a:rPr>
              <a:t>stol.;1,5 </a:t>
            </a:r>
            <a:r>
              <a:rPr lang="cs-CZ" dirty="0" smtClean="0">
                <a:solidFill>
                  <a:schemeClr val="tx1"/>
                </a:solidFill>
              </a:rPr>
              <a:t>miliardy)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4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1. </a:t>
            </a:r>
            <a:r>
              <a:rPr lang="cs-CZ" u="sng" dirty="0" smtClean="0">
                <a:solidFill>
                  <a:schemeClr val="tx1"/>
                </a:solidFill>
              </a:rPr>
              <a:t>Vznik</a:t>
            </a:r>
            <a:r>
              <a:rPr lang="cs-CZ" dirty="0" smtClean="0">
                <a:solidFill>
                  <a:schemeClr val="tx1"/>
                </a:solidFill>
              </a:rPr>
              <a:t> : na území Palestiny v 1. století n.l.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2. </a:t>
            </a:r>
            <a:r>
              <a:rPr lang="cs-CZ" u="sng" dirty="0" smtClean="0">
                <a:solidFill>
                  <a:schemeClr val="tx1"/>
                </a:solidFill>
              </a:rPr>
              <a:t>Pojem</a:t>
            </a:r>
            <a:r>
              <a:rPr lang="cs-CZ" dirty="0" smtClean="0">
                <a:solidFill>
                  <a:schemeClr val="tx1"/>
                </a:solidFill>
              </a:rPr>
              <a:t> : z lat. </a:t>
            </a:r>
            <a:r>
              <a:rPr lang="cs-CZ" dirty="0" err="1">
                <a:solidFill>
                  <a:schemeClr val="tx1"/>
                </a:solidFill>
              </a:rPr>
              <a:t>c</a:t>
            </a:r>
            <a:r>
              <a:rPr lang="cs-CZ" dirty="0" err="1" smtClean="0">
                <a:solidFill>
                  <a:schemeClr val="tx1"/>
                </a:solidFill>
              </a:rPr>
              <a:t>hristianus</a:t>
            </a:r>
            <a:r>
              <a:rPr lang="cs-CZ" dirty="0" smtClean="0">
                <a:solidFill>
                  <a:schemeClr val="tx1"/>
                </a:solidFill>
              </a:rPr>
              <a:t> (pomazaný, Mesiáš, Ježíš </a:t>
            </a:r>
            <a:r>
              <a:rPr lang="cs-CZ" dirty="0" smtClean="0">
                <a:solidFill>
                  <a:schemeClr val="tx1"/>
                </a:solidFill>
              </a:rPr>
              <a:t>Kristus - Boží </a:t>
            </a:r>
            <a:r>
              <a:rPr lang="cs-CZ" dirty="0" smtClean="0">
                <a:solidFill>
                  <a:schemeClr val="tx1"/>
                </a:solidFill>
              </a:rPr>
              <a:t>syn)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3. </a:t>
            </a:r>
            <a:r>
              <a:rPr lang="cs-CZ" u="sng" dirty="0" smtClean="0">
                <a:solidFill>
                  <a:schemeClr val="tx1"/>
                </a:solidFill>
              </a:rPr>
              <a:t>Znaky</a:t>
            </a:r>
            <a:r>
              <a:rPr lang="cs-CZ" dirty="0" smtClean="0">
                <a:solidFill>
                  <a:schemeClr val="tx1"/>
                </a:solidFill>
              </a:rPr>
              <a:t> : monoteistické náboženství, univerzální, historické (postava Ježíše; judaismus)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4. </a:t>
            </a:r>
            <a:r>
              <a:rPr lang="cs-CZ" u="sng" dirty="0" smtClean="0">
                <a:solidFill>
                  <a:schemeClr val="tx1"/>
                </a:solidFill>
              </a:rPr>
              <a:t>Pramen</a:t>
            </a:r>
            <a:r>
              <a:rPr lang="cs-CZ" dirty="0" smtClean="0">
                <a:solidFill>
                  <a:schemeClr val="tx1"/>
                </a:solidFill>
              </a:rPr>
              <a:t> : Bible (Písmo svaté, Boží slovo, Kniha knih)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5. </a:t>
            </a:r>
            <a:r>
              <a:rPr lang="cs-CZ" u="sng" dirty="0" smtClean="0">
                <a:solidFill>
                  <a:schemeClr val="tx1"/>
                </a:solidFill>
              </a:rPr>
              <a:t>Křesťané</a:t>
            </a:r>
            <a:r>
              <a:rPr lang="cs-CZ" dirty="0" smtClean="0">
                <a:solidFill>
                  <a:schemeClr val="tx1"/>
                </a:solidFill>
              </a:rPr>
              <a:t> : křest, přijetí víry, dodržování pravidel,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    víra v 1 Boha, přijímání svátostí, odpuštění hříchů,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víra v druhý příchod Ježíše Krista 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poslední </a:t>
            </a:r>
            <a:r>
              <a:rPr lang="cs-CZ" dirty="0" smtClean="0">
                <a:solidFill>
                  <a:schemeClr val="tx1"/>
                </a:solidFill>
              </a:rPr>
              <a:t>soud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(trojjedinost </a:t>
            </a:r>
            <a:r>
              <a:rPr lang="cs-CZ" dirty="0" smtClean="0">
                <a:solidFill>
                  <a:schemeClr val="tx1"/>
                </a:solidFill>
              </a:rPr>
              <a:t>Boha - Otec</a:t>
            </a:r>
            <a:r>
              <a:rPr lang="cs-CZ" dirty="0" smtClean="0">
                <a:solidFill>
                  <a:schemeClr val="tx1"/>
                </a:solidFill>
              </a:rPr>
              <a:t>, Syn a Duch svatý)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4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Ježíš Nazaretský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                                 </a:t>
            </a:r>
            <a:r>
              <a:rPr lang="cs-CZ" dirty="0" smtClean="0">
                <a:solidFill>
                  <a:schemeClr val="tx1"/>
                </a:solidFill>
              </a:rPr>
              <a:t>29. </a:t>
            </a:r>
            <a:r>
              <a:rPr lang="cs-CZ" dirty="0" smtClean="0">
                <a:solidFill>
                  <a:schemeClr val="tx1"/>
                </a:solidFill>
              </a:rPr>
              <a:t>př.n.l. - 36 </a:t>
            </a:r>
            <a:r>
              <a:rPr lang="cs-CZ" dirty="0" smtClean="0">
                <a:solidFill>
                  <a:schemeClr val="tx1"/>
                </a:solidFill>
              </a:rPr>
              <a:t>n.l</a:t>
            </a:r>
            <a:r>
              <a:rPr lang="cs-CZ" dirty="0" smtClean="0">
                <a:solidFill>
                  <a:schemeClr val="tx1"/>
                </a:solidFill>
              </a:rPr>
              <a:t>.;  </a:t>
            </a:r>
            <a:r>
              <a:rPr lang="cs-CZ" dirty="0" smtClean="0">
                <a:solidFill>
                  <a:schemeClr val="tx1"/>
                </a:solidFill>
              </a:rPr>
              <a:t>Betlém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                                  Josef a Marie  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pocestný kazatel a léčitel   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12 apoštolů    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boží království   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v Jeruzalémě ukřižován   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(o Velikonocích)    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třetího </a:t>
            </a:r>
            <a:r>
              <a:rPr lang="cs-CZ" dirty="0" smtClean="0">
                <a:solidFill>
                  <a:schemeClr val="tx1"/>
                </a:solidFill>
              </a:rPr>
              <a:t>dne </a:t>
            </a:r>
            <a:r>
              <a:rPr lang="cs-CZ" dirty="0" smtClean="0">
                <a:solidFill>
                  <a:schemeClr val="tx1"/>
                </a:solidFill>
              </a:rPr>
              <a:t>vstal z mrtvých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Lenovo\Desktop\hlava Ježíš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309634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75856" y="52292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9954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hlavní směry křesťanských církví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1.</a:t>
            </a:r>
            <a:r>
              <a:rPr lang="cs-CZ" u="sng" dirty="0" smtClean="0">
                <a:solidFill>
                  <a:schemeClr val="tx1"/>
                </a:solidFill>
              </a:rPr>
              <a:t> římskokatolická církev </a:t>
            </a:r>
            <a:r>
              <a:rPr lang="cs-CZ" dirty="0" smtClean="0">
                <a:solidFill>
                  <a:schemeClr val="tx1"/>
                </a:solidFill>
              </a:rPr>
              <a:t>– Vatikán, papež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(západní)                          celibát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2. </a:t>
            </a:r>
            <a:r>
              <a:rPr lang="cs-CZ" u="sng" dirty="0" smtClean="0">
                <a:solidFill>
                  <a:schemeClr val="tx1"/>
                </a:solidFill>
              </a:rPr>
              <a:t>pravoslavná </a:t>
            </a:r>
            <a:r>
              <a:rPr lang="cs-CZ" dirty="0" smtClean="0">
                <a:solidFill>
                  <a:schemeClr val="tx1"/>
                </a:solidFill>
              </a:rPr>
              <a:t>– Rusko (Rumunsko, Srbsko aj.)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(východní)       patriarcha, monastýr, obřady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3. </a:t>
            </a:r>
            <a:r>
              <a:rPr lang="cs-CZ" u="sng" dirty="0" smtClean="0">
                <a:solidFill>
                  <a:schemeClr val="tx1"/>
                </a:solidFill>
              </a:rPr>
              <a:t>protestantská</a:t>
            </a:r>
            <a:r>
              <a:rPr lang="cs-CZ" dirty="0" smtClean="0">
                <a:solidFill>
                  <a:schemeClr val="tx1"/>
                </a:solidFill>
              </a:rPr>
              <a:t> – od 16. století, důraz na Bibli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(Martin Luther)   luteráni, kalvinisté, evangelíci,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anglikáni, presbyteriáni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(u nás Jednota bratrská)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7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Odkazy</a:t>
            </a:r>
            <a:r>
              <a:rPr lang="cs-CZ" dirty="0" smtClean="0"/>
              <a:t>,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755576" y="1826491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AUTOR</a:t>
            </a:r>
            <a:r>
              <a:rPr lang="cs-CZ" dirty="0" smtClean="0"/>
              <a:t> </a:t>
            </a:r>
            <a:r>
              <a:rPr lang="cs-CZ" dirty="0" smtClean="0"/>
              <a:t>NEUVEDEN</a:t>
            </a:r>
            <a:r>
              <a:rPr lang="cs-CZ" dirty="0"/>
              <a:t>. </a:t>
            </a:r>
            <a:r>
              <a:rPr lang="cs-CZ" i="1" dirty="0"/>
              <a:t>Extent_of_Western_Roman_Empire_395.png-Wikipedie.cz</a:t>
            </a:r>
            <a:r>
              <a:rPr lang="cs-CZ" dirty="0"/>
              <a:t> [online]. [cit. 30.4.2013]. Dostupný na WWW: </a:t>
            </a:r>
            <a:r>
              <a:rPr lang="cs-CZ" u="sng" dirty="0"/>
              <a:t>http://cs.wikipedia.org/wiki/Soubor:Extent_of_Western_Roman_Empire_395.png#file </a:t>
            </a:r>
            <a:r>
              <a:rPr lang="cs-CZ" u="sng" dirty="0" smtClean="0"/>
              <a:t>                 </a:t>
            </a:r>
          </a:p>
          <a:p>
            <a:r>
              <a:rPr lang="cs-CZ" dirty="0" smtClean="0"/>
              <a:t>VASSIL</a:t>
            </a:r>
            <a:r>
              <a:rPr lang="cs-CZ" dirty="0"/>
              <a:t>. </a:t>
            </a:r>
            <a:r>
              <a:rPr lang="cs-CZ" i="1" dirty="0" err="1"/>
              <a:t>Cathédrale</a:t>
            </a:r>
            <a:r>
              <a:rPr lang="cs-CZ" i="1" dirty="0"/>
              <a:t> ND de </a:t>
            </a:r>
            <a:r>
              <a:rPr lang="cs-CZ" i="1" dirty="0" err="1"/>
              <a:t>Reims,portail</a:t>
            </a:r>
            <a:r>
              <a:rPr lang="cs-CZ" i="1" dirty="0"/>
              <a:t> </a:t>
            </a:r>
            <a:r>
              <a:rPr lang="cs-CZ" i="1" dirty="0" err="1"/>
              <a:t>Nord,le</a:t>
            </a:r>
            <a:r>
              <a:rPr lang="cs-CZ" i="1" dirty="0"/>
              <a:t> </a:t>
            </a:r>
            <a:r>
              <a:rPr lang="cs-CZ" i="1" dirty="0" err="1"/>
              <a:t>Beau</a:t>
            </a:r>
            <a:r>
              <a:rPr lang="cs-CZ" i="1" dirty="0"/>
              <a:t> Dieu.-Wikipedie.cz</a:t>
            </a:r>
            <a:r>
              <a:rPr lang="cs-CZ" dirty="0"/>
              <a:t> [online]. [cit. 30.4.2013]. Dostupný na WWW: </a:t>
            </a:r>
            <a:r>
              <a:rPr lang="cs-CZ" u="sng" dirty="0"/>
              <a:t>http://</a:t>
            </a:r>
            <a:r>
              <a:rPr lang="cs-CZ" u="sng" dirty="0" smtClean="0"/>
              <a:t>cs.wikipedia.org/wiki/Soubor:Reims-Portail_Nord_4.jpg</a:t>
            </a:r>
            <a:r>
              <a:rPr lang="cs-CZ" dirty="0" smtClean="0"/>
              <a:t>  </a:t>
            </a:r>
            <a:endParaRPr lang="cs-CZ" dirty="0" smtClean="0"/>
          </a:p>
          <a:p>
            <a:r>
              <a:rPr lang="cs-CZ" dirty="0" smtClean="0"/>
              <a:t>     </a:t>
            </a:r>
            <a:endParaRPr lang="cs-CZ" dirty="0" smtClean="0"/>
          </a:p>
          <a:p>
            <a:r>
              <a:rPr lang="cs-CZ" dirty="0" smtClean="0"/>
              <a:t>ČADOVÁ </a:t>
            </a:r>
            <a:r>
              <a:rPr lang="cs-CZ" dirty="0"/>
              <a:t>a kol. </a:t>
            </a:r>
            <a:r>
              <a:rPr lang="cs-CZ" i="1" dirty="0"/>
              <a:t>Maturitní otázky</a:t>
            </a:r>
            <a:r>
              <a:rPr lang="cs-CZ" dirty="0"/>
              <a:t>. Praha: Fragment, 2008, ISBN 978-80-253-0600-0. </a:t>
            </a:r>
            <a:endParaRPr lang="cs-CZ" dirty="0" smtClean="0"/>
          </a:p>
          <a:p>
            <a:r>
              <a:rPr lang="cs-CZ" dirty="0" smtClean="0"/>
              <a:t>DVOŘÁK</a:t>
            </a:r>
            <a:r>
              <a:rPr lang="cs-CZ" dirty="0"/>
              <a:t>, Jan 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2008, ISBN 978-80-7358-122-0. </a:t>
            </a:r>
            <a:r>
              <a:rPr lang="cs-CZ" dirty="0" smtClean="0"/>
              <a:t>                                                                                    </a:t>
            </a:r>
            <a:endParaRPr lang="cs-CZ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246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129</TotalTime>
  <Words>508</Words>
  <Application>Microsoft Office PowerPoint</Application>
  <PresentationFormat>Předvádění na obrazovce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Jméno autora: Mgr. Vlasta Kollariková  Datum vytvoření: 25.02. 2013 Číslo DUMu: VY_32_INOVACE_07_OSVZ_ZSVa</vt:lpstr>
      <vt:lpstr>Středověká filozofie - úvod</vt:lpstr>
      <vt:lpstr>Středověk</vt:lpstr>
      <vt:lpstr>Náboženství</vt:lpstr>
      <vt:lpstr>Křesťanství</vt:lpstr>
      <vt:lpstr>Ježíš Nazaretský</vt:lpstr>
      <vt:lpstr>Tři hlavní směry křesťanských církví</vt:lpstr>
      <vt:lpstr>Odkazy,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Středověká filozofie - úvod</dc:title>
  <dc:creator>Lenovo</dc:creator>
  <cp:lastModifiedBy>Kabinet 318</cp:lastModifiedBy>
  <cp:revision>22</cp:revision>
  <dcterms:created xsi:type="dcterms:W3CDTF">2013-02-28T15:00:48Z</dcterms:created>
  <dcterms:modified xsi:type="dcterms:W3CDTF">2013-05-23T07:26:11Z</dcterms:modified>
</cp:coreProperties>
</file>