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62" r:id="rId5"/>
    <p:sldId id="277" r:id="rId6"/>
    <p:sldId id="275" r:id="rId7"/>
    <p:sldId id="258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>
        <p:scale>
          <a:sx n="80" d="100"/>
          <a:sy n="80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pixabay.com/cs/abstraktn%C3%AD-v%C5%A1eobecn%C3%A9-vzd%C4%9Bl%C3%A1v%C3%A1n%C3%AD-9572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099863"/>
            <a:ext cx="8229600" cy="402943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1. 4.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VY_32_INOVACE_07_FY_A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Úvod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Odvozené jednotky v soustavě 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Sada se věnuje odvozování jednotek za základních jednotek. Pro zajímavost jsou červeně označeny jednotky, které mají vazbu na „ne přesný“ kilogram.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Rozlišeny jsou odvozené jednotky bez vlastního názvu a s vlastním názvem.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Součástí je i tabulka odvozených veličin a tabulka </a:t>
            </a:r>
            <a:r>
              <a:rPr lang="cs-CZ" sz="1200" dirty="0" smtClean="0"/>
              <a:t>vybraných </a:t>
            </a:r>
            <a:r>
              <a:rPr lang="cs-CZ" sz="1200" i="1" dirty="0" smtClean="0"/>
              <a:t>odvozených jednotek </a:t>
            </a:r>
            <a:r>
              <a:rPr lang="cs-CZ" sz="1200" i="1" dirty="0"/>
              <a:t>se složeným </a:t>
            </a:r>
            <a:r>
              <a:rPr lang="cs-CZ" sz="1200" i="1" dirty="0" smtClean="0"/>
              <a:t>názvem.</a:t>
            </a:r>
            <a:endParaRPr lang="cs-CZ" sz="1200" i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Formy zápisu jednotek mají připomenout 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formy </a:t>
            </a: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zápisu fyzikálních rovnic, lineárním a nelineární způsobem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Údaje z tabulek můžete použít pro procvičení.</a:t>
            </a:r>
            <a:endParaRPr lang="cs-CZ" sz="1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Pro samostatnou práci žáků je uveden námět na vytvoření informačních panelů o význačných fyzicích.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6a81ceb38cd73fda770c/1370160155/abstract-95721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" y="0"/>
            <a:ext cx="9153281" cy="514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6925" y="34925"/>
            <a:ext cx="5240725" cy="1470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Odvozené jednotky v soustavě SI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39716" y="4710336"/>
            <a:ext cx="8742774" cy="178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Odvozené jednotky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Odvozené jednotky s vlastním názvem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Vybrané odvozené </a:t>
            </a:r>
            <a:r>
              <a:rPr lang="cs-CZ" sz="1600" dirty="0" smtClean="0">
                <a:solidFill>
                  <a:schemeClr val="bg1"/>
                </a:solidFill>
              </a:rPr>
              <a:t>jednotky se </a:t>
            </a:r>
            <a:r>
              <a:rPr lang="cs-CZ" sz="1600" dirty="0">
                <a:solidFill>
                  <a:schemeClr val="bg1"/>
                </a:solidFill>
              </a:rPr>
              <a:t>složeným </a:t>
            </a:r>
            <a:r>
              <a:rPr lang="cs-CZ" sz="1600" dirty="0" smtClean="0">
                <a:solidFill>
                  <a:schemeClr val="bg1"/>
                </a:solidFill>
              </a:rPr>
              <a:t>názvem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Formy zápisu vzorců a </a:t>
            </a:r>
            <a:r>
              <a:rPr lang="cs-CZ" sz="1600" dirty="0" smtClean="0">
                <a:solidFill>
                  <a:schemeClr val="bg1"/>
                </a:solidFill>
              </a:rPr>
              <a:t>jednotek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Portréty osobností, které </a:t>
            </a:r>
            <a:r>
              <a:rPr lang="cs-CZ" sz="1600" dirty="0" smtClean="0">
                <a:solidFill>
                  <a:schemeClr val="bg1"/>
                </a:solidFill>
              </a:rPr>
              <a:t>propůjčili své jméno odvozeným </a:t>
            </a:r>
            <a:r>
              <a:rPr lang="cs-CZ" sz="1600" dirty="0">
                <a:solidFill>
                  <a:schemeClr val="bg1"/>
                </a:solidFill>
              </a:rPr>
              <a:t>fyzikálním </a:t>
            </a:r>
            <a:r>
              <a:rPr lang="cs-CZ" sz="1600" dirty="0" smtClean="0">
                <a:solidFill>
                  <a:schemeClr val="bg1"/>
                </a:solidFill>
              </a:rPr>
              <a:t>veličinám – cvičení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225235" y="4464115"/>
            <a:ext cx="622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  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ipka dolů 6">
            <a:hlinkClick r:id="" action="ppaction://hlinkshowjump?jump=nextslide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Popisek se šipkou nahoru 8">
            <a:hlinkClick r:id="rId3" action="ppaction://hlinksldjump"/>
          </p:cNvPr>
          <p:cNvSpPr/>
          <p:nvPr/>
        </p:nvSpPr>
        <p:spPr>
          <a:xfrm>
            <a:off x="8640763" y="5673725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Zástupný symbol pro obsah 22"/>
          <p:cNvSpPr>
            <a:spLocks noGrp="1"/>
          </p:cNvSpPr>
          <p:nvPr>
            <p:ph idx="1"/>
          </p:nvPr>
        </p:nvSpPr>
        <p:spPr>
          <a:xfrm>
            <a:off x="682225" y="1133745"/>
            <a:ext cx="7400165" cy="43364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Mezinárodní soustava jednotek </a:t>
            </a:r>
            <a:r>
              <a:rPr lang="cs-CZ" sz="1800" dirty="0" smtClean="0"/>
              <a:t>SI definuje sedm </a:t>
            </a:r>
            <a:r>
              <a:rPr lang="cs-CZ" sz="1800" dirty="0"/>
              <a:t>základních </a:t>
            </a:r>
            <a:r>
              <a:rPr lang="cs-CZ" sz="1800" dirty="0" smtClean="0"/>
              <a:t>jednotek,</a:t>
            </a:r>
            <a:endParaRPr lang="cs-CZ" sz="1800" dirty="0"/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1143000"/>
          </a:xfrm>
        </p:spPr>
        <p:txBody>
          <a:bodyPr/>
          <a:lstStyle/>
          <a:p>
            <a:r>
              <a:rPr lang="cs-CZ" dirty="0" smtClean="0"/>
              <a:t>Odvozené jednotky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26204" y="2664205"/>
            <a:ext cx="3462377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s</a:t>
            </a:r>
            <a:r>
              <a:rPr lang="cs-CZ" sz="1600" b="1" dirty="0" smtClean="0"/>
              <a:t> vlastním názvem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tlak</a:t>
            </a:r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1614500" y="2123635"/>
            <a:ext cx="5535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dirty="0" smtClean="0"/>
              <a:t>z nich se odvozují </a:t>
            </a:r>
            <a:r>
              <a:rPr lang="cs-CZ" dirty="0"/>
              <a:t>všechny ostatní fyzikální </a:t>
            </a:r>
            <a:r>
              <a:rPr lang="cs-CZ" dirty="0" smtClean="0"/>
              <a:t>jednotky: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495" y="6084295"/>
            <a:ext cx="3284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err="1"/>
              <a:t>Blaise</a:t>
            </a:r>
            <a:r>
              <a:rPr lang="cs-CZ" sz="1000" b="1" dirty="0"/>
              <a:t> Pascal</a:t>
            </a:r>
            <a:r>
              <a:rPr lang="cs-CZ" sz="1000" dirty="0"/>
              <a:t> (</a:t>
            </a:r>
            <a:r>
              <a:rPr lang="cs-CZ" sz="1000" dirty="0" smtClean="0"/>
              <a:t>19.6.1623</a:t>
            </a:r>
            <a:r>
              <a:rPr lang="cs-CZ" sz="1000" dirty="0"/>
              <a:t> </a:t>
            </a:r>
            <a:r>
              <a:rPr lang="cs-CZ" sz="1000" dirty="0" err="1" smtClean="0"/>
              <a:t>Clermont</a:t>
            </a:r>
            <a:r>
              <a:rPr lang="cs-CZ" sz="1000" dirty="0" smtClean="0"/>
              <a:t> – 19.8.1662 Paříž</a:t>
            </a:r>
            <a:r>
              <a:rPr lang="cs-CZ" sz="1000" dirty="0"/>
              <a:t>) </a:t>
            </a:r>
            <a:r>
              <a:rPr lang="cs-CZ" sz="1000" dirty="0" smtClean="0"/>
              <a:t>byl</a:t>
            </a:r>
            <a:r>
              <a:rPr lang="cs-CZ" sz="1000" dirty="0"/>
              <a:t> francouzský matematik</a:t>
            </a:r>
            <a:r>
              <a:rPr lang="cs-CZ" sz="1000" dirty="0" smtClean="0"/>
              <a:t>, fyzik, spisovatel, teolog</a:t>
            </a:r>
            <a:r>
              <a:rPr lang="cs-CZ" sz="1000" dirty="0"/>
              <a:t> </a:t>
            </a:r>
            <a:r>
              <a:rPr lang="cs-CZ" sz="1000" dirty="0" smtClean="0"/>
              <a:t>a</a:t>
            </a:r>
            <a:r>
              <a:rPr lang="cs-CZ" sz="1000" dirty="0"/>
              <a:t> náboženský filosof.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76112" y="2618910"/>
            <a:ext cx="2915464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bez </a:t>
            </a:r>
            <a:r>
              <a:rPr lang="cs-CZ" sz="1600" b="1" dirty="0"/>
              <a:t>vlastního </a:t>
            </a:r>
            <a:r>
              <a:rPr lang="cs-CZ" sz="1600" b="1" dirty="0" smtClean="0"/>
              <a:t>názvu</a:t>
            </a:r>
          </a:p>
          <a:p>
            <a:pPr algn="ctr"/>
            <a:r>
              <a:rPr lang="cs-CZ" sz="1600" dirty="0" smtClean="0"/>
              <a:t>hybnost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3168" y="1583795"/>
            <a:ext cx="6538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1. hmotnost </a:t>
            </a:r>
            <a:r>
              <a:rPr lang="cs-CZ" sz="1000" dirty="0"/>
              <a:t>– </a:t>
            </a:r>
            <a:r>
              <a:rPr lang="cs-CZ" sz="1000" dirty="0" smtClean="0"/>
              <a:t>m / </a:t>
            </a:r>
            <a:r>
              <a:rPr lang="cs-CZ" sz="1000" dirty="0" smtClean="0">
                <a:solidFill>
                  <a:srgbClr val="FF0000"/>
                </a:solidFill>
              </a:rPr>
              <a:t>kilogram</a:t>
            </a:r>
            <a:r>
              <a:rPr lang="cs-CZ" sz="1000" dirty="0" smtClean="0"/>
              <a:t> </a:t>
            </a:r>
            <a:r>
              <a:rPr lang="cs-CZ" sz="1000" dirty="0"/>
              <a:t>[kg</a:t>
            </a:r>
            <a:r>
              <a:rPr lang="cs-CZ" sz="1000" dirty="0" smtClean="0"/>
              <a:t>]  2. čas </a:t>
            </a:r>
            <a:r>
              <a:rPr lang="cs-CZ" sz="1000" dirty="0"/>
              <a:t>– </a:t>
            </a:r>
            <a:r>
              <a:rPr lang="cs-CZ" sz="1000" dirty="0" smtClean="0"/>
              <a:t>t / sekunda </a:t>
            </a:r>
            <a:r>
              <a:rPr lang="cs-CZ" sz="1000" dirty="0"/>
              <a:t>[s</a:t>
            </a:r>
            <a:r>
              <a:rPr lang="cs-CZ" sz="1000" dirty="0" smtClean="0"/>
              <a:t>] 3. délka </a:t>
            </a:r>
            <a:r>
              <a:rPr lang="cs-CZ" sz="1000" dirty="0"/>
              <a:t>– </a:t>
            </a:r>
            <a:r>
              <a:rPr lang="cs-CZ" sz="1000" dirty="0" smtClean="0"/>
              <a:t>s / metr </a:t>
            </a:r>
            <a:r>
              <a:rPr lang="cs-CZ" sz="1000" dirty="0"/>
              <a:t>[m</a:t>
            </a:r>
            <a:r>
              <a:rPr lang="cs-CZ" sz="1000" dirty="0" smtClean="0"/>
              <a:t>] 4. elektrický </a:t>
            </a:r>
            <a:r>
              <a:rPr lang="cs-CZ" sz="1000" dirty="0"/>
              <a:t>proud – </a:t>
            </a:r>
            <a:r>
              <a:rPr lang="cs-CZ" sz="1000" dirty="0" smtClean="0"/>
              <a:t>I / </a:t>
            </a:r>
            <a:r>
              <a:rPr lang="cs-CZ" sz="1000" dirty="0" smtClean="0">
                <a:solidFill>
                  <a:srgbClr val="FF0000"/>
                </a:solidFill>
              </a:rPr>
              <a:t>ampér</a:t>
            </a:r>
            <a:r>
              <a:rPr lang="cs-CZ" sz="1000" dirty="0" smtClean="0"/>
              <a:t> </a:t>
            </a:r>
            <a:r>
              <a:rPr lang="cs-CZ" sz="1000" dirty="0"/>
              <a:t>[</a:t>
            </a:r>
            <a:r>
              <a:rPr lang="cs-CZ" sz="1000" dirty="0" smtClean="0"/>
              <a:t>A]</a:t>
            </a:r>
          </a:p>
          <a:p>
            <a:pPr algn="ctr"/>
            <a:r>
              <a:rPr lang="cs-CZ" sz="1000" dirty="0" smtClean="0"/>
              <a:t>5. teplota </a:t>
            </a:r>
            <a:r>
              <a:rPr lang="cs-CZ" sz="1000" dirty="0"/>
              <a:t>– </a:t>
            </a:r>
            <a:r>
              <a:rPr lang="cs-CZ" sz="1000" dirty="0" smtClean="0"/>
              <a:t>T / kelvin </a:t>
            </a:r>
            <a:r>
              <a:rPr lang="cs-CZ" sz="1000" dirty="0"/>
              <a:t>[</a:t>
            </a:r>
            <a:r>
              <a:rPr lang="cs-CZ" sz="1000" dirty="0" smtClean="0"/>
              <a:t>K] 6. látkové </a:t>
            </a:r>
            <a:r>
              <a:rPr lang="cs-CZ" sz="1000" dirty="0"/>
              <a:t>množství – </a:t>
            </a:r>
            <a:r>
              <a:rPr lang="cs-CZ" sz="1000" dirty="0" smtClean="0"/>
              <a:t>m / </a:t>
            </a:r>
            <a:r>
              <a:rPr lang="cs-CZ" sz="1000" dirty="0" smtClean="0">
                <a:solidFill>
                  <a:srgbClr val="FF0000"/>
                </a:solidFill>
              </a:rPr>
              <a:t>mol</a:t>
            </a:r>
            <a:r>
              <a:rPr lang="cs-CZ" sz="1000" dirty="0" smtClean="0"/>
              <a:t> </a:t>
            </a:r>
            <a:r>
              <a:rPr lang="cs-CZ" sz="1000" dirty="0"/>
              <a:t>[mol</a:t>
            </a:r>
            <a:r>
              <a:rPr lang="cs-CZ" sz="1000" dirty="0" smtClean="0"/>
              <a:t>] 7. svítivost </a:t>
            </a:r>
            <a:r>
              <a:rPr lang="cs-CZ" sz="1000" dirty="0"/>
              <a:t>– </a:t>
            </a:r>
            <a:r>
              <a:rPr lang="cs-CZ" sz="1000" dirty="0" smtClean="0"/>
              <a:t>I / </a:t>
            </a:r>
            <a:r>
              <a:rPr lang="cs-CZ" sz="1000" dirty="0" smtClean="0">
                <a:solidFill>
                  <a:srgbClr val="FF0000"/>
                </a:solidFill>
              </a:rPr>
              <a:t>kandela</a:t>
            </a:r>
            <a:r>
              <a:rPr lang="cs-CZ" sz="1000" dirty="0" smtClean="0"/>
              <a:t> </a:t>
            </a:r>
            <a:r>
              <a:rPr lang="cs-CZ" sz="1000" dirty="0"/>
              <a:t>[cd</a:t>
            </a:r>
            <a:r>
              <a:rPr lang="cs-CZ" sz="1000" dirty="0" smtClean="0"/>
              <a:t>]</a:t>
            </a:r>
            <a:endParaRPr lang="cs-CZ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321073" y="3293985"/>
                <a:ext cx="163596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𝑆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073" y="3293985"/>
                <a:ext cx="1635961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966873" y="3904921"/>
                <a:ext cx="2344360" cy="764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𝑘𝑔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873" y="3904921"/>
                <a:ext cx="2344360" cy="76424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71500" y="4789362"/>
                <a:ext cx="413510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𝑘𝑔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𝑘𝑔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0" y="4789362"/>
                <a:ext cx="4135106" cy="6183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109092" y="5624953"/>
                <a:ext cx="2059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latin typeface="Cambria Math"/>
                        </a:rPr>
                        <m:t>=[</m:t>
                      </m:r>
                      <m:r>
                        <a:rPr lang="cs-CZ" b="0" i="1" smtClean="0">
                          <a:latin typeface="Cambria Math"/>
                        </a:rPr>
                        <m:t>𝑃𝑎</m:t>
                      </m:r>
                      <m:r>
                        <a:rPr lang="cs-CZ" b="0" i="1" smtClean="0">
                          <a:latin typeface="Cambria Math"/>
                        </a:rPr>
                        <m:t>]…</m:t>
                      </m:r>
                      <m:r>
                        <a:rPr lang="cs-CZ" b="0" i="1" smtClean="0">
                          <a:latin typeface="Cambria Math"/>
                        </a:rPr>
                        <m:t>𝑃𝑎𝑠𝑐𝑎𝑙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092" y="5624953"/>
                <a:ext cx="205992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File:Pascal Blaise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831" y="5248929"/>
            <a:ext cx="1164476" cy="147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2734625" y="6534345"/>
            <a:ext cx="622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 </a:t>
            </a:r>
            <a:endParaRPr lang="cs-CZ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148235" y="3237365"/>
                <a:ext cx="1171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235" y="3237365"/>
                <a:ext cx="117121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5998130" y="3848301"/>
                <a:ext cx="1471428" cy="566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[</m:t>
                      </m:r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latin typeface="Cambria Math"/>
                        </a:rPr>
                        <m:t>]=</m:t>
                      </m:r>
                      <m:r>
                        <a:rPr lang="cs-CZ" b="0" i="1" smtClean="0">
                          <a:latin typeface="Cambria Math"/>
                        </a:rPr>
                        <m:t>𝑘𝑔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130" y="3848301"/>
                <a:ext cx="1471428" cy="56675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744214" y="4698709"/>
                <a:ext cx="1979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[</m:t>
                      </m:r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latin typeface="Cambria Math"/>
                        </a:rPr>
                        <m:t>]=</m:t>
                      </m:r>
                      <m:r>
                        <a:rPr lang="cs-CZ" b="0" i="1" smtClean="0">
                          <a:latin typeface="Cambria Math"/>
                        </a:rPr>
                        <m:t>𝑘𝑔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214" y="4698709"/>
                <a:ext cx="1979260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13"/>
          <p:cNvSpPr/>
          <p:nvPr/>
        </p:nvSpPr>
        <p:spPr>
          <a:xfrm>
            <a:off x="5237281" y="5526214"/>
            <a:ext cx="29931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/>
              <a:t> kilogram krát metr za sekundu</a:t>
            </a:r>
            <a:endParaRPr lang="cs-CZ" sz="1600" dirty="0"/>
          </a:p>
        </p:txBody>
      </p:sp>
      <p:sp>
        <p:nvSpPr>
          <p:cNvPr id="22" name="Obdélník 21"/>
          <p:cNvSpPr/>
          <p:nvPr/>
        </p:nvSpPr>
        <p:spPr>
          <a:xfrm>
            <a:off x="5437656" y="6150786"/>
            <a:ext cx="2592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/>
              <a:t> kilogram </a:t>
            </a:r>
            <a:r>
              <a:rPr lang="pl-PL" sz="1600" dirty="0" smtClean="0"/>
              <a:t>metr</a:t>
            </a:r>
            <a:r>
              <a:rPr lang="pl-PL" sz="1600" dirty="0"/>
              <a:t> za sekundu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-1" y="98630"/>
            <a:ext cx="9207515" cy="544072"/>
          </a:xfrm>
        </p:spPr>
        <p:txBody>
          <a:bodyPr/>
          <a:lstStyle/>
          <a:p>
            <a:r>
              <a:rPr lang="cs-CZ" sz="4000" dirty="0" smtClean="0"/>
              <a:t>Odvozené jednotky s vlastním názvem</a:t>
            </a:r>
            <a:endParaRPr lang="cs-CZ" sz="40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720557"/>
              </p:ext>
            </p:extLst>
          </p:nvPr>
        </p:nvGraphicFramePr>
        <p:xfrm>
          <a:off x="116505" y="728700"/>
          <a:ext cx="8928037" cy="6140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3315"/>
                <a:gridCol w="683019"/>
                <a:gridCol w="2977347"/>
                <a:gridCol w="1253033"/>
                <a:gridCol w="1087412"/>
                <a:gridCol w="1853911"/>
              </a:tblGrid>
              <a:tr h="39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název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2017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ymbol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2017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smtClean="0">
                          <a:solidFill>
                            <a:schemeClr val="tx1"/>
                          </a:solidFill>
                          <a:effectLst/>
                        </a:rPr>
                        <a:t>veličina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2017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definiční</a:t>
                      </a:r>
                      <a:b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rovnice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základní jednotky 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SI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2017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jiné jednotky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480" marR="200025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radián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rad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úhel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 = 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s/r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bezrozměrný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m·m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-1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steradián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sr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prostorový úhel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Ω</a:t>
                      </a:r>
                      <a:r>
                        <a:rPr lang="cs-CZ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= A</a:t>
                      </a:r>
                      <a:r>
                        <a:rPr lang="cs-CZ" sz="1050" baseline="-250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cs-CZ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/R</a:t>
                      </a:r>
                      <a:r>
                        <a:rPr lang="cs-CZ" sz="1050" baseline="300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bezrozměrný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·m-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hertz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Hz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frekvence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 = 1/T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cs-CZ" sz="1050" baseline="30000">
                          <a:solidFill>
                            <a:schemeClr val="tx1"/>
                          </a:solidFill>
                          <a:effectLst/>
                        </a:rPr>
                        <a:t>−1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1/s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newton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síla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 = 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m·g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m·kg·s</a:t>
                      </a:r>
                      <a:r>
                        <a:rPr lang="cs-CZ" sz="105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kg·m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pascal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Pa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tlak, napět v 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tahu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 = (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)/S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·kg·s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N/m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0480" marR="30480" marT="30480" marB="30480" anchor="ctr"/>
                </a:tc>
              </a:tr>
              <a:tr h="372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joule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energie, práce, teplo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 = W = Q = 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·kg·s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N·m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= C·V = </a:t>
                      </a: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W·s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watt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výkon, zářivý tok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 = (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)/t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·kg·s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−3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J/s = V·A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coulomb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elektrický náboj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 = 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·t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s·A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s·A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volt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elektrické napětí, elektrický potenciál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 = (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)/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·kg·s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−3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·A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−1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W/A = J/C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farad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elektrická kapacita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 = (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·t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r>
                        <a:rPr lang="cs-CZ" sz="105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·t</a:t>
                      </a:r>
                      <a:endParaRPr lang="cs-CZ" sz="1050" dirty="0" smtClean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·kg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−1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·A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C/V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2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ohm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Ω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elektrický odpor, impedance, reaktance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 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=</a:t>
                      </a:r>
                      <a:r>
                        <a:rPr lang="cs-CZ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{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)/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}</a:t>
                      </a:r>
                      <a:r>
                        <a:rPr lang="cs-CZ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/I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·kg·s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−3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·A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V/A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siemens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elektrická vodivost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 =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</a:t>
                      </a:r>
                      <a:r>
                        <a:rPr lang="cs-CZ" sz="105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cs-CZ" sz="105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t/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·kg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−1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·A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1/Ω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weber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Wb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magnetický tok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Φ</a:t>
                      </a:r>
                      <a:r>
                        <a:rPr lang="en-US" sz="1050" baseline="-250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=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cs-CZ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·s</a:t>
                      </a:r>
                      <a:r>
                        <a:rPr lang="cs-CZ" sz="105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)/I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·kg·s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·A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−1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J/A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</a:rPr>
                        <a:t>tesla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magnetická indukce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 = mg/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Itv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kg·s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·A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−1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V·s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= </a:t>
                      </a: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Wb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= N/(</a:t>
                      </a: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A·m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</a:rPr>
                        <a:t>henry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indukčnost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L=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{</a:t>
                      </a:r>
                      <a:r>
                        <a:rPr lang="cs-CZ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·s</a:t>
                      </a:r>
                      <a:r>
                        <a:rPr lang="cs-CZ" sz="105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)/I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}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/I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·kg·s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·A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endParaRPr lang="cs-CZ" sz="105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V·s/A = Wb/A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stupeň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Celsia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°C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Celsiova teplota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 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(t/°C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= 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T/K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− 273,15)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lumen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lm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světelný tok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Φ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=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Ω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cd·sr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lx·m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lux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lx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intenzita osvětlení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 =  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</a:t>
                      </a:r>
                      <a:r>
                        <a:rPr lang="cs-CZ" sz="1050" kern="120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·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Ω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/S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·cd·sr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lm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0480" marR="30480" marT="30480" marB="30480" anchor="ctr"/>
                </a:tc>
              </a:tr>
              <a:tr h="2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becquerel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Bq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radioaktivita (počet rozpadů částic za sekundu)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Bq = </a:t>
                      </a:r>
                      <a:r>
                        <a:rPr lang="fr-FR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fr-FR" sz="105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−1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s−1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1/s</a:t>
                      </a:r>
                    </a:p>
                  </a:txBody>
                  <a:tcPr marL="30480" marR="30480" marT="30480" marB="30480" anchor="ctr"/>
                </a:tc>
              </a:tr>
              <a:tr h="264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</a:rPr>
                        <a:t>gray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Gy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absorbovaná dávka (ionizujícího záření)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10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Gy</a:t>
                      </a:r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=</a:t>
                      </a:r>
                      <a:r>
                        <a:rPr lang="cs-CZ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</a:t>
                      </a:r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</a:t>
                      </a:r>
                      <a:r>
                        <a:rPr lang="cs-CZ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·s−2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J/kg</a:t>
                      </a:r>
                    </a:p>
                  </a:txBody>
                  <a:tcPr marL="30480" marR="30480" marT="30480" marB="30480" anchor="ctr"/>
                </a:tc>
              </a:tr>
              <a:tr h="262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</a:rPr>
                        <a:t>sievert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Sv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>
                          <a:solidFill>
                            <a:schemeClr val="tx1"/>
                          </a:solidFill>
                          <a:effectLst/>
                        </a:rPr>
                        <a:t>dávkový ekvivalent (ionizujícího záření)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cs-CZ" sz="1050" dirty="0" err="1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Sv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= </a:t>
                      </a:r>
                      <a:r>
                        <a:rPr lang="cs-CZ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</a:t>
                      </a:r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</a:t>
                      </a:r>
                      <a:r>
                        <a:rPr lang="cs-CZ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J/kg</a:t>
                      </a:r>
                    </a:p>
                  </a:txBody>
                  <a:tcPr marL="30480" marR="30480" marT="30480" marB="30480" anchor="ctr"/>
                </a:tc>
              </a:tr>
              <a:tr h="24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err="1">
                          <a:solidFill>
                            <a:schemeClr val="tx1"/>
                          </a:solidFill>
                          <a:effectLst/>
                        </a:rPr>
                        <a:t>katal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kat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katalytická aktivita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Kat = mol/t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22" marR="5722" marT="5722" marB="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cs-CZ" sz="1050" baseline="30000" dirty="0">
                          <a:solidFill>
                            <a:schemeClr val="tx1"/>
                          </a:solidFill>
                          <a:effectLst/>
                        </a:rPr>
                        <a:t>−1</a:t>
                      </a: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·mol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12" marR="18312" marT="18312" marB="183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mol/s</a:t>
                      </a: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sp>
        <p:nvSpPr>
          <p:cNvPr id="5" name="Šipka dolů 4">
            <a:hlinkClick r:id="" action="ppaction://hlinkshowjump?jump=nextslide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Popisek se šipkou nahoru 5">
            <a:hlinkClick r:id="rId2" action="ppaction://hlinksldjump"/>
          </p:cNvPr>
          <p:cNvSpPr/>
          <p:nvPr/>
        </p:nvSpPr>
        <p:spPr>
          <a:xfrm>
            <a:off x="8640763" y="5673725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70638"/>
            <a:ext cx="8144885" cy="1323147"/>
          </a:xfrm>
        </p:spPr>
        <p:txBody>
          <a:bodyPr/>
          <a:lstStyle/>
          <a:p>
            <a:r>
              <a:rPr lang="cs-CZ" dirty="0"/>
              <a:t>Vybrané odvozené </a:t>
            </a:r>
            <a:r>
              <a:rPr lang="cs-CZ" dirty="0" smtClean="0"/>
              <a:t>jednotky</a:t>
            </a:r>
            <a:br>
              <a:rPr lang="cs-CZ" dirty="0" smtClean="0"/>
            </a:br>
            <a:r>
              <a:rPr lang="cs-CZ" dirty="0" smtClean="0"/>
              <a:t>se </a:t>
            </a:r>
            <a:r>
              <a:rPr lang="cs-CZ" dirty="0"/>
              <a:t>složeným </a:t>
            </a:r>
            <a:r>
              <a:rPr lang="cs-CZ" dirty="0" smtClean="0"/>
              <a:t>názvem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586059"/>
              </p:ext>
            </p:extLst>
          </p:nvPr>
        </p:nvGraphicFramePr>
        <p:xfrm>
          <a:off x="206515" y="1943835"/>
          <a:ext cx="8748020" cy="4429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276"/>
                <a:gridCol w="1023932"/>
                <a:gridCol w="1749604"/>
                <a:gridCol w="1456934"/>
                <a:gridCol w="2042274"/>
              </a:tblGrid>
              <a:tr h="495875">
                <a:tc>
                  <a:txBody>
                    <a:bodyPr/>
                    <a:lstStyle/>
                    <a:p>
                      <a:r>
                        <a:rPr lang="cs-CZ" sz="1050" b="1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Název</a:t>
                      </a:r>
                      <a:endParaRPr lang="cs-CZ" sz="105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Symbol</a:t>
                      </a:r>
                      <a:endParaRPr lang="cs-CZ" sz="105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Veličina</a:t>
                      </a:r>
                      <a:endParaRPr lang="cs-CZ" sz="105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Definiční vztah</a:t>
                      </a:r>
                      <a:endParaRPr lang="cs-CZ" sz="105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Vyjádření v základních</a:t>
                      </a:r>
                      <a:br>
                        <a:rPr lang="cs-CZ" sz="1050" b="1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cs-CZ" sz="1050" b="1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jednotkách SI</a:t>
                      </a:r>
                      <a:endParaRPr lang="cs-CZ" sz="105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46900">
                <a:tc>
                  <a:txBody>
                    <a:bodyPr/>
                    <a:lstStyle/>
                    <a:p>
                      <a:pPr algn="l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metr čtvereční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cs-CZ" sz="1050" baseline="30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obsah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 = </a:t>
                      </a:r>
                      <a:r>
                        <a:rPr lang="cs-CZ" sz="105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r>
                        <a:rPr lang="cs-CZ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cs-CZ" sz="105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46900">
                <a:tc>
                  <a:txBody>
                    <a:bodyPr/>
                    <a:lstStyle/>
                    <a:p>
                      <a:pPr algn="l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metr krychlový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objem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 = </a:t>
                      </a:r>
                      <a:r>
                        <a:rPr lang="cs-CZ" sz="105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r>
                        <a:rPr lang="cs-CZ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cs-CZ" sz="105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r>
                        <a:rPr lang="cs-CZ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cs-CZ" sz="105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46900">
                <a:tc>
                  <a:txBody>
                    <a:bodyPr/>
                    <a:lstStyle/>
                    <a:p>
                      <a:pPr algn="l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metr za sekundu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m/s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rychlost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 = s/t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s-</a:t>
                      </a:r>
                      <a:r>
                        <a:rPr lang="cs-CZ" sz="105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57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metr krychlový za sekundu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/s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objemový průtok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Qv</a:t>
                      </a:r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= </a:t>
                      </a:r>
                      <a:r>
                        <a:rPr lang="cs-CZ" sz="105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cs-CZ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cs-CZ" sz="105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cs-CZ" sz="105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r>
                        <a:rPr lang="cs-CZ" sz="105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/s-</a:t>
                      </a:r>
                      <a:r>
                        <a:rPr lang="cs-CZ" sz="105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cs-CZ" sz="105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46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radián za sekundu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rad/s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úhlová rychlost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ω</a:t>
                      </a:r>
                      <a:r>
                        <a:rPr lang="cs-CZ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l-GR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ϕ</a:t>
                      </a:r>
                      <a:r>
                        <a:rPr lang="cs-CZ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/t</a:t>
                      </a: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11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−1</a:t>
                      </a:r>
                    </a:p>
                  </a:txBody>
                  <a:tcPr marL="30480" marR="30480" marT="30480" marB="30480" anchor="ctr"/>
                </a:tc>
              </a:tr>
              <a:tr h="446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newton sekunda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N·s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hybnost, impuls síly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 = </a:t>
                      </a:r>
                      <a:r>
                        <a:rPr lang="cs-CZ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m·v</a:t>
                      </a: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m·kg·s</a:t>
                      </a:r>
                      <a:r>
                        <a:rPr lang="cs-CZ" sz="11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−1</a:t>
                      </a:r>
                    </a:p>
                  </a:txBody>
                  <a:tcPr marL="30480" marR="30480" marT="30480" marB="30480" anchor="ctr"/>
                </a:tc>
              </a:tr>
              <a:tr h="446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newton metr sekunda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N·m·s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moment hybnosti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 = </a:t>
                      </a:r>
                      <a:r>
                        <a:rPr lang="cs-CZ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r·p</a:t>
                      </a: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cs-CZ" sz="11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·kg·s</a:t>
                      </a:r>
                      <a:r>
                        <a:rPr lang="cs-CZ" sz="11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−1</a:t>
                      </a:r>
                    </a:p>
                  </a:txBody>
                  <a:tcPr marL="30480" marR="30480" marT="30480" marB="30480" anchor="ctr"/>
                </a:tc>
              </a:tr>
              <a:tr h="446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newton metr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N·m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moment síly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 = </a:t>
                      </a:r>
                      <a:r>
                        <a:rPr lang="cs-CZ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F·a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cs-CZ" sz="11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·kg·s</a:t>
                      </a:r>
                      <a:r>
                        <a:rPr lang="cs-CZ" sz="11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−2</a:t>
                      </a:r>
                    </a:p>
                  </a:txBody>
                  <a:tcPr marL="30480" marR="30480" marT="30480" marB="30480" anchor="ctr"/>
                </a:tc>
              </a:tr>
              <a:tr h="446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kilogram na metr krychlový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kg/m</a:t>
                      </a:r>
                      <a:r>
                        <a:rPr lang="cs-CZ" sz="11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hustota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l-G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 m / V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cs-CZ" sz="11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−3</a:t>
                      </a: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·kg</a:t>
                      </a: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sp>
        <p:nvSpPr>
          <p:cNvPr id="18" name="Šipka dolů 17">
            <a:hlinkClick r:id="" action="ppaction://hlinkshowjump?jump=nextslide"/>
          </p:cNvPr>
          <p:cNvSpPr/>
          <p:nvPr/>
        </p:nvSpPr>
        <p:spPr>
          <a:xfrm>
            <a:off x="8675688" y="6192555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Popisek se šipkou nahoru 18">
            <a:hlinkClick r:id="rId2" action="ppaction://hlinksldjump"/>
          </p:cNvPr>
          <p:cNvSpPr/>
          <p:nvPr/>
        </p:nvSpPr>
        <p:spPr>
          <a:xfrm>
            <a:off x="8640763" y="5628992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Formy zápisu vzorců a jednotek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7" name="Šipka dolů 46">
            <a:hlinkClick r:id="" action="ppaction://hlinkshowjump?jump=nextslide"/>
          </p:cNvPr>
          <p:cNvSpPr/>
          <p:nvPr/>
        </p:nvSpPr>
        <p:spPr>
          <a:xfrm>
            <a:off x="8675688" y="6372575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Popisek se šipkou nahoru 47">
            <a:hlinkClick r:id="rId2" action="ppaction://hlinksldjump"/>
          </p:cNvPr>
          <p:cNvSpPr/>
          <p:nvPr/>
        </p:nvSpPr>
        <p:spPr>
          <a:xfrm>
            <a:off x="8640763" y="5809012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835958" y="5714963"/>
            <a:ext cx="385127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zápis pomocí záporných exponentů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70958" y="2023773"/>
            <a:ext cx="1860685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ve tvaru zlomku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66555" y="2393105"/>
                <a:ext cx="2269404" cy="65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55" y="2393105"/>
                <a:ext cx="2269404" cy="6594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 rot="20026681">
            <a:off x="1206202" y="1527424"/>
            <a:ext cx="99011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rovnice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 rot="669840">
            <a:off x="6482628" y="1464198"/>
            <a:ext cx="11251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jednotka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631643" y="2208439"/>
                <a:ext cx="2723118" cy="764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[</m:t>
                      </m:r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𝑘𝑔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643" y="2208439"/>
                <a:ext cx="2723118" cy="7642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6187757" y="3050839"/>
                <a:ext cx="1610890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[</m:t>
                      </m:r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𝑘𝑔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757" y="3050839"/>
                <a:ext cx="1610890" cy="6481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66555" y="4364813"/>
                <a:ext cx="32044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𝐹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cs-CZ" b="0" i="1" smtClean="0">
                          <a:latin typeface="Cambria Math"/>
                        </a:rPr>
                        <m:t>=(</m:t>
                      </m:r>
                      <m:r>
                        <a:rPr lang="cs-CZ" i="1">
                          <a:latin typeface="Cambria Math"/>
                        </a:rPr>
                        <m:t>𝑚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)/</m:t>
                      </m:r>
                      <m:r>
                        <a:rPr lang="cs-CZ" i="1">
                          <a:latin typeface="Cambria Math"/>
                        </a:rPr>
                        <m:t>𝐼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55" y="4364813"/>
                <a:ext cx="320440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159384" y="4276974"/>
                <a:ext cx="16676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[</m:t>
                      </m:r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smtClean="0">
                          <a:latin typeface="Cambria Math"/>
                        </a:rPr>
                        <m:t>]=</m:t>
                      </m:r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384" y="4276974"/>
                <a:ext cx="1667636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5848433" y="4734145"/>
                <a:ext cx="22895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=(</m:t>
                      </m:r>
                      <m:r>
                        <a:rPr lang="cs-CZ" b="0" i="1" smtClean="0">
                          <a:latin typeface="Cambria Math"/>
                        </a:rPr>
                        <m:t>𝑘𝑔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/</m:t>
                      </m:r>
                      <m:sSup>
                        <m:sSupPr>
                          <m:ctrlPr>
                            <a:rPr lang="cs-CZ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)/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433" y="4734145"/>
                <a:ext cx="228953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6057593" y="5264913"/>
                <a:ext cx="1871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𝑘𝑔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/</m:t>
                      </m:r>
                      <m:sSup>
                        <m:sSupPr>
                          <m:ctrlPr>
                            <a:rPr lang="cs-CZ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593" y="5264913"/>
                <a:ext cx="187121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7669112" y="4265239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112" y="4265239"/>
                <a:ext cx="42191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8020520" y="4734297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520" y="4734297"/>
                <a:ext cx="42191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5701661" y="6229522"/>
                <a:ext cx="2653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661" y="6229522"/>
                <a:ext cx="2653099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ovéPole 23"/>
          <p:cNvSpPr txBox="1"/>
          <p:nvPr/>
        </p:nvSpPr>
        <p:spPr>
          <a:xfrm>
            <a:off x="2835959" y="3879050"/>
            <a:ext cx="38512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ve tvaru lineárně zapsaného zlomku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545259" y="6182075"/>
                <a:ext cx="37998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𝐹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  <m:sup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𝑚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59" y="6182075"/>
                <a:ext cx="3799822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78850"/>
          </a:xfrm>
        </p:spPr>
        <p:txBody>
          <a:bodyPr/>
          <a:lstStyle/>
          <a:p>
            <a:pPr eaLnBrk="1" hangingPunct="1"/>
            <a:r>
              <a:rPr lang="cs-CZ" sz="4000" dirty="0"/>
              <a:t>P</a:t>
            </a:r>
            <a:r>
              <a:rPr lang="cs-CZ" sz="4000" dirty="0" smtClean="0"/>
              <a:t>ortréty osobností, které propůjčili</a:t>
            </a:r>
            <a:br>
              <a:rPr lang="cs-CZ" sz="4000" dirty="0" smtClean="0"/>
            </a:br>
            <a:r>
              <a:rPr lang="cs-CZ" sz="4000" dirty="0" smtClean="0"/>
              <a:t>své jméno</a:t>
            </a:r>
            <a:br>
              <a:rPr lang="cs-CZ" sz="4000" dirty="0" smtClean="0"/>
            </a:br>
            <a:r>
              <a:rPr lang="cs-CZ" sz="4000" dirty="0" smtClean="0"/>
              <a:t>odvozeným fyzikálním veličinám</a:t>
            </a:r>
          </a:p>
        </p:txBody>
      </p:sp>
      <p:sp>
        <p:nvSpPr>
          <p:cNvPr id="4" name="Šipka dolů 3">
            <a:hlinkClick r:id="rId2" action="ppaction://hlinksldjump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Popisek se šipkou nahoru 4">
            <a:hlinkClick r:id="rId3" action="ppaction://hlinksldjump"/>
          </p:cNvPr>
          <p:cNvSpPr/>
          <p:nvPr/>
        </p:nvSpPr>
        <p:spPr>
          <a:xfrm>
            <a:off x="8640763" y="5673725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01571" y="3293985"/>
            <a:ext cx="53105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Obsah portrétu:</a:t>
            </a:r>
          </a:p>
          <a:p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Fotografie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Základní osobní údaje: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jméno a titul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národnost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stručný životopis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datum narození, úmrtí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ázev odvozené veličiny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definiční rovnice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vyjádření jednotky v </a:t>
            </a:r>
            <a:r>
              <a:rPr lang="cs-CZ" dirty="0"/>
              <a:t>základních jednotkách </a:t>
            </a:r>
            <a:r>
              <a:rPr lang="cs-CZ" dirty="0" smtClean="0"/>
              <a:t>SI</a:t>
            </a:r>
            <a:endParaRPr lang="cs-CZ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12160" y="3293985"/>
            <a:ext cx="2295255" cy="3058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Vytvořené portréty použijte pro vaší učebnu fyziky.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521550" y="2429598"/>
            <a:ext cx="8145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Vytvořte portréty fyziků, jejichž jména byla použity pro názvy </a:t>
            </a:r>
            <a:r>
              <a:rPr lang="cs-CZ" dirty="0" smtClean="0"/>
              <a:t>odvozených FV.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37875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GERALT. </a:t>
            </a:r>
            <a:r>
              <a:rPr lang="cs-CZ" sz="1400" i="1" dirty="0"/>
              <a:t>Abstraktní, Všeobecné Vzdělávání - Volně dostupný obrázek - 95721</a:t>
            </a:r>
            <a:r>
              <a:rPr lang="cs-CZ" sz="1400" dirty="0"/>
              <a:t> [online]. [cit. </a:t>
            </a:r>
            <a:r>
              <a:rPr lang="cs-CZ" sz="1400" dirty="0" smtClean="0"/>
              <a:t>2</a:t>
            </a:r>
            <a:r>
              <a:rPr lang="cs-CZ" sz="1400" dirty="0" smtClean="0"/>
              <a:t>.4.2012].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http://pixabay.com/cs/abstraktn%C3%AD-v%C5%A1eobecn%C3%A9-vzd%C4%9Bl%C3%A1v%C3%A1n%C3%AD-95721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Obr. 2</a:t>
            </a:r>
            <a:r>
              <a:rPr lang="cs-CZ" sz="1400" dirty="0" smtClean="0"/>
              <a:t> </a:t>
            </a:r>
            <a:r>
              <a:rPr lang="cs-CZ" sz="1400" dirty="0"/>
              <a:t>AUTOR NEUVEDEN. </a:t>
            </a:r>
            <a:r>
              <a:rPr lang="cs-CZ" sz="1400" i="1" dirty="0"/>
              <a:t>File:Pascal Blaise.jpeg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</a:t>
            </a:r>
            <a:r>
              <a:rPr lang="cs-CZ" sz="1400" dirty="0" smtClean="0"/>
              <a:t>2</a:t>
            </a:r>
            <a:r>
              <a:rPr lang="cs-CZ" sz="1400" dirty="0" smtClean="0"/>
              <a:t>.4.2012]. </a:t>
            </a:r>
            <a:r>
              <a:rPr lang="cs-CZ" sz="1400" dirty="0"/>
              <a:t>Dostupný na WWW: http://</a:t>
            </a:r>
            <a:r>
              <a:rPr lang="cs-CZ" sz="1400" dirty="0" smtClean="0"/>
              <a:t>commons.wikimedia.org/wiki/File:Pascal_Blaise.jpeg</a:t>
            </a:r>
          </a:p>
        </p:txBody>
      </p:sp>
      <p:sp>
        <p:nvSpPr>
          <p:cNvPr id="5" name="Popisek se šipkou nahoru 4">
            <a:hlinkClick r:id="rId3" action="ppaction://hlinksldjump"/>
          </p:cNvPr>
          <p:cNvSpPr/>
          <p:nvPr/>
        </p:nvSpPr>
        <p:spPr>
          <a:xfrm>
            <a:off x="8640763" y="5673725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90550" y="406389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1520" y="5291045"/>
            <a:ext cx="8748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Wikipedia: the free encyclopedia [online]. San Francisco (CA): Wikimedia Foundation, 2001-2013 [cit. </a:t>
            </a:r>
            <a:r>
              <a:rPr lang="en-US" sz="1400" dirty="0" smtClean="0"/>
              <a:t>201</a:t>
            </a:r>
            <a:r>
              <a:rPr lang="cs-CZ" sz="1400" dirty="0" smtClean="0"/>
              <a:t>2</a:t>
            </a:r>
            <a:r>
              <a:rPr lang="en-US" sz="1400" dirty="0" smtClean="0"/>
              <a:t>-0</a:t>
            </a:r>
            <a:r>
              <a:rPr lang="cs-CZ" sz="1400" dirty="0" smtClean="0"/>
              <a:t>4</a:t>
            </a:r>
            <a:r>
              <a:rPr lang="en-US" sz="1400" dirty="0" smtClean="0"/>
              <a:t>-0</a:t>
            </a:r>
            <a:r>
              <a:rPr lang="cs-CZ" sz="1400" dirty="0" smtClean="0"/>
              <a:t>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4"/>
              </a:rPr>
              <a:t>http://en.wikipedia.org/wiki/Main_Page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9375</TotalTime>
  <Words>911</Words>
  <Application>Microsoft Office PowerPoint</Application>
  <PresentationFormat>Předvádění na obrazovce (4:3)</PresentationFormat>
  <Paragraphs>268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Odvozené jednotky v soustavě SI</vt:lpstr>
      <vt:lpstr>Odvozené jednotky</vt:lpstr>
      <vt:lpstr>Odvozené jednotky s vlastním názvem</vt:lpstr>
      <vt:lpstr>Vybrané odvozené jednotky se složeným názvem</vt:lpstr>
      <vt:lpstr>Formy zápisu vzorců a jednotek</vt:lpstr>
      <vt:lpstr>Portréty osobností, které propůjčili své jméno odvozeným fyzikálním veličinám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348</cp:revision>
  <dcterms:created xsi:type="dcterms:W3CDTF">2013-03-27T07:54:35Z</dcterms:created>
  <dcterms:modified xsi:type="dcterms:W3CDTF">2013-06-26T08:40:09Z</dcterms:modified>
</cp:coreProperties>
</file>