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93" r:id="rId2"/>
    <p:sldId id="256" r:id="rId3"/>
    <p:sldId id="257" r:id="rId4"/>
    <p:sldId id="258" r:id="rId5"/>
    <p:sldId id="259" r:id="rId6"/>
    <p:sldId id="261" r:id="rId7"/>
    <p:sldId id="262" r:id="rId8"/>
    <p:sldId id="295" r:id="rId9"/>
    <p:sldId id="260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92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58610C-9828-47C3-B512-24973778FEF3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DF865A-F29B-4D8D-A9A1-D906C4B451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b/bd/Luxor,_West_Bank,_Ramesseum,_column_top_decorations,_Egypt,_Oct_200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7/7a/Giza_pyramid_complex,_Giza,_Egypt7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Luxor,_West_Bank,_Ramesseum,_column_top_decor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929060"/>
            <a:ext cx="8640960" cy="450031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vytvoření: 24.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VY_32_INOVACE_07_EVV2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oblast: </a:t>
            </a:r>
            <a:r>
              <a:rPr lang="cs-CZ" sz="2900" dirty="0"/>
              <a:t>Odborné 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</a:t>
            </a:r>
            <a:r>
              <a:rPr lang="cs-CZ" sz="2900" dirty="0" smtClean="0"/>
              <a:t>Umění starověku (Egypt)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smtClean="0"/>
              <a:t>Metodický </a:t>
            </a:r>
            <a:r>
              <a:rPr lang="cs-CZ" sz="2900" smtClean="0"/>
              <a:t>list/anotace: </a:t>
            </a:r>
            <a:r>
              <a:rPr lang="cs-CZ" sz="2900" dirty="0" smtClean="0"/>
              <a:t>Prezentace – úvod, architektura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13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7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1920" y="3429000"/>
            <a:ext cx="5149080" cy="2016224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/>
              <a:t>Starověký </a:t>
            </a:r>
            <a:r>
              <a:rPr lang="cs-CZ" sz="4400" dirty="0" smtClean="0"/>
              <a:t>EGYPT</a:t>
            </a:r>
            <a:br>
              <a:rPr lang="cs-CZ" sz="4400" dirty="0" smtClean="0"/>
            </a:br>
            <a:r>
              <a:rPr lang="cs-CZ" sz="4400" b="0" dirty="0" smtClean="0"/>
              <a:t>ARCHITEKTURA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40377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024744" cy="75788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EGYPT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71600" y="1700808"/>
            <a:ext cx="6849209" cy="4752528"/>
          </a:xfrm>
        </p:spPr>
        <p:txBody>
          <a:bodyPr>
            <a:normAutofit/>
          </a:bodyPr>
          <a:lstStyle/>
          <a:p>
            <a:pPr marL="730250" lvl="1" indent="-457200"/>
            <a:r>
              <a:rPr lang="cs-CZ" dirty="0" smtClean="0"/>
              <a:t>Území po obou březích Nilu</a:t>
            </a:r>
          </a:p>
          <a:p>
            <a:pPr marL="730250" lvl="1" indent="-457200"/>
            <a:r>
              <a:rPr lang="cs-CZ" dirty="0" smtClean="0"/>
              <a:t>Faraon – panovník</a:t>
            </a:r>
          </a:p>
          <a:p>
            <a:pPr marL="904939" lvl="2" indent="-366713">
              <a:buFont typeface="Wingdings" pitchFamily="2" charset="2"/>
              <a:buChar char="ü"/>
            </a:pPr>
            <a:r>
              <a:rPr lang="cs-CZ" b="1" dirty="0" smtClean="0"/>
              <a:t>Patřila mu půda</a:t>
            </a:r>
          </a:p>
          <a:p>
            <a:pPr marL="904939" lvl="2" indent="-366713">
              <a:buFont typeface="Wingdings" pitchFamily="2" charset="2"/>
              <a:buChar char="ü"/>
            </a:pPr>
            <a:r>
              <a:rPr lang="cs-CZ" b="1" dirty="0" smtClean="0"/>
              <a:t>Božské pocty</a:t>
            </a:r>
          </a:p>
          <a:p>
            <a:pPr marL="538226" lvl="2" indent="0">
              <a:buNone/>
            </a:pPr>
            <a:endParaRPr lang="cs-CZ" b="1" dirty="0"/>
          </a:p>
          <a:p>
            <a:pPr marL="631825" lvl="2" indent="-457200"/>
            <a:r>
              <a:rPr lang="cs-CZ" sz="2800" dirty="0" smtClean="0"/>
              <a:t>Víra v posmrtný život	za života zabezpečovali život po smrti</a:t>
            </a:r>
          </a:p>
          <a:p>
            <a:pPr marL="631825" lvl="2" indent="-457200"/>
            <a:r>
              <a:rPr lang="cs-CZ" sz="2800" dirty="0" smtClean="0"/>
              <a:t>Stará říše	Střední říše          Nová říše	      Asyřané, Peršané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131840" y="522920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968044" y="436510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580112" y="522920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1763688" y="573325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968182" cy="106680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ARCHITEKTURA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9953"/>
            <a:ext cx="7416824" cy="5010872"/>
          </a:xfrm>
        </p:spPr>
        <p:txBody>
          <a:bodyPr>
            <a:normAutofit/>
          </a:bodyPr>
          <a:lstStyle/>
          <a:p>
            <a:pPr marL="457200" lvl="1" indent="-457200"/>
            <a:r>
              <a:rPr lang="cs-CZ" dirty="0" smtClean="0"/>
              <a:t>Dostatek kamene (žula, čedič, pískovec)</a:t>
            </a:r>
          </a:p>
          <a:p>
            <a:pPr marL="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monumentální architektura</a:t>
            </a:r>
            <a:r>
              <a:rPr lang="cs-CZ" dirty="0"/>
              <a:t>	</a:t>
            </a:r>
            <a:endParaRPr lang="cs-CZ" dirty="0" smtClean="0"/>
          </a:p>
          <a:p>
            <a:pPr marL="457200" lvl="1" indent="-457200"/>
            <a:r>
              <a:rPr lang="cs-CZ" dirty="0" smtClean="0"/>
              <a:t>Náboženská funkce</a:t>
            </a:r>
          </a:p>
          <a:p>
            <a:pPr marL="457200" lvl="1" indent="-457200"/>
            <a:r>
              <a:rPr lang="cs-CZ" dirty="0" smtClean="0"/>
              <a:t>Kult mrtvých           stavby zajišťující věčný život faraonů</a:t>
            </a:r>
          </a:p>
          <a:p>
            <a:pPr marL="457200" lvl="1" indent="-457200"/>
            <a:r>
              <a:rPr lang="cs-CZ" dirty="0" smtClean="0"/>
              <a:t>Stavěli také z cihel (paláce, domy)</a:t>
            </a:r>
          </a:p>
          <a:p>
            <a:pPr marL="265176" lvl="2" indent="0">
              <a:buNone/>
            </a:pPr>
            <a:r>
              <a:rPr lang="cs-CZ" dirty="0"/>
              <a:t>	</a:t>
            </a:r>
            <a:r>
              <a:rPr lang="cs-CZ" dirty="0" smtClean="0"/>
              <a:t>    </a:t>
            </a:r>
            <a:r>
              <a:rPr lang="cs-CZ" sz="2800" dirty="0" smtClean="0"/>
              <a:t>nedochovalo se</a:t>
            </a:r>
          </a:p>
          <a:p>
            <a:pPr marL="265176" lvl="2" indent="0">
              <a:buNone/>
            </a:pPr>
            <a:endParaRPr lang="cs-CZ" sz="28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475656" y="2636912"/>
            <a:ext cx="375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475656" y="508518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563965" y="364502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434306" y="6213513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loupy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5418" y="1791412"/>
            <a:ext cx="8229600" cy="2411080"/>
          </a:xfrm>
        </p:spPr>
        <p:txBody>
          <a:bodyPr>
            <a:normAutofit lnSpcReduction="10000"/>
          </a:bodyPr>
          <a:lstStyle/>
          <a:p>
            <a:pPr marL="768096" lvl="2" indent="0">
              <a:buNone/>
            </a:pPr>
            <a:r>
              <a:rPr lang="cs-CZ" sz="2800" dirty="0" smtClean="0"/>
              <a:t>Monolitické</a:t>
            </a:r>
          </a:p>
          <a:p>
            <a:pPr marL="457200" lvl="1" indent="0">
              <a:buNone/>
            </a:pPr>
            <a:r>
              <a:rPr lang="cs-CZ" dirty="0" smtClean="0"/>
              <a:t>     Členěné                patka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dřík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hlavice (květ papyru, lotosu,    			      palmy, hlava bohyně)       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67544" y="2132856"/>
            <a:ext cx="50405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7544" y="2366810"/>
            <a:ext cx="504056" cy="1980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771800" y="2568994"/>
            <a:ext cx="7560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771800" y="2572385"/>
            <a:ext cx="756084" cy="4245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771800" y="2572385"/>
            <a:ext cx="756084" cy="993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le:Luxor, West Bank, Ramesseum, column top decorations, Egypt, Oct 200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95563"/>
            <a:ext cx="3600400" cy="240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1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>
            <a:off x="539552" y="4005064"/>
            <a:ext cx="8064896" cy="216024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1" y="228601"/>
            <a:ext cx="8328223" cy="1066800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Chrám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1" y="1298448"/>
            <a:ext cx="7992889" cy="49377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Pocta bohům, pohřební chrámy</a:t>
            </a:r>
          </a:p>
          <a:p>
            <a:r>
              <a:rPr lang="cs-CZ" dirty="0" smtClean="0"/>
              <a:t>Malé svatyně	     rozsáhlé stavby</a:t>
            </a:r>
          </a:p>
          <a:p>
            <a:r>
              <a:rPr lang="cs-CZ" dirty="0" smtClean="0"/>
              <a:t>Skalní chrámy</a:t>
            </a:r>
          </a:p>
          <a:p>
            <a:r>
              <a:rPr lang="cs-CZ" dirty="0" smtClean="0"/>
              <a:t>Jednotný systém</a:t>
            </a:r>
            <a:endParaRPr lang="cs-CZ" dirty="0"/>
          </a:p>
          <a:p>
            <a:endParaRPr lang="cs-CZ" dirty="0"/>
          </a:p>
          <a:p>
            <a:pPr marL="118872" indent="0">
              <a:buNone/>
            </a:pPr>
            <a:endParaRPr lang="cs-CZ" dirty="0" smtClean="0"/>
          </a:p>
          <a:p>
            <a:pPr marL="118872" indent="0" algn="ctr">
              <a:buNone/>
            </a:pPr>
            <a:r>
              <a:rPr lang="cs-CZ" dirty="0" smtClean="0"/>
              <a:t>Alej sfing, pylony, kolosy, obelisky, peristyl, sály, kultovní místnosti, bazilika, svatyně, místnost se sochou božstva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243234" y="2382355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3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3" y="228600"/>
            <a:ext cx="8040191" cy="106680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Pyramidy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1484784"/>
            <a:ext cx="763284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Hrobky faraonů (později skalní hrobky)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Popisek se šipkou doleva 1"/>
          <p:cNvSpPr/>
          <p:nvPr/>
        </p:nvSpPr>
        <p:spPr>
          <a:xfrm>
            <a:off x="1331640" y="2492896"/>
            <a:ext cx="4608512" cy="504056"/>
          </a:xfrm>
          <a:prstGeom prst="leftArrowCallout">
            <a:avLst>
              <a:gd name="adj1" fmla="val 31256"/>
              <a:gd name="adj2" fmla="val 31255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M</a:t>
            </a:r>
            <a:r>
              <a:rPr lang="cs-CZ" sz="2800" b="1" dirty="0" smtClean="0"/>
              <a:t>astaba</a:t>
            </a:r>
            <a:endParaRPr lang="cs-CZ" sz="2800" b="1" dirty="0"/>
          </a:p>
        </p:txBody>
      </p:sp>
      <p:sp>
        <p:nvSpPr>
          <p:cNvPr id="7" name="Popisek se šipkou doleva 6"/>
          <p:cNvSpPr/>
          <p:nvPr/>
        </p:nvSpPr>
        <p:spPr>
          <a:xfrm>
            <a:off x="1331640" y="3933056"/>
            <a:ext cx="4608512" cy="504056"/>
          </a:xfrm>
          <a:prstGeom prst="leftArrowCallout">
            <a:avLst>
              <a:gd name="adj1" fmla="val 31256"/>
              <a:gd name="adj2" fmla="val 31255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Pravidelná p.</a:t>
            </a:r>
            <a:endParaRPr lang="cs-CZ" sz="2800" b="1" dirty="0"/>
          </a:p>
        </p:txBody>
      </p:sp>
      <p:sp>
        <p:nvSpPr>
          <p:cNvPr id="8" name="Popisek se šipkou doleva 7"/>
          <p:cNvSpPr/>
          <p:nvPr/>
        </p:nvSpPr>
        <p:spPr>
          <a:xfrm>
            <a:off x="1331640" y="3212976"/>
            <a:ext cx="4608512" cy="504056"/>
          </a:xfrm>
          <a:prstGeom prst="leftArrowCallout">
            <a:avLst>
              <a:gd name="adj1" fmla="val 31256"/>
              <a:gd name="adj2" fmla="val 31255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Stupňovitá p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1307810" y="5229200"/>
            <a:ext cx="4608512" cy="504056"/>
          </a:xfrm>
          <a:prstGeom prst="leftArrowCallout">
            <a:avLst>
              <a:gd name="adj1" fmla="val 31256"/>
              <a:gd name="adj2" fmla="val 31255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Skalní hrobky</a:t>
            </a:r>
            <a:endParaRPr lang="cs-CZ" sz="2800" b="1" dirty="0"/>
          </a:p>
        </p:txBody>
      </p:sp>
      <p:sp>
        <p:nvSpPr>
          <p:cNvPr id="10" name="Popisek se šipkou doleva 9"/>
          <p:cNvSpPr/>
          <p:nvPr/>
        </p:nvSpPr>
        <p:spPr>
          <a:xfrm>
            <a:off x="1331640" y="4581128"/>
            <a:ext cx="4608512" cy="504056"/>
          </a:xfrm>
          <a:prstGeom prst="leftArrowCallout">
            <a:avLst>
              <a:gd name="adj1" fmla="val 31256"/>
              <a:gd name="adj2" fmla="val 31255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Velká p.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775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91550" cy="1066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001097" y="6144954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  <p:pic>
        <p:nvPicPr>
          <p:cNvPr id="2050" name="Picture 2" descr="File:Giza pyramid complex, Giza, Egypt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61" y="620688"/>
            <a:ext cx="8214046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82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Citace a odkazy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4320" y="1556792"/>
            <a:ext cx="8595360" cy="5112568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Obr.1 – </a:t>
            </a:r>
            <a:r>
              <a:rPr lang="cs-CZ" dirty="0"/>
              <a:t>BLUESHADE. </a:t>
            </a:r>
            <a:r>
              <a:rPr lang="cs-CZ" i="1" dirty="0"/>
              <a:t>File:Luxor, </a:t>
            </a:r>
            <a:r>
              <a:rPr lang="cs-CZ" i="1" dirty="0" err="1"/>
              <a:t>West</a:t>
            </a:r>
            <a:r>
              <a:rPr lang="cs-CZ" i="1" dirty="0"/>
              <a:t> Bank, </a:t>
            </a:r>
            <a:r>
              <a:rPr lang="cs-CZ" i="1" dirty="0" err="1"/>
              <a:t>Ramesseum</a:t>
            </a:r>
            <a:r>
              <a:rPr lang="cs-CZ" i="1" dirty="0"/>
              <a:t>, </a:t>
            </a:r>
            <a:r>
              <a:rPr lang="cs-CZ" i="1" dirty="0" err="1"/>
              <a:t>column</a:t>
            </a:r>
            <a:r>
              <a:rPr lang="cs-CZ" i="1" dirty="0"/>
              <a:t> top </a:t>
            </a:r>
            <a:r>
              <a:rPr lang="cs-CZ" i="1" dirty="0" err="1"/>
              <a:t>decorations</a:t>
            </a:r>
            <a:r>
              <a:rPr lang="cs-CZ" i="1" dirty="0"/>
              <a:t>, Egypt, </a:t>
            </a:r>
            <a:r>
              <a:rPr lang="cs-CZ" i="1" dirty="0" err="1"/>
              <a:t>Oct</a:t>
            </a:r>
            <a:r>
              <a:rPr lang="cs-CZ" i="1" dirty="0"/>
              <a:t> 2004.jpg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2"/>
              </a:rPr>
              <a:t>http://commons.wikimedia.org/wiki/File:Luxor,_West_Bank,_Ramesseum,_column_top_decorations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 </a:t>
            </a:r>
          </a:p>
          <a:p>
            <a:pPr marL="118872" indent="0">
              <a:buNone/>
            </a:pPr>
            <a:r>
              <a:rPr lang="cs-CZ" dirty="0" smtClean="0"/>
              <a:t>Obr.2 - </a:t>
            </a:r>
            <a:r>
              <a:rPr lang="cs-CZ" dirty="0"/>
              <a:t>POCO A POCO. </a:t>
            </a:r>
            <a:r>
              <a:rPr lang="cs-CZ" i="1" dirty="0"/>
              <a:t>File:Giza pyramid </a:t>
            </a:r>
            <a:r>
              <a:rPr lang="cs-CZ" i="1" dirty="0" err="1"/>
              <a:t>complex</a:t>
            </a:r>
            <a:r>
              <a:rPr lang="cs-CZ" i="1" dirty="0"/>
              <a:t>, </a:t>
            </a:r>
            <a:r>
              <a:rPr lang="cs-CZ" i="1" dirty="0" err="1"/>
              <a:t>Giza</a:t>
            </a:r>
            <a:r>
              <a:rPr lang="cs-CZ" i="1" dirty="0"/>
              <a:t>, Egypt7.jpg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http://commons.wikimedia.org/wiki/File:Giza_pyramid_complex,_Giza,_Egypt7.jpg</a:t>
            </a:r>
          </a:p>
        </p:txBody>
      </p:sp>
    </p:spTree>
    <p:extLst>
      <p:ext uri="{BB962C8B-B14F-4D97-AF65-F5344CB8AC3E}">
        <p14:creationId xmlns:p14="http://schemas.microsoft.com/office/powerpoint/2010/main" val="41308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742</TotalTime>
  <Words>185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</vt:lpstr>
      <vt:lpstr>Prezentace aplikace PowerPoint</vt:lpstr>
      <vt:lpstr>Starověký EGYPT ARCHITEKTURA</vt:lpstr>
      <vt:lpstr>EGYPT</vt:lpstr>
      <vt:lpstr>ARCHITEKTURA</vt:lpstr>
      <vt:lpstr>Sloupy</vt:lpstr>
      <vt:lpstr>Chrám</vt:lpstr>
      <vt:lpstr>Pyramidy</vt:lpstr>
      <vt:lpstr> </vt:lpstr>
      <vt:lpstr> Citace a odkazy 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IMPRESIONISMUS</dc:title>
  <dc:creator>Lenovo</dc:creator>
  <cp:lastModifiedBy>Lenovo</cp:lastModifiedBy>
  <cp:revision>52</cp:revision>
  <dcterms:created xsi:type="dcterms:W3CDTF">2013-04-24T11:06:48Z</dcterms:created>
  <dcterms:modified xsi:type="dcterms:W3CDTF">2013-11-06T22:40:31Z</dcterms:modified>
</cp:coreProperties>
</file>