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80" r:id="rId2"/>
    <p:sldId id="283" r:id="rId3"/>
    <p:sldId id="258" r:id="rId4"/>
    <p:sldId id="259" r:id="rId5"/>
    <p:sldId id="257" r:id="rId6"/>
    <p:sldId id="260" r:id="rId7"/>
    <p:sldId id="261" r:id="rId8"/>
    <p:sldId id="262" r:id="rId9"/>
    <p:sldId id="263" r:id="rId10"/>
    <p:sldId id="265" r:id="rId11"/>
    <p:sldId id="264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7" r:id="rId22"/>
    <p:sldId id="275" r:id="rId23"/>
    <p:sldId id="276" r:id="rId24"/>
    <p:sldId id="282" r:id="rId2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4" autoAdjust="0"/>
    <p:restoredTop sz="86455" autoAdjust="0"/>
  </p:normalViewPr>
  <p:slideViewPr>
    <p:cSldViewPr>
      <p:cViewPr varScale="1">
        <p:scale>
          <a:sx n="77" d="100"/>
          <a:sy n="77" d="100"/>
        </p:scale>
        <p:origin x="-156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6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1A37C91-B139-4761-A9D4-8A078F779DC5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7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4BD3285-8EFE-458E-870A-72C2B7A234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0650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3FC08-E7AC-4D44-97C2-765E73BADD83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8423D-C0F3-46F1-87DF-6B69785B60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2421333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9106D98-F194-43C3-8970-26B25D0DE87B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B6733E1-6CB1-4518-AC77-F0EAB4A9BE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499038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0B63F-423A-4364-BB1E-99E6A34179A6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C8D40-1C7F-4AB2-ADEE-4AA04FAD24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369021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BBF9249A-982D-48FC-B379-EF5039B5E756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32C5F9-7259-451E-859F-53754D6830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0041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0D372-09CF-47D3-8C05-50CC5F23BB45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FD74-62D7-4849-8235-6DC672D8EC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078382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77DE7-C1A2-4131-A71C-2E3ED9E30DA5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8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B56D1-FE5C-4E40-99D3-A4ED1F83E3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644220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2AF9F-2A74-4C04-9F8F-FC89559BACF5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F7FCF-40EC-4EF9-AEB0-05770409C8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050165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CE2CB-8330-4A5E-9779-A3050EE5033C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C6A2C-E185-44F5-9C97-232A326844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410714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B9B75-D43D-4058-A0AB-9DCA4B9F40A4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42B7A-2B32-4769-898C-B1464F9CEE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777538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2E77166-DBF2-4172-A125-DCA3F53B62B2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4E268F9-C250-4DD9-9C4F-69BC2B07B2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670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30" name="Zástupný symbol pro text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AE7B4AB0-41FE-41E0-84AC-EBA60F32D81C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29BD24D-EF30-4023-895A-713890DF8F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24" r:id="rId2"/>
    <p:sldLayoutId id="2147483832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3" r:id="rId9"/>
    <p:sldLayoutId id="2147483830" r:id="rId10"/>
    <p:sldLayoutId id="2147483834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3" Type="http://schemas.openxmlformats.org/officeDocument/2006/relationships/slide" Target="slide5.xml"/><Relationship Id="rId21" Type="http://schemas.openxmlformats.org/officeDocument/2006/relationships/slide" Target="slide21.xml"/><Relationship Id="rId7" Type="http://schemas.openxmlformats.org/officeDocument/2006/relationships/slide" Target="slide11.xml"/><Relationship Id="rId12" Type="http://schemas.openxmlformats.org/officeDocument/2006/relationships/slide" Target="slide15.xml"/><Relationship Id="rId17" Type="http://schemas.openxmlformats.org/officeDocument/2006/relationships/slide" Target="slide20.xml"/><Relationship Id="rId2" Type="http://schemas.openxmlformats.org/officeDocument/2006/relationships/slide" Target="slide4.xml"/><Relationship Id="rId16" Type="http://schemas.openxmlformats.org/officeDocument/2006/relationships/slide" Target="slide18.xml"/><Relationship Id="rId20" Type="http://schemas.openxmlformats.org/officeDocument/2006/relationships/slide" Target="slide2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5" Type="http://schemas.openxmlformats.org/officeDocument/2006/relationships/slide" Target="slide7.xml"/><Relationship Id="rId15" Type="http://schemas.openxmlformats.org/officeDocument/2006/relationships/slide" Target="slide17.xml"/><Relationship Id="rId10" Type="http://schemas.openxmlformats.org/officeDocument/2006/relationships/slide" Target="slide12.xml"/><Relationship Id="rId19" Type="http://schemas.openxmlformats.org/officeDocument/2006/relationships/slide" Target="slide22.xml"/><Relationship Id="rId4" Type="http://schemas.openxmlformats.org/officeDocument/2006/relationships/slide" Target="slide6.xml"/><Relationship Id="rId9" Type="http://schemas.openxmlformats.org/officeDocument/2006/relationships/slide" Target="slide10.xml"/><Relationship Id="rId14" Type="http://schemas.openxmlformats.org/officeDocument/2006/relationships/slide" Target="slide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43"/>
          <p:cNvGrpSpPr>
            <a:grpSpLocks noGrp="1" noChangeAspect="1"/>
          </p:cNvGrpSpPr>
          <p:nvPr>
            <p:ph type="ctrTitle"/>
          </p:nvPr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6148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6149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0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1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2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3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4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5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6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7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8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9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60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61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62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63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64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65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66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67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68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69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6170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6171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0243" name="Podnadpis 2"/>
          <p:cNvSpPr>
            <a:spLocks noGrp="1"/>
          </p:cNvSpPr>
          <p:nvPr>
            <p:ph type="subTitle" idx="1"/>
          </p:nvPr>
        </p:nvSpPr>
        <p:spPr>
          <a:xfrm>
            <a:off x="500063" y="2636838"/>
            <a:ext cx="8215312" cy="3792537"/>
          </a:xfrm>
        </p:spPr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1500" b="1" dirty="0" smtClean="0">
              <a:solidFill>
                <a:srgbClr val="898989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1500" b="1" dirty="0" smtClean="0">
              <a:solidFill>
                <a:srgbClr val="898989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1500" b="1" dirty="0" smtClean="0">
              <a:solidFill>
                <a:srgbClr val="898989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None/>
              <a:defRPr/>
            </a:pPr>
            <a:r>
              <a:rPr lang="cs-CZ" sz="2000" b="1" dirty="0">
                <a:solidFill>
                  <a:schemeClr val="bg1">
                    <a:lumMod val="95000"/>
                  </a:schemeClr>
                </a:solidFill>
              </a:rPr>
              <a:t>Jméno autora: Mgr. Barbora </a:t>
            </a:r>
            <a:r>
              <a:rPr lang="cs-CZ" sz="2000" b="1" dirty="0" err="1">
                <a:solidFill>
                  <a:schemeClr val="bg1">
                    <a:lumMod val="95000"/>
                  </a:schemeClr>
                </a:solidFill>
              </a:rPr>
              <a:t>Jášová</a:t>
            </a:r>
            <a:r>
              <a:rPr lang="cs-CZ" sz="2000" b="1" dirty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cs-CZ" sz="2000" b="1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cs-CZ" sz="2000" b="1" dirty="0">
                <a:solidFill>
                  <a:schemeClr val="bg1">
                    <a:lumMod val="95000"/>
                  </a:schemeClr>
                </a:solidFill>
              </a:rPr>
              <a:t>Datum vytvoření: 28. 11. 2012</a:t>
            </a:r>
          </a:p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None/>
              <a:defRPr/>
            </a:pPr>
            <a:r>
              <a:rPr lang="cs-CZ" sz="2000" b="1" dirty="0">
                <a:solidFill>
                  <a:schemeClr val="bg1">
                    <a:lumMod val="95000"/>
                  </a:schemeClr>
                </a:solidFill>
              </a:rPr>
              <a:t>Číslo </a:t>
            </a:r>
            <a:r>
              <a:rPr lang="cs-CZ" sz="2000" b="1" dirty="0" err="1">
                <a:solidFill>
                  <a:schemeClr val="bg1">
                    <a:lumMod val="95000"/>
                  </a:schemeClr>
                </a:solidFill>
              </a:rPr>
              <a:t>DUMu</a:t>
            </a:r>
            <a:r>
              <a:rPr lang="cs-CZ" sz="2000" b="1">
                <a:solidFill>
                  <a:schemeClr val="bg1">
                    <a:lumMod val="95000"/>
                  </a:schemeClr>
                </a:solidFill>
              </a:rPr>
              <a:t>: </a:t>
            </a:r>
            <a:r>
              <a:rPr lang="cs-CZ" sz="2000" b="1" smtClean="0">
                <a:solidFill>
                  <a:schemeClr val="bg1">
                    <a:lumMod val="95000"/>
                  </a:schemeClr>
                </a:solidFill>
              </a:rPr>
              <a:t>VY_32_INOVACE_07_D_I</a:t>
            </a:r>
            <a:r>
              <a:rPr lang="cs-CZ" sz="2000" b="1" dirty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cs-CZ" sz="2000" b="1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cs-CZ" sz="2000" b="1" dirty="0">
                <a:solidFill>
                  <a:schemeClr val="bg1">
                    <a:lumMod val="95000"/>
                  </a:schemeClr>
                </a:solidFill>
              </a:rPr>
              <a:t>Ročník: I.</a:t>
            </a:r>
          </a:p>
          <a:p>
            <a:r>
              <a:rPr lang="cs-CZ" sz="2000" b="1" dirty="0">
                <a:solidFill>
                  <a:schemeClr val="bg1">
                    <a:lumMod val="95000"/>
                  </a:schemeClr>
                </a:solidFill>
              </a:rPr>
              <a:t>Vzdělávací oblast: </a:t>
            </a:r>
            <a:r>
              <a:rPr lang="cs-CZ" altLang="cs-CZ" sz="2000" b="1" dirty="0">
                <a:solidFill>
                  <a:schemeClr val="bg1">
                    <a:lumMod val="95000"/>
                  </a:schemeClr>
                </a:solidFill>
              </a:rPr>
              <a:t>Dějepis</a:t>
            </a:r>
          </a:p>
          <a:p>
            <a:r>
              <a:rPr lang="cs-CZ" sz="2000" b="1" dirty="0">
                <a:solidFill>
                  <a:schemeClr val="bg1">
                    <a:lumMod val="95000"/>
                  </a:schemeClr>
                </a:solidFill>
              </a:rPr>
              <a:t>Vzdělávací obor: </a:t>
            </a:r>
            <a:r>
              <a:rPr lang="cs-CZ" altLang="cs-CZ" sz="2000" b="1" dirty="0">
                <a:solidFill>
                  <a:schemeClr val="bg1">
                    <a:lumMod val="95000"/>
                  </a:schemeClr>
                </a:solidFill>
              </a:rPr>
              <a:t>Dějepis</a:t>
            </a:r>
          </a:p>
          <a:p>
            <a:r>
              <a:rPr lang="cs-CZ" altLang="cs-CZ" sz="2000" b="1" dirty="0">
                <a:solidFill>
                  <a:schemeClr val="bg1">
                    <a:lumMod val="95000"/>
                  </a:schemeClr>
                </a:solidFill>
              </a:rPr>
              <a:t>Tematický okruh: </a:t>
            </a:r>
            <a:r>
              <a:rPr lang="cs-CZ" sz="2000" b="1" dirty="0" smtClean="0">
                <a:solidFill>
                  <a:schemeClr val="bg1">
                    <a:lumMod val="95000"/>
                  </a:schemeClr>
                </a:solidFill>
              </a:rPr>
              <a:t>starověk</a:t>
            </a:r>
            <a:r>
              <a:rPr lang="cs-CZ" sz="2000" b="1" dirty="0">
                <a:solidFill>
                  <a:schemeClr val="bg1">
                    <a:lumMod val="95000"/>
                  </a:schemeClr>
                </a:solidFill>
              </a:rPr>
              <a:t>, starověké civilizace, test </a:t>
            </a:r>
            <a:r>
              <a:rPr lang="cs-CZ" sz="2000" b="1" dirty="0" smtClean="0">
                <a:solidFill>
                  <a:schemeClr val="bg1">
                    <a:lumMod val="95000"/>
                  </a:schemeClr>
                </a:solidFill>
              </a:rPr>
              <a:t>znalostí</a:t>
            </a:r>
          </a:p>
          <a:p>
            <a:r>
              <a:rPr lang="cs-CZ" sz="2000" b="1" dirty="0" smtClean="0">
                <a:solidFill>
                  <a:schemeClr val="bg1">
                    <a:lumMod val="95000"/>
                  </a:schemeClr>
                </a:solidFill>
              </a:rPr>
              <a:t>Téma: </a:t>
            </a:r>
            <a:r>
              <a:rPr lang="cs-CZ" sz="2000" dirty="0">
                <a:solidFill>
                  <a:schemeClr val="bg1">
                    <a:lumMod val="95000"/>
                  </a:schemeClr>
                </a:solidFill>
              </a:rPr>
              <a:t>Starověké státy, kvíz</a:t>
            </a:r>
            <a:endParaRPr lang="cs-CZ" sz="2000" b="1" dirty="0">
              <a:solidFill>
                <a:schemeClr val="bg1">
                  <a:lumMod val="9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None/>
              <a:defRPr/>
            </a:pPr>
            <a:r>
              <a:rPr lang="cs-CZ" sz="2000" b="1" dirty="0">
                <a:solidFill>
                  <a:schemeClr val="bg1">
                    <a:lumMod val="95000"/>
                  </a:schemeClr>
                </a:solidFill>
              </a:rPr>
              <a:t>Metodický list/anotace:</a:t>
            </a:r>
          </a:p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bg1">
                    <a:lumMod val="95000"/>
                  </a:schemeClr>
                </a:solidFill>
              </a:rPr>
              <a:t>test </a:t>
            </a:r>
            <a:r>
              <a:rPr lang="cs-CZ" sz="2000" b="1" dirty="0">
                <a:solidFill>
                  <a:schemeClr val="bg1">
                    <a:lumMod val="95000"/>
                  </a:schemeClr>
                </a:solidFill>
              </a:rPr>
              <a:t>znalostí formou soutěže mezi žáky, otázky jsou bodované, vítězí ten, kdo nasbírá nejvíc bodů – možnost soutěžit ve </a:t>
            </a:r>
            <a:r>
              <a:rPr lang="cs-CZ" sz="2000" b="1" dirty="0" smtClean="0">
                <a:solidFill>
                  <a:schemeClr val="bg1">
                    <a:lumMod val="95000"/>
                  </a:schemeClr>
                </a:solidFill>
              </a:rPr>
              <a:t>skupinách</a:t>
            </a:r>
            <a:endParaRPr lang="cs-CZ" sz="2000" b="1" dirty="0">
              <a:solidFill>
                <a:schemeClr val="bg1">
                  <a:lumMod val="9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2000" b="1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Nejstarší a nejvyšší pyramida v Egyptě: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a) </a:t>
            </a:r>
            <a:r>
              <a:rPr lang="cs-CZ" sz="2000" b="1" dirty="0" err="1" smtClean="0">
                <a:solidFill>
                  <a:srgbClr val="000000"/>
                </a:solidFill>
                <a:latin typeface="Franklin Gothic Book" pitchFamily="34" charset="0"/>
              </a:rPr>
              <a:t>Achnatonova</a:t>
            </a: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 a </a:t>
            </a:r>
            <a:r>
              <a:rPr lang="cs-CZ" sz="2000" b="1" dirty="0" err="1" smtClean="0">
                <a:solidFill>
                  <a:srgbClr val="000000"/>
                </a:solidFill>
                <a:latin typeface="Franklin Gothic Book" pitchFamily="34" charset="0"/>
              </a:rPr>
              <a:t>Ramessova</a:t>
            </a:r>
            <a:r>
              <a:rPr lang="cs-CZ" sz="2000" dirty="0" smtClean="0">
                <a:solidFill>
                  <a:srgbClr val="000000"/>
                </a:solidFill>
                <a:latin typeface="Franklin Gothic Book" pitchFamily="34" charset="0"/>
              </a:rPr>
              <a:t>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750" y="23733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b) </a:t>
            </a:r>
            <a:r>
              <a:rPr lang="cs-CZ" sz="2000" b="1" dirty="0" err="1" smtClean="0">
                <a:solidFill>
                  <a:srgbClr val="000000"/>
                </a:solidFill>
                <a:latin typeface="Franklin Gothic Book" pitchFamily="34" charset="0"/>
              </a:rPr>
              <a:t>Džoserova</a:t>
            </a: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 a </a:t>
            </a:r>
            <a:r>
              <a:rPr lang="cs-CZ" sz="2000" b="1" dirty="0" err="1" smtClean="0">
                <a:solidFill>
                  <a:srgbClr val="000000"/>
                </a:solidFill>
                <a:latin typeface="Franklin Gothic Book" pitchFamily="34" charset="0"/>
              </a:rPr>
              <a:t>Chufuvova</a:t>
            </a: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750" y="3692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c) </a:t>
            </a:r>
            <a:r>
              <a:rPr lang="cs-CZ" sz="2000" b="1" dirty="0" err="1" smtClean="0">
                <a:solidFill>
                  <a:srgbClr val="000000"/>
                </a:solidFill>
                <a:latin typeface="Franklin Gothic Book" pitchFamily="34" charset="0"/>
              </a:rPr>
              <a:t>Tutanchamónova</a:t>
            </a: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 a Kleopatřina</a:t>
            </a:r>
            <a:r>
              <a:rPr lang="cs-CZ" sz="2000" dirty="0" smtClean="0">
                <a:solidFill>
                  <a:srgbClr val="000000"/>
                </a:solidFill>
                <a:latin typeface="Franklin Gothic Book" pitchFamily="34" charset="0"/>
              </a:rPr>
              <a:t>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750" y="50133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d) </a:t>
            </a:r>
            <a:r>
              <a:rPr lang="cs-CZ" sz="2000" b="1" dirty="0" err="1" smtClean="0">
                <a:solidFill>
                  <a:srgbClr val="000000"/>
                </a:solidFill>
                <a:latin typeface="Franklin Gothic Book" pitchFamily="34" charset="0"/>
              </a:rPr>
              <a:t>Menkaurova</a:t>
            </a: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 a </a:t>
            </a:r>
            <a:r>
              <a:rPr lang="cs-CZ" sz="2000" b="1" dirty="0" err="1" smtClean="0">
                <a:solidFill>
                  <a:srgbClr val="000000"/>
                </a:solidFill>
                <a:latin typeface="Franklin Gothic Book" pitchFamily="34" charset="0"/>
              </a:rPr>
              <a:t>Raachefova</a:t>
            </a:r>
            <a:r>
              <a:rPr lang="cs-CZ" sz="2000" dirty="0" smtClean="0">
                <a:solidFill>
                  <a:srgbClr val="000000"/>
                </a:solidFill>
                <a:latin typeface="Franklin Gothic Book" pitchFamily="34" charset="0"/>
              </a:rPr>
              <a:t> 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2133600"/>
            <a:ext cx="792163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9080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342900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5932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Hierarchie společnosti v Egyptě: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a) faraon, písaři, kněží, svobod. </a:t>
            </a:r>
            <a:r>
              <a:rPr lang="cs-CZ" sz="2000" b="1" dirty="0">
                <a:solidFill>
                  <a:srgbClr val="000000"/>
                </a:solidFill>
                <a:latin typeface="Franklin Gothic Book" pitchFamily="34" charset="0"/>
              </a:rPr>
              <a:t>o</a:t>
            </a: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byv., otroci</a:t>
            </a:r>
            <a:endParaRPr lang="cs-CZ" sz="2000" dirty="0" smtClean="0">
              <a:solidFill>
                <a:srgbClr val="000000"/>
              </a:solidFill>
              <a:latin typeface="Franklin Gothic Book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750" y="2373313"/>
            <a:ext cx="6408738" cy="4000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b) vezír, faraon, kněží, svob. </a:t>
            </a:r>
            <a:r>
              <a:rPr lang="cs-CZ" sz="2000" b="1" dirty="0">
                <a:solidFill>
                  <a:srgbClr val="000000"/>
                </a:solidFill>
                <a:latin typeface="Franklin Gothic Book" pitchFamily="34" charset="0"/>
              </a:rPr>
              <a:t>o</a:t>
            </a: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byv., otroci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750" y="3692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c) </a:t>
            </a:r>
            <a:r>
              <a:rPr lang="cs-CZ" sz="2000" b="1" dirty="0">
                <a:solidFill>
                  <a:srgbClr val="000000"/>
                </a:solidFill>
                <a:latin typeface="Franklin Gothic Book" pitchFamily="34" charset="0"/>
              </a:rPr>
              <a:t>faraon, vezír, kněží, velitelé, svob. obyv., otroci</a:t>
            </a: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750" y="50133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d) kněží, faraon, velitelé, vezír, svob. obyv., otroci 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3500438"/>
            <a:ext cx="792163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133600"/>
            <a:ext cx="79216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90805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5932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Co je to mastaba?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00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a) Vojenská hodnost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95288" y="2276475"/>
            <a:ext cx="6769100" cy="4000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b) Nadzemní stavba z cihel, která se používala jako hrobka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11188" y="3573463"/>
            <a:ext cx="6408737" cy="4000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c) Malá přehrada z kamenů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11188" y="4797425"/>
            <a:ext cx="6481762" cy="4000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d) Název pro období v Egyptě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133600"/>
            <a:ext cx="79216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90805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342900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5932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Posledním panovníkem z rodu Ptolemaiovců: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a) Byl </a:t>
            </a:r>
            <a:r>
              <a:rPr lang="cs-CZ" sz="2000" b="1" dirty="0" err="1" smtClean="0">
                <a:solidFill>
                  <a:srgbClr val="000000"/>
                </a:solidFill>
                <a:latin typeface="Franklin Gothic Book" pitchFamily="34" charset="0"/>
              </a:rPr>
              <a:t>Ramesse</a:t>
            </a:r>
            <a:r>
              <a:rPr lang="cs-CZ" sz="2000" b="1" dirty="0">
                <a:solidFill>
                  <a:srgbClr val="000000"/>
                </a:solidFill>
                <a:latin typeface="Franklin Gothic Book" pitchFamily="34" charset="0"/>
              </a:rPr>
              <a:t> </a:t>
            </a: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II.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750" y="23733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b) Byl Alexandr Veliký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750" y="3692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c) Byl  </a:t>
            </a:r>
            <a:r>
              <a:rPr lang="cs-CZ" sz="2000" b="1" dirty="0" err="1" smtClean="0">
                <a:solidFill>
                  <a:srgbClr val="000000"/>
                </a:solidFill>
                <a:latin typeface="Franklin Gothic Book" pitchFamily="34" charset="0"/>
              </a:rPr>
              <a:t>faraonTutanchamón</a:t>
            </a:r>
            <a:endParaRPr lang="cs-CZ" sz="2000" b="1" dirty="0" smtClean="0">
              <a:solidFill>
                <a:srgbClr val="000000"/>
              </a:solidFill>
              <a:latin typeface="Franklin Gothic Book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750" y="50133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d) Byla Kleopatra VII.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4652963"/>
            <a:ext cx="792163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133600"/>
            <a:ext cx="79216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342900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9080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Posvátnou řekou je: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a) Brahmaputra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750" y="23733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b) Indus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750" y="3692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c) Ganga</a:t>
            </a:r>
            <a:endParaRPr lang="cs-CZ" sz="2000" dirty="0" smtClean="0">
              <a:solidFill>
                <a:srgbClr val="000000"/>
              </a:solidFill>
              <a:latin typeface="Franklin Gothic Book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750" y="50133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d) Tibera</a:t>
            </a:r>
            <a:r>
              <a:rPr lang="cs-CZ" sz="2000" dirty="0" smtClean="0">
                <a:solidFill>
                  <a:srgbClr val="000000"/>
                </a:solidFill>
                <a:latin typeface="Franklin Gothic Book" pitchFamily="34" charset="0"/>
              </a:rPr>
              <a:t> 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3357563"/>
            <a:ext cx="792163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133600"/>
            <a:ext cx="79216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98107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5932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 Obyvatelé se dělili do skupin, kterým se říká: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a) krusty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750" y="2205038"/>
            <a:ext cx="6408738" cy="4000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b) </a:t>
            </a:r>
            <a:r>
              <a:rPr lang="cs-CZ" sz="2000" b="1" dirty="0" err="1" smtClean="0">
                <a:solidFill>
                  <a:srgbClr val="000000"/>
                </a:solidFill>
                <a:latin typeface="Franklin Gothic Book" pitchFamily="34" charset="0"/>
              </a:rPr>
              <a:t>šúdry</a:t>
            </a:r>
            <a:endParaRPr lang="cs-CZ" sz="2000" b="1" dirty="0" smtClean="0">
              <a:solidFill>
                <a:srgbClr val="000000"/>
              </a:solidFill>
              <a:latin typeface="Franklin Gothic Book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39750" y="3573463"/>
            <a:ext cx="6408738" cy="4000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c) hejny</a:t>
            </a:r>
            <a:endParaRPr lang="cs-CZ" sz="2000" dirty="0" smtClean="0">
              <a:solidFill>
                <a:srgbClr val="000000"/>
              </a:solidFill>
              <a:latin typeface="Franklin Gothic Book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750" y="4724400"/>
            <a:ext cx="6408738" cy="4000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d) kasty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4797425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133600"/>
            <a:ext cx="79216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342900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836613"/>
            <a:ext cx="792162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 err="1"/>
              <a:t>Siddhárta</a:t>
            </a:r>
            <a:r>
              <a:rPr lang="cs-CZ" sz="2800" dirty="0"/>
              <a:t> </a:t>
            </a:r>
            <a:r>
              <a:rPr lang="cs-CZ" sz="2800" dirty="0" err="1"/>
              <a:t>Gautama</a:t>
            </a:r>
            <a:r>
              <a:rPr lang="cs-CZ" sz="2800" dirty="0"/>
              <a:t> je: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a) Vládce </a:t>
            </a:r>
            <a:r>
              <a:rPr lang="cs-CZ" sz="2000" b="1" dirty="0" err="1" smtClean="0">
                <a:solidFill>
                  <a:srgbClr val="000000"/>
                </a:solidFill>
                <a:latin typeface="Franklin Gothic Book" pitchFamily="34" charset="0"/>
              </a:rPr>
              <a:t>Kušánské</a:t>
            </a: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 říše v okolí Gangy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750" y="23733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b) Významný mořeplavec, doplul do Evropy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750" y="3692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c) Zakladatel buddhismu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750" y="486886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d) Nejznámější stavitel hinduistických chrámů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342900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133600"/>
            <a:ext cx="79216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9080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5932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Z Indie pochází řada „dovedností“, např.“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a) akupunktura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750" y="23733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b) jóga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750" y="3692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c) </a:t>
            </a:r>
            <a:r>
              <a:rPr lang="cs-CZ" sz="2000" b="1" dirty="0">
                <a:solidFill>
                  <a:srgbClr val="000000"/>
                </a:solidFill>
                <a:latin typeface="Franklin Gothic Book" pitchFamily="34" charset="0"/>
              </a:rPr>
              <a:t>v</a:t>
            </a: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ýroba papyru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11188" y="4941888"/>
            <a:ext cx="6408737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d) </a:t>
            </a:r>
            <a:r>
              <a:rPr lang="cs-CZ" sz="2000" b="1" dirty="0">
                <a:solidFill>
                  <a:srgbClr val="000000"/>
                </a:solidFill>
                <a:latin typeface="Franklin Gothic Book" pitchFamily="34" charset="0"/>
              </a:rPr>
              <a:t>v</a:t>
            </a: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ynález knihtisku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06057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9080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342900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5932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Mezi hinduistické bohy nepatří: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a) </a:t>
            </a:r>
            <a:r>
              <a:rPr lang="cs-CZ" sz="2000" b="1" dirty="0" err="1" smtClean="0">
                <a:solidFill>
                  <a:srgbClr val="000000"/>
                </a:solidFill>
                <a:latin typeface="Franklin Gothic Book" pitchFamily="34" charset="0"/>
              </a:rPr>
              <a:t>Brahma</a:t>
            </a:r>
            <a:endParaRPr lang="cs-CZ" sz="2000" b="1" dirty="0" smtClean="0">
              <a:solidFill>
                <a:srgbClr val="000000"/>
              </a:solidFill>
              <a:latin typeface="Franklin Gothic Book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750" y="23733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b) Šiva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750" y="3692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c) </a:t>
            </a:r>
            <a:r>
              <a:rPr lang="cs-CZ" sz="2000" b="1" dirty="0" err="1" smtClean="0">
                <a:solidFill>
                  <a:srgbClr val="000000"/>
                </a:solidFill>
                <a:latin typeface="Franklin Gothic Book" pitchFamily="34" charset="0"/>
              </a:rPr>
              <a:t>Usíris</a:t>
            </a:r>
            <a:endParaRPr lang="cs-CZ" sz="2000" b="1" dirty="0" smtClean="0">
              <a:solidFill>
                <a:srgbClr val="000000"/>
              </a:solidFill>
              <a:latin typeface="Franklin Gothic Book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750" y="50133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d) Višnu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3357563"/>
            <a:ext cx="792163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133600"/>
            <a:ext cx="79216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9080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5932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Co neplatí o velké čínské zdi?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a) Uvnitř jsou zbudovány chodby a sklady potravin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750" y="23733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b) Zeď nemá strážní věže, nebyly potřeba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750" y="3692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c) Souhrnně měří asi 6 700 kilometrů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750" y="486886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d) Chránila území Číny před vpády kmenů ze severu</a:t>
            </a:r>
            <a:endParaRPr lang="cs-CZ" sz="2000" dirty="0" smtClean="0">
              <a:solidFill>
                <a:srgbClr val="000000"/>
              </a:solidFill>
              <a:latin typeface="Franklin Gothic Book" pitchFamily="34" charset="0"/>
            </a:endParaRP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661248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2133600"/>
            <a:ext cx="792163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98107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342900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5932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390104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kern="10" dirty="0">
                <a:ln w="28575">
                  <a:solidFill>
                    <a:srgbClr val="563928"/>
                  </a:solidFill>
                  <a:round/>
                  <a:headEnd/>
                  <a:tailEnd/>
                </a:ln>
                <a:solidFill>
                  <a:srgbClr val="FFF6C7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Arial Black"/>
              </a:rPr>
              <a:t>Kvíz</a:t>
            </a:r>
            <a:br>
              <a:rPr lang="cs-CZ" sz="4000" kern="10" dirty="0">
                <a:ln w="28575">
                  <a:solidFill>
                    <a:srgbClr val="563928"/>
                  </a:solidFill>
                  <a:round/>
                  <a:headEnd/>
                  <a:tailEnd/>
                </a:ln>
                <a:solidFill>
                  <a:srgbClr val="FFF6C7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Arial Black"/>
              </a:rPr>
            </a:br>
            <a:r>
              <a:rPr lang="cs-CZ" sz="4000" kern="10" dirty="0">
                <a:ln w="28575">
                  <a:solidFill>
                    <a:srgbClr val="563928"/>
                  </a:solidFill>
                  <a:round/>
                  <a:headEnd/>
                  <a:tailEnd/>
                </a:ln>
                <a:solidFill>
                  <a:srgbClr val="FFF6C7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Arial Black"/>
              </a:rPr>
              <a:t>-</a:t>
            </a:r>
            <a:br>
              <a:rPr lang="cs-CZ" sz="4000" kern="10" dirty="0">
                <a:ln w="28575">
                  <a:solidFill>
                    <a:srgbClr val="563928"/>
                  </a:solidFill>
                  <a:round/>
                  <a:headEnd/>
                  <a:tailEnd/>
                </a:ln>
                <a:solidFill>
                  <a:srgbClr val="FFF6C7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Arial Black"/>
              </a:rPr>
            </a:br>
            <a:r>
              <a:rPr lang="cs-CZ" sz="4000" kern="10" dirty="0">
                <a:ln w="28575">
                  <a:solidFill>
                    <a:srgbClr val="563928"/>
                  </a:solidFill>
                  <a:round/>
                  <a:headEnd/>
                  <a:tailEnd/>
                </a:ln>
                <a:solidFill>
                  <a:srgbClr val="FFF6C7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Arial Black"/>
              </a:rPr>
              <a:t>starověké civilizace</a:t>
            </a:r>
            <a:br>
              <a:rPr lang="cs-CZ" sz="4000" kern="10" dirty="0">
                <a:ln w="28575">
                  <a:solidFill>
                    <a:srgbClr val="563928"/>
                  </a:solidFill>
                  <a:round/>
                  <a:headEnd/>
                  <a:tailEnd/>
                </a:ln>
                <a:solidFill>
                  <a:srgbClr val="FFF6C7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Arial Black"/>
              </a:rPr>
            </a:br>
            <a:endParaRPr lang="cs-CZ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První čínský císař:</a:t>
            </a:r>
            <a:endParaRPr lang="cs-CZ" sz="2800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a) Spojil sever a jih Číny vodními kanály a silnicemi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8313" y="2205038"/>
            <a:ext cx="6408737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b) Vládl v letech 210 – 246 n. l. </a:t>
            </a:r>
            <a:endParaRPr lang="cs-CZ" sz="2000" b="1" dirty="0" smtClean="0">
              <a:solidFill>
                <a:srgbClr val="00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39750" y="34893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c) Pocházel u dynastie </a:t>
            </a:r>
            <a:r>
              <a:rPr lang="cs-CZ" sz="2000" b="1" dirty="0" err="1" smtClean="0">
                <a:solidFill>
                  <a:srgbClr val="000000"/>
                </a:solidFill>
                <a:latin typeface="Franklin Gothic Book" pitchFamily="34" charset="0"/>
              </a:rPr>
              <a:t>Šang</a:t>
            </a: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-jin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750" y="4581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d) Nedokázal vytvořit jednotný centralizovaný stát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90805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133600"/>
            <a:ext cx="79216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342900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5932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Obchodní cesta mezi Čínou a ostatními státy byla: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a) Brokátová stezka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750" y="23733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b) Hedvábná stezka</a:t>
            </a:r>
            <a:endParaRPr lang="cs-CZ" sz="2000" dirty="0" smtClean="0">
              <a:solidFill>
                <a:srgbClr val="000000"/>
              </a:solidFill>
              <a:latin typeface="Franklin Gothic Book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39750" y="3692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c) Zlatá cesta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750" y="50133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d) Diamantová trasa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2060575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9080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342900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5932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Mezi nejznámější čínské vynálezy nepatří: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a) Výroba hedvábí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750" y="227647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b) Kompas a porcelán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750" y="3284538"/>
            <a:ext cx="6408738" cy="4000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c) Vynález kola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750" y="4652963"/>
            <a:ext cx="6408738" cy="4000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d) Výroba papíru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342900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133600"/>
            <a:ext cx="79216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9080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5932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Základem konfuciánské filosofie je: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11188" y="1484313"/>
            <a:ext cx="6408737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a) Víra v nesmrtelnost lidské duše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1188" y="2565400"/>
            <a:ext cx="6408737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b) Lidské utrpení tkví v jeho nepřirozených touhách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11188" y="3644900"/>
            <a:ext cx="6408737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c) Nutnost podřídit se zákonům moci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11188" y="4797425"/>
            <a:ext cx="6408737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d) Důraz na mravně vyspělé chování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4652963"/>
            <a:ext cx="792163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276475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342900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1268413"/>
            <a:ext cx="792162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67544" y="908720"/>
            <a:ext cx="8280920" cy="7078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Citace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27088" y="2276475"/>
            <a:ext cx="6913562" cy="7080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/>
              <a:t>PhDr. Alena Štěpánková, Mgr. Pavel Slepička: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/>
              <a:t>Odmaturuj z dějepisu 1, </a:t>
            </a:r>
            <a:r>
              <a:rPr lang="cs-CZ" sz="2000" dirty="0" err="1"/>
              <a:t>Didaktis</a:t>
            </a:r>
            <a:r>
              <a:rPr lang="cs-CZ" sz="2000" dirty="0"/>
              <a:t> 2006, ISBN 80-7358-059-4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>
            <a:hlinkClick r:id="rId2" action="ppaction://hlinksldjump" highlightClick="1"/>
          </p:cNvPr>
          <p:cNvSpPr/>
          <p:nvPr/>
        </p:nvSpPr>
        <p:spPr>
          <a:xfrm>
            <a:off x="179388" y="2565400"/>
            <a:ext cx="2089150" cy="863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2000</a:t>
            </a:r>
          </a:p>
        </p:txBody>
      </p:sp>
      <p:sp>
        <p:nvSpPr>
          <p:cNvPr id="12" name="Obdélník 11">
            <a:hlinkClick r:id="rId3" action="ppaction://hlinksldjump" highlightClick="1"/>
          </p:cNvPr>
          <p:cNvSpPr/>
          <p:nvPr/>
        </p:nvSpPr>
        <p:spPr>
          <a:xfrm>
            <a:off x="179388" y="1628775"/>
            <a:ext cx="2089150" cy="863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1000</a:t>
            </a:r>
          </a:p>
        </p:txBody>
      </p:sp>
      <p:sp>
        <p:nvSpPr>
          <p:cNvPr id="14" name="Obdélník 13">
            <a:hlinkClick r:id="rId4" action="ppaction://hlinksldjump" highlightClick="1"/>
          </p:cNvPr>
          <p:cNvSpPr/>
          <p:nvPr/>
        </p:nvSpPr>
        <p:spPr>
          <a:xfrm>
            <a:off x="179388" y="3500438"/>
            <a:ext cx="2089150" cy="8651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3000</a:t>
            </a:r>
          </a:p>
        </p:txBody>
      </p:sp>
      <p:sp>
        <p:nvSpPr>
          <p:cNvPr id="15" name="Obdélník 14">
            <a:hlinkClick r:id="rId5" action="ppaction://hlinksldjump" highlightClick="1"/>
          </p:cNvPr>
          <p:cNvSpPr/>
          <p:nvPr/>
        </p:nvSpPr>
        <p:spPr>
          <a:xfrm>
            <a:off x="179388" y="4437063"/>
            <a:ext cx="2089150" cy="863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4000</a:t>
            </a:r>
          </a:p>
        </p:txBody>
      </p:sp>
      <p:sp>
        <p:nvSpPr>
          <p:cNvPr id="29" name="Obdélník 28">
            <a:hlinkClick r:id="rId6" action="ppaction://hlinksldjump" highlightClick="1"/>
          </p:cNvPr>
          <p:cNvSpPr/>
          <p:nvPr/>
        </p:nvSpPr>
        <p:spPr>
          <a:xfrm>
            <a:off x="179388" y="5373688"/>
            <a:ext cx="2089150" cy="863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5000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180306" y="222876"/>
            <a:ext cx="2088232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dirty="0">
                <a:solidFill>
                  <a:srgbClr val="FFFFFF"/>
                </a:solidFill>
                <a:latin typeface="Arial" charset="0"/>
                <a:cs typeface="Arial" charset="0"/>
              </a:rPr>
              <a:t>Mezopotámie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2399621" y="222876"/>
            <a:ext cx="2088232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4000" dirty="0">
                <a:solidFill>
                  <a:srgbClr val="FFFFFF"/>
                </a:solidFill>
                <a:latin typeface="Arial" charset="0"/>
                <a:cs typeface="Arial" charset="0"/>
              </a:rPr>
              <a:t>Egypt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4643897" y="200820"/>
            <a:ext cx="2088232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4000" dirty="0">
                <a:solidFill>
                  <a:srgbClr val="FFFFFF"/>
                </a:solidFill>
                <a:latin typeface="Arial" charset="0"/>
                <a:cs typeface="Arial" charset="0"/>
              </a:rPr>
              <a:t>Indie</a:t>
            </a:r>
          </a:p>
        </p:txBody>
      </p:sp>
      <p:sp>
        <p:nvSpPr>
          <p:cNvPr id="36" name="Obdélník 35"/>
          <p:cNvSpPr/>
          <p:nvPr/>
        </p:nvSpPr>
        <p:spPr>
          <a:xfrm>
            <a:off x="6876256" y="200820"/>
            <a:ext cx="2088232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4000" dirty="0">
                <a:solidFill>
                  <a:srgbClr val="FFFFFF"/>
                </a:solidFill>
                <a:latin typeface="Arial" charset="0"/>
                <a:cs typeface="Arial" charset="0"/>
              </a:rPr>
              <a:t>Čína</a:t>
            </a:r>
          </a:p>
        </p:txBody>
      </p:sp>
      <p:cxnSp>
        <p:nvCxnSpPr>
          <p:cNvPr id="38" name="Přímá spojovací čára 37"/>
          <p:cNvCxnSpPr/>
          <p:nvPr/>
        </p:nvCxnSpPr>
        <p:spPr>
          <a:xfrm>
            <a:off x="179388" y="1169988"/>
            <a:ext cx="871378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bdélník 48">
            <a:hlinkClick r:id="rId7" action="ppaction://hlinksldjump" highlightClick="1"/>
          </p:cNvPr>
          <p:cNvSpPr/>
          <p:nvPr/>
        </p:nvSpPr>
        <p:spPr>
          <a:xfrm>
            <a:off x="2411413" y="2565400"/>
            <a:ext cx="2089150" cy="863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2000</a:t>
            </a:r>
          </a:p>
        </p:txBody>
      </p:sp>
      <p:sp>
        <p:nvSpPr>
          <p:cNvPr id="50" name="Obdélník 49">
            <a:hlinkClick r:id="rId8" action="ppaction://hlinksldjump" highlightClick="1"/>
          </p:cNvPr>
          <p:cNvSpPr/>
          <p:nvPr/>
        </p:nvSpPr>
        <p:spPr>
          <a:xfrm>
            <a:off x="2411413" y="1628775"/>
            <a:ext cx="2089150" cy="863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1000</a:t>
            </a:r>
          </a:p>
        </p:txBody>
      </p:sp>
      <p:sp>
        <p:nvSpPr>
          <p:cNvPr id="51" name="Obdélník 50">
            <a:hlinkClick r:id="rId9" action="ppaction://hlinksldjump" highlightClick="1"/>
          </p:cNvPr>
          <p:cNvSpPr/>
          <p:nvPr/>
        </p:nvSpPr>
        <p:spPr>
          <a:xfrm>
            <a:off x="2411413" y="3500438"/>
            <a:ext cx="2089150" cy="8651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3000</a:t>
            </a:r>
          </a:p>
        </p:txBody>
      </p:sp>
      <p:sp>
        <p:nvSpPr>
          <p:cNvPr id="52" name="Obdélník 51">
            <a:hlinkClick r:id="rId10" action="ppaction://hlinksldjump" highlightClick="1"/>
          </p:cNvPr>
          <p:cNvSpPr/>
          <p:nvPr/>
        </p:nvSpPr>
        <p:spPr>
          <a:xfrm>
            <a:off x="2411413" y="4437063"/>
            <a:ext cx="2089150" cy="863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4000</a:t>
            </a:r>
          </a:p>
        </p:txBody>
      </p:sp>
      <p:sp>
        <p:nvSpPr>
          <p:cNvPr id="53" name="Obdélník 52">
            <a:hlinkClick r:id="rId11" action="ppaction://hlinksldjump" highlightClick="1"/>
          </p:cNvPr>
          <p:cNvSpPr/>
          <p:nvPr/>
        </p:nvSpPr>
        <p:spPr>
          <a:xfrm>
            <a:off x="2411413" y="5373688"/>
            <a:ext cx="2089150" cy="863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5000</a:t>
            </a:r>
          </a:p>
        </p:txBody>
      </p:sp>
      <p:sp>
        <p:nvSpPr>
          <p:cNvPr id="54" name="Obdélník 53">
            <a:hlinkClick r:id="rId12" action="ppaction://hlinksldjump" highlightClick="1"/>
          </p:cNvPr>
          <p:cNvSpPr/>
          <p:nvPr/>
        </p:nvSpPr>
        <p:spPr>
          <a:xfrm>
            <a:off x="4643438" y="2565400"/>
            <a:ext cx="2089150" cy="863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2000</a:t>
            </a:r>
          </a:p>
        </p:txBody>
      </p:sp>
      <p:sp>
        <p:nvSpPr>
          <p:cNvPr id="55" name="Obdélník 54">
            <a:hlinkClick r:id="rId13" action="ppaction://hlinksldjump" highlightClick="1"/>
          </p:cNvPr>
          <p:cNvSpPr/>
          <p:nvPr/>
        </p:nvSpPr>
        <p:spPr>
          <a:xfrm>
            <a:off x="4643438" y="1628775"/>
            <a:ext cx="2089150" cy="863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1000</a:t>
            </a:r>
          </a:p>
        </p:txBody>
      </p:sp>
      <p:sp>
        <p:nvSpPr>
          <p:cNvPr id="56" name="Obdélník 55">
            <a:hlinkClick r:id="rId14" action="ppaction://hlinksldjump" highlightClick="1"/>
          </p:cNvPr>
          <p:cNvSpPr/>
          <p:nvPr/>
        </p:nvSpPr>
        <p:spPr>
          <a:xfrm>
            <a:off x="4643438" y="3500438"/>
            <a:ext cx="2089150" cy="8651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3000</a:t>
            </a:r>
          </a:p>
        </p:txBody>
      </p:sp>
      <p:sp>
        <p:nvSpPr>
          <p:cNvPr id="57" name="Obdélník 56">
            <a:hlinkClick r:id="rId15" action="ppaction://hlinksldjump" highlightClick="1"/>
          </p:cNvPr>
          <p:cNvSpPr/>
          <p:nvPr/>
        </p:nvSpPr>
        <p:spPr>
          <a:xfrm>
            <a:off x="4643438" y="4437063"/>
            <a:ext cx="2089150" cy="863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4000</a:t>
            </a:r>
          </a:p>
        </p:txBody>
      </p:sp>
      <p:sp>
        <p:nvSpPr>
          <p:cNvPr id="58" name="Obdélník 57">
            <a:hlinkClick r:id="rId16" action="ppaction://hlinksldjump" highlightClick="1"/>
          </p:cNvPr>
          <p:cNvSpPr/>
          <p:nvPr/>
        </p:nvSpPr>
        <p:spPr>
          <a:xfrm>
            <a:off x="4643438" y="5373688"/>
            <a:ext cx="2089150" cy="863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5000</a:t>
            </a:r>
          </a:p>
        </p:txBody>
      </p:sp>
      <p:sp>
        <p:nvSpPr>
          <p:cNvPr id="59" name="Obdélník 58">
            <a:hlinkClick r:id="rId17" action="ppaction://hlinksldjump" highlightClick="1"/>
          </p:cNvPr>
          <p:cNvSpPr/>
          <p:nvPr/>
        </p:nvSpPr>
        <p:spPr>
          <a:xfrm>
            <a:off x="6875463" y="2565400"/>
            <a:ext cx="2089150" cy="863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2000</a:t>
            </a:r>
          </a:p>
        </p:txBody>
      </p:sp>
      <p:sp>
        <p:nvSpPr>
          <p:cNvPr id="60" name="Obdélník 59">
            <a:hlinkClick r:id="rId18" action="ppaction://hlinksldjump" highlightClick="1"/>
          </p:cNvPr>
          <p:cNvSpPr/>
          <p:nvPr/>
        </p:nvSpPr>
        <p:spPr>
          <a:xfrm>
            <a:off x="6875463" y="1628775"/>
            <a:ext cx="2089150" cy="863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1000</a:t>
            </a:r>
          </a:p>
        </p:txBody>
      </p:sp>
      <p:sp>
        <p:nvSpPr>
          <p:cNvPr id="61" name="Obdélník 60">
            <a:hlinkClick r:id="rId19" action="ppaction://hlinksldjump" highlightClick="1"/>
          </p:cNvPr>
          <p:cNvSpPr/>
          <p:nvPr/>
        </p:nvSpPr>
        <p:spPr>
          <a:xfrm>
            <a:off x="6875463" y="3500438"/>
            <a:ext cx="2089150" cy="8651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3000</a:t>
            </a:r>
          </a:p>
        </p:txBody>
      </p:sp>
      <p:sp>
        <p:nvSpPr>
          <p:cNvPr id="62" name="Obdélník 61">
            <a:hlinkClick r:id="rId20" action="ppaction://hlinksldjump" highlightClick="1"/>
          </p:cNvPr>
          <p:cNvSpPr/>
          <p:nvPr/>
        </p:nvSpPr>
        <p:spPr>
          <a:xfrm>
            <a:off x="6875463" y="4437063"/>
            <a:ext cx="2089150" cy="863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4000</a:t>
            </a:r>
          </a:p>
        </p:txBody>
      </p:sp>
      <p:sp>
        <p:nvSpPr>
          <p:cNvPr id="63" name="Obdélník 62">
            <a:hlinkClick r:id="rId21" action="ppaction://hlinksldjump"/>
          </p:cNvPr>
          <p:cNvSpPr/>
          <p:nvPr/>
        </p:nvSpPr>
        <p:spPr>
          <a:xfrm>
            <a:off x="6875463" y="5373688"/>
            <a:ext cx="2089150" cy="863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5000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 nodeType="clickPar">
                      <p:stCondLst>
                        <p:cond delay="0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 nodeType="clickPar">
                      <p:stCondLst>
                        <p:cond delay="0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 nodeType="clickPar">
                      <p:stCondLst>
                        <p:cond delay="0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 nodeType="clickPar">
                      <p:stCondLst>
                        <p:cond delay="0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 nodeType="clickPar">
                      <p:stCondLst>
                        <p:cond delay="0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 nodeType="clickPar">
                      <p:stCondLst>
                        <p:cond delay="0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 nodeType="clickPar">
                      <p:stCondLst>
                        <p:cond delay="0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 nodeType="clickPar">
                      <p:stCondLst>
                        <p:cond delay="0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 nodeType="clickPar">
                      <p:stCondLst>
                        <p:cond delay="0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  <p:bldP spid="15" grpId="0" animBg="1"/>
      <p:bldP spid="29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Mezopotámie se rozkládala mezi řekami: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a)</a:t>
            </a:r>
            <a:r>
              <a:rPr lang="cs-CZ" sz="2000" dirty="0" smtClean="0">
                <a:solidFill>
                  <a:srgbClr val="000000"/>
                </a:solidFill>
                <a:latin typeface="Franklin Gothic Book" pitchFamily="34" charset="0"/>
              </a:rPr>
              <a:t> </a:t>
            </a:r>
            <a:r>
              <a:rPr lang="cs-CZ" sz="2000" b="1" dirty="0" err="1" smtClean="0">
                <a:solidFill>
                  <a:srgbClr val="000000"/>
                </a:solidFill>
                <a:latin typeface="Franklin Gothic Book" pitchFamily="34" charset="0"/>
              </a:rPr>
              <a:t>Tiberus</a:t>
            </a: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 a </a:t>
            </a:r>
            <a:r>
              <a:rPr lang="cs-CZ" sz="2000" b="1" dirty="0" err="1" smtClean="0">
                <a:solidFill>
                  <a:srgbClr val="000000"/>
                </a:solidFill>
                <a:latin typeface="Franklin Gothic Book" pitchFamily="34" charset="0"/>
              </a:rPr>
              <a:t>Summera</a:t>
            </a:r>
            <a:endParaRPr lang="cs-CZ" sz="2000" dirty="0" smtClean="0">
              <a:solidFill>
                <a:srgbClr val="000000"/>
              </a:solidFill>
              <a:latin typeface="Franklin Gothic Book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750" y="23733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b) Eufrat a Tigris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750" y="3692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c) Indus a Ganga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750" y="50133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d) </a:t>
            </a:r>
            <a:r>
              <a:rPr lang="cs-CZ" sz="2000" b="1" dirty="0" err="1" smtClean="0">
                <a:solidFill>
                  <a:srgbClr val="000000"/>
                </a:solidFill>
                <a:latin typeface="Franklin Gothic Book" pitchFamily="34" charset="0"/>
              </a:rPr>
              <a:t>Mezos</a:t>
            </a: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 a </a:t>
            </a:r>
            <a:r>
              <a:rPr lang="cs-CZ" sz="2000" b="1" dirty="0" err="1">
                <a:solidFill>
                  <a:srgbClr val="000000"/>
                </a:solidFill>
                <a:latin typeface="Franklin Gothic Book" pitchFamily="34" charset="0"/>
              </a:rPr>
              <a:t>P</a:t>
            </a:r>
            <a:r>
              <a:rPr lang="cs-CZ" sz="2000" b="1" dirty="0" err="1" smtClean="0">
                <a:solidFill>
                  <a:srgbClr val="000000"/>
                </a:solidFill>
                <a:latin typeface="Franklin Gothic Book" pitchFamily="34" charset="0"/>
              </a:rPr>
              <a:t>otamos</a:t>
            </a:r>
            <a:endParaRPr lang="cs-CZ" sz="2000" dirty="0" smtClean="0">
              <a:solidFill>
                <a:srgbClr val="000000"/>
              </a:solidFill>
              <a:latin typeface="Franklin Gothic Book" pitchFamily="34" charset="0"/>
            </a:endParaRP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2205038"/>
            <a:ext cx="792163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9080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342900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5932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Nejstarší civilizaci Sumerů vděčíme za: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a) Vynález kola, kalendáře a písma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750" y="23733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b) Postavení nejvyšší věže světa</a:t>
            </a:r>
            <a:endParaRPr lang="cs-CZ" sz="2000" dirty="0" smtClean="0">
              <a:solidFill>
                <a:srgbClr val="000000"/>
              </a:solidFill>
              <a:latin typeface="Franklin Gothic Book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39750" y="3692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c) Sjednocení státu pod jedním panovníkem</a:t>
            </a:r>
            <a:endParaRPr lang="cs-CZ" sz="2000" dirty="0" smtClean="0">
              <a:solidFill>
                <a:srgbClr val="000000"/>
              </a:solidFill>
              <a:latin typeface="Franklin Gothic Book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750" y="49514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d) Sepsání Eposu o </a:t>
            </a:r>
            <a:r>
              <a:rPr lang="cs-CZ" sz="2000" b="1" dirty="0" err="1">
                <a:solidFill>
                  <a:srgbClr val="000000"/>
                </a:solidFill>
                <a:latin typeface="Franklin Gothic Book" pitchFamily="34" charset="0"/>
              </a:rPr>
              <a:t>G</a:t>
            </a:r>
            <a:r>
              <a:rPr lang="cs-CZ" sz="2000" b="1" dirty="0" err="1" smtClean="0">
                <a:solidFill>
                  <a:srgbClr val="000000"/>
                </a:solidFill>
                <a:latin typeface="Franklin Gothic Book" pitchFamily="34" charset="0"/>
              </a:rPr>
              <a:t>ilagemešovi</a:t>
            </a:r>
            <a:endParaRPr lang="cs-CZ" sz="2000" dirty="0" smtClean="0">
              <a:solidFill>
                <a:srgbClr val="000000"/>
              </a:solidFill>
              <a:latin typeface="Franklin Gothic Book" pitchFamily="34" charset="0"/>
            </a:endParaRP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90805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133600"/>
            <a:ext cx="79216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342900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5932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Cihlové stupňovité chrámové věži se říká: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a) pyramida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750" y="23733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b) zikkurat</a:t>
            </a:r>
            <a:r>
              <a:rPr lang="cs-CZ" sz="2000" dirty="0" smtClean="0">
                <a:solidFill>
                  <a:srgbClr val="000000"/>
                </a:solidFill>
                <a:latin typeface="Franklin Gothic Book" pitchFamily="34" charset="0"/>
              </a:rPr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750" y="3692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c) obelisk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750" y="50133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d) oppidum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06057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9080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342900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5932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Není pravda, že král </a:t>
            </a:r>
            <a:r>
              <a:rPr lang="cs-CZ" sz="2800" dirty="0" err="1"/>
              <a:t>Chammurapi</a:t>
            </a:r>
            <a:r>
              <a:rPr lang="cs-CZ" sz="2800" dirty="0"/>
              <a:t>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a) Byl zároveň nejvyšším soudcem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750" y="23733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b) Sepsal zákoník vytesaný do kamene klínovým písmem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750" y="3692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c) Dovedl zemi k hospodářskému rozkvětu</a:t>
            </a:r>
            <a:endParaRPr lang="cs-CZ" sz="2000" dirty="0" smtClean="0">
              <a:solidFill>
                <a:srgbClr val="000000"/>
              </a:solidFill>
              <a:latin typeface="Franklin Gothic Book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750" y="50133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d) Založil městský stát </a:t>
            </a:r>
            <a:r>
              <a:rPr lang="cs-CZ" sz="2000" b="1" dirty="0" err="1" smtClean="0">
                <a:solidFill>
                  <a:srgbClr val="000000"/>
                </a:solidFill>
                <a:latin typeface="Franklin Gothic Book" pitchFamily="34" charset="0"/>
              </a:rPr>
              <a:t>Lagaš</a:t>
            </a:r>
            <a:endParaRPr lang="cs-CZ" sz="2000" b="1" dirty="0" smtClean="0">
              <a:solidFill>
                <a:srgbClr val="000000"/>
              </a:solidFill>
              <a:latin typeface="Franklin Gothic Book" pitchFamily="34" charset="0"/>
            </a:endParaRP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2440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133600"/>
            <a:ext cx="79216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342900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90805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Klínové písmo rozluštil: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a) Ivan Ukrutný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750" y="23733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b) Heinrich </a:t>
            </a:r>
            <a:r>
              <a:rPr lang="cs-CZ" sz="2000" b="1" dirty="0" err="1" smtClean="0">
                <a:solidFill>
                  <a:srgbClr val="000000"/>
                </a:solidFill>
                <a:latin typeface="Franklin Gothic Book" pitchFamily="34" charset="0"/>
              </a:rPr>
              <a:t>Schliemann</a:t>
            </a:r>
            <a:r>
              <a:rPr lang="cs-CZ" sz="2000" dirty="0" smtClean="0">
                <a:solidFill>
                  <a:srgbClr val="000000"/>
                </a:solidFill>
                <a:latin typeface="Franklin Gothic Book" pitchFamily="34" charset="0"/>
              </a:rPr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750" y="3692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c) Bedřich Hrozný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750" y="50133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d) Jean-Francois </a:t>
            </a:r>
            <a:r>
              <a:rPr lang="cs-CZ" sz="2000" b="1" dirty="0" err="1" smtClean="0">
                <a:solidFill>
                  <a:srgbClr val="000000"/>
                </a:solidFill>
                <a:latin typeface="Franklin Gothic Book" pitchFamily="34" charset="0"/>
              </a:rPr>
              <a:t>Champollion</a:t>
            </a:r>
            <a:r>
              <a:rPr lang="cs-CZ" sz="2000" dirty="0" smtClean="0">
                <a:solidFill>
                  <a:srgbClr val="000000"/>
                </a:solidFill>
                <a:latin typeface="Franklin Gothic Book" pitchFamily="34" charset="0"/>
              </a:rPr>
              <a:t> 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907704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3500438"/>
            <a:ext cx="792163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133600"/>
            <a:ext cx="79216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9080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5932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Písmo se zapisovalo na: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750" y="10525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a) papyrus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750" y="2373313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b) papír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750" y="36925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c) kůru stromů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750" y="5013325"/>
            <a:ext cx="6408738" cy="40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d) </a:t>
            </a:r>
            <a:r>
              <a:rPr lang="cs-CZ" sz="2000" b="1" dirty="0">
                <a:solidFill>
                  <a:srgbClr val="000000"/>
                </a:solidFill>
                <a:latin typeface="Franklin Gothic Book" pitchFamily="34" charset="0"/>
              </a:rPr>
              <a:t>h</a:t>
            </a:r>
            <a:r>
              <a:rPr lang="cs-CZ" sz="2000" b="1" dirty="0" smtClean="0">
                <a:solidFill>
                  <a:srgbClr val="000000"/>
                </a:solidFill>
                <a:latin typeface="Franklin Gothic Book" pitchFamily="34" charset="0"/>
              </a:rPr>
              <a:t>liněné destičky </a:t>
            </a:r>
          </a:p>
        </p:txBody>
      </p:sp>
      <p:sp>
        <p:nvSpPr>
          <p:cNvPr id="9" name="Obdélník 8">
            <a:hlinkClick r:id="rId2" action="ppaction://hlinksldjump" highlightClick="1"/>
          </p:cNvPr>
          <p:cNvSpPr/>
          <p:nvPr/>
        </p:nvSpPr>
        <p:spPr>
          <a:xfrm>
            <a:off x="1880672" y="5733256"/>
            <a:ext cx="5256584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/>
              <a:t>Zpět</a:t>
            </a:r>
          </a:p>
        </p:txBody>
      </p:sp>
      <p:pic>
        <p:nvPicPr>
          <p:cNvPr id="10" name="Obrázek 9" descr="interest_rate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90805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133600"/>
            <a:ext cx="79216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3429000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interest_rates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59325"/>
            <a:ext cx="7921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ohatý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615</TotalTime>
  <Words>649</Words>
  <Application>Microsoft Office PowerPoint</Application>
  <PresentationFormat>Předvádění na obrazovce (4:3)</PresentationFormat>
  <Paragraphs>159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Trebuchet MS</vt:lpstr>
      <vt:lpstr>Wingdings 2</vt:lpstr>
      <vt:lpstr>Wingdings</vt:lpstr>
      <vt:lpstr>Calibri</vt:lpstr>
      <vt:lpstr>Franklin Gothic Book</vt:lpstr>
      <vt:lpstr>Bohatý</vt:lpstr>
      <vt:lpstr>Prezentace aplikace PowerPoint</vt:lpstr>
      <vt:lpstr>Kvíz - starověké civilizace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Zidlochovice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Jášová</dc:creator>
  <cp:keywords>starověké státy, kvíz</cp:keywords>
  <cp:lastModifiedBy>zchalupsky</cp:lastModifiedBy>
  <cp:revision>67</cp:revision>
  <dcterms:created xsi:type="dcterms:W3CDTF">2011-05-26T09:46:46Z</dcterms:created>
  <dcterms:modified xsi:type="dcterms:W3CDTF">2014-03-06T17:35:33Z</dcterms:modified>
</cp:coreProperties>
</file>