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3"/>
  </p:notesMasterIdLst>
  <p:sldIdLst>
    <p:sldId id="269" r:id="rId4"/>
    <p:sldId id="256" r:id="rId5"/>
    <p:sldId id="261" r:id="rId6"/>
    <p:sldId id="262" r:id="rId7"/>
    <p:sldId id="264" r:id="rId8"/>
    <p:sldId id="265" r:id="rId9"/>
    <p:sldId id="267" r:id="rId10"/>
    <p:sldId id="268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FF99"/>
    <a:srgbClr val="FF99FF"/>
    <a:srgbClr val="FF99CC"/>
    <a:srgbClr val="46D84D"/>
    <a:srgbClr val="64E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230E8-9DA5-43FD-821A-11CF38FB4997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C1501-66F8-4190-B735-A4CED2E3B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12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1501-66F8-4190-B735-A4CED2E3B9D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3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1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292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41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6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74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37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853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9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80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54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446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68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6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93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11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6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851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6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381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1314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888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7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/>
              <a:t>22.10.2013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4271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22.10.2013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4037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aoblený obdélník 27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468313" y="2420938"/>
            <a:ext cx="8207375" cy="4437062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03.05.2013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VY_32_INOVACE_07_Ch_OCH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Organická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Deriváty uhlovodíků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</a:rPr>
              <a:t>Prezentace je určena pro téma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Deriváty uhlovodíků </a:t>
            </a:r>
            <a:r>
              <a:rPr lang="cs-CZ" sz="1800" dirty="0" smtClean="0">
                <a:solidFill>
                  <a:prstClr val="black"/>
                </a:solidFill>
              </a:rPr>
              <a:t>v </a:t>
            </a:r>
            <a:r>
              <a:rPr lang="cs-CZ" sz="1800" dirty="0">
                <a:solidFill>
                  <a:prstClr val="black"/>
                </a:solidFill>
              </a:rPr>
              <a:t>rozsahu </a:t>
            </a:r>
            <a:r>
              <a:rPr lang="cs-CZ" sz="1800" dirty="0" smtClean="0">
                <a:solidFill>
                  <a:prstClr val="black"/>
                </a:solidFill>
              </a:rPr>
              <a:t>SŠ.</a:t>
            </a:r>
            <a:r>
              <a:rPr lang="cs-CZ" sz="1800" dirty="0">
                <a:solidFill>
                  <a:prstClr val="black"/>
                </a:solidFill>
              </a:rPr>
              <a:t/>
            </a:r>
            <a:br>
              <a:rPr lang="cs-CZ" sz="1800" dirty="0">
                <a:solidFill>
                  <a:prstClr val="black"/>
                </a:solidFill>
              </a:rPr>
            </a:br>
            <a:r>
              <a:rPr lang="cs-CZ" sz="1800" dirty="0" smtClean="0">
                <a:solidFill>
                  <a:prstClr val="black"/>
                </a:solidFill>
              </a:rPr>
              <a:t>Základních </a:t>
            </a:r>
            <a:r>
              <a:rPr lang="cs-CZ" sz="1800" dirty="0">
                <a:solidFill>
                  <a:prstClr val="black"/>
                </a:solidFill>
              </a:rPr>
              <a:t>dělení derivátů  podle počtu a typu funkční skupiny, klasifikace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0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0">
              <a:srgbClr val="46D84D"/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868418" y="-22400"/>
            <a:ext cx="7407164" cy="6858000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1719" y="6600624"/>
            <a:ext cx="826840" cy="27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latin typeface="Georgia" pitchFamily="18" charset="0"/>
              </a:rPr>
              <a:t>Obr.1</a:t>
            </a:r>
            <a:endParaRPr lang="cs-CZ" sz="1200" b="1" dirty="0">
              <a:latin typeface="Georgia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000" y="4581128"/>
            <a:ext cx="5940000" cy="1800000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rgbClr val="00B0F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  <a:latin typeface="Georgia" pitchFamily="18" charset="0"/>
              </a:rPr>
              <a:t>DERIVÁTY</a:t>
            </a:r>
            <a:b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  <a:latin typeface="Georgia" pitchFamily="18" charset="0"/>
              </a:rPr>
            </a:b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  <a:latin typeface="Georgia" pitchFamily="18" charset="0"/>
              </a:rPr>
              <a:t>UHLOVODÍKŮ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88640"/>
            <a:ext cx="331236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908720"/>
            <a:ext cx="8424936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Deriváty </a:t>
            </a:r>
            <a:r>
              <a:rPr lang="cs-CZ" dirty="0"/>
              <a:t>odvodíme z uhlovodíků náhradou jednoho či více atomů vodíku </a:t>
            </a:r>
            <a:r>
              <a:rPr lang="cs-CZ" dirty="0">
                <a:solidFill>
                  <a:srgbClr val="FF0000"/>
                </a:solidFill>
              </a:rPr>
              <a:t>charakteristickou </a:t>
            </a:r>
            <a:r>
              <a:rPr lang="cs-CZ" dirty="0" smtClean="0">
                <a:solidFill>
                  <a:srgbClr val="FF0000"/>
                </a:solidFill>
              </a:rPr>
              <a:t>skupinou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1836087"/>
            <a:ext cx="8964488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>
                <a:solidFill>
                  <a:srgbClr val="FF0000"/>
                </a:solidFill>
              </a:rPr>
              <a:t>charakteristická skupina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heteroatom </a:t>
            </a:r>
            <a:r>
              <a:rPr lang="cs-CZ" dirty="0"/>
              <a:t>nebo skupinou atomů obsahující </a:t>
            </a:r>
            <a:r>
              <a:rPr lang="cs-CZ" dirty="0" smtClean="0"/>
              <a:t>heteroatom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7504" y="2739092"/>
            <a:ext cx="8064896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Na rozdíl od </a:t>
            </a:r>
            <a:r>
              <a:rPr lang="cs-CZ" dirty="0"/>
              <a:t>klasických uhlovodíků </a:t>
            </a:r>
            <a:r>
              <a:rPr lang="cs-CZ" dirty="0" smtClean="0"/>
              <a:t>obsahují kromě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uhlíku</a:t>
            </a:r>
            <a:r>
              <a:rPr lang="cs-CZ" dirty="0"/>
              <a:t> a </a:t>
            </a:r>
            <a:r>
              <a:rPr lang="cs-CZ" dirty="0" smtClean="0"/>
              <a:t>vodíku</a:t>
            </a:r>
            <a:r>
              <a:rPr lang="cs-CZ" dirty="0"/>
              <a:t> další prvky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7504" y="4176369"/>
            <a:ext cx="828092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Jednotlivé </a:t>
            </a:r>
            <a:r>
              <a:rPr lang="cs-CZ" dirty="0"/>
              <a:t>skupiny derivátů obsahují charakteristické 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smtClean="0">
                <a:solidFill>
                  <a:srgbClr val="FF0000"/>
                </a:solidFill>
              </a:rPr>
              <a:t>funkční </a:t>
            </a:r>
            <a:r>
              <a:rPr lang="cs-CZ" dirty="0">
                <a:solidFill>
                  <a:srgbClr val="FF0000"/>
                </a:solidFill>
              </a:rPr>
              <a:t>skupiny</a:t>
            </a:r>
            <a:r>
              <a:rPr lang="cs-CZ" dirty="0"/>
              <a:t>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5079374"/>
            <a:ext cx="7704856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Skupina</a:t>
            </a:r>
            <a:r>
              <a:rPr lang="cs-CZ" dirty="0"/>
              <a:t> atomů v molekule, která jí </a:t>
            </a:r>
            <a:r>
              <a:rPr lang="cs-CZ" dirty="0" smtClean="0"/>
              <a:t>přidává </a:t>
            </a:r>
            <a:r>
              <a:rPr lang="cs-CZ" dirty="0"/>
              <a:t>určité charakteristické </a:t>
            </a:r>
            <a:r>
              <a:rPr lang="cs-CZ" dirty="0" smtClean="0"/>
              <a:t>vlastnosti.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9552" y="3642097"/>
            <a:ext cx="6408712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kyslík</a:t>
            </a:r>
            <a:r>
              <a:rPr lang="cs-CZ" dirty="0"/>
              <a:t>, dusík, síra, fosfor, halogeny a jiné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9552" y="5982379"/>
            <a:ext cx="720080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Stejná </a:t>
            </a:r>
            <a:r>
              <a:rPr lang="cs-CZ" dirty="0"/>
              <a:t>funkční skupina umožňuje stejné nebo podobné </a:t>
            </a:r>
            <a:r>
              <a:rPr lang="cs-CZ" dirty="0" smtClean="0"/>
              <a:t>reakce nezávisle </a:t>
            </a:r>
            <a:r>
              <a:rPr lang="cs-CZ" dirty="0"/>
              <a:t>na délce </a:t>
            </a:r>
            <a:r>
              <a:rPr lang="cs-CZ" dirty="0" smtClean="0"/>
              <a:t>molekuly.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88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044630"/>
            <a:ext cx="475252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 - dělení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1764710"/>
            <a:ext cx="8424936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Dělení derivátů podle počtu charakteristických skupin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1804" y="2780928"/>
            <a:ext cx="4482244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monofunkční - jednosytné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1804" y="4089846"/>
            <a:ext cx="367240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err="1" smtClean="0"/>
              <a:t>difunkční</a:t>
            </a:r>
            <a:r>
              <a:rPr lang="cs-CZ" dirty="0" smtClean="0"/>
              <a:t> - dvojsytné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1804" y="5415607"/>
            <a:ext cx="3888432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polyfunkční - vícesytné</a:t>
            </a:r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325960"/>
            <a:ext cx="981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742" y="3592015"/>
            <a:ext cx="1390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180" y="4836814"/>
            <a:ext cx="1981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16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683568" y="849485"/>
            <a:ext cx="475252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 - dělení </a:t>
            </a:r>
            <a:endParaRPr lang="cs-CZ" dirty="0">
              <a:solidFill>
                <a:prstClr val="black"/>
              </a:solidFill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00571"/>
              </p:ext>
            </p:extLst>
          </p:nvPr>
        </p:nvGraphicFramePr>
        <p:xfrm>
          <a:off x="179512" y="2996952"/>
          <a:ext cx="8784976" cy="2995604"/>
        </p:xfrm>
        <a:graphic>
          <a:graphicData uri="http://schemas.openxmlformats.org/drawingml/2006/table">
            <a:tbl>
              <a:tblPr/>
              <a:tblGrid>
                <a:gridCol w="1998352"/>
                <a:gridCol w="1170000"/>
                <a:gridCol w="1278272"/>
                <a:gridCol w="1890080"/>
                <a:gridCol w="2448272"/>
              </a:tblGrid>
              <a:tr h="625448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Skupina</a:t>
                      </a: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Obecný vzorec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Předpona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Přípona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Výskyt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  <a:tr h="36750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Halogeno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-X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halogeno-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{alkyl}halogenid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Halogenderiváty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750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Fluoro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-F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fluoro-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{alkyl}fluorid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fluoroderiváty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750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Chloro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-Cl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chloro</a:t>
                      </a:r>
                      <a:r>
                        <a:rPr lang="cs-CZ" sz="1400" b="1" dirty="0">
                          <a:effectLst/>
                        </a:rPr>
                        <a:t>-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{alkyl}chlorid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chloroderiváty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750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Bromo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-Br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bromo</a:t>
                      </a:r>
                      <a:r>
                        <a:rPr lang="cs-CZ" sz="1400" b="1" dirty="0">
                          <a:effectLst/>
                        </a:rPr>
                        <a:t>-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{alkyl}bromid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bromoderiváty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750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Jodo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-I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jodo</a:t>
                      </a:r>
                      <a:r>
                        <a:rPr lang="cs-CZ" sz="1400" b="1" dirty="0">
                          <a:effectLst/>
                        </a:rPr>
                        <a:t>-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{alkyl}jodid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jododeriváty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525007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effectLst/>
                        </a:rPr>
                        <a:t>Acylhalogenidová</a:t>
                      </a:r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effectLst/>
                        </a:rPr>
                        <a:t>-C(=O)-X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{acyl}halogenid</a:t>
                      </a: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halogenidy karboxylových kyselin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4412" marR="84412" marT="42206" marB="422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107504" y="1569566"/>
            <a:ext cx="619268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Dělení derivátů podle </a:t>
            </a:r>
            <a:r>
              <a:rPr lang="cs-CZ" dirty="0"/>
              <a:t>funkční skupiny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13551" y="2103239"/>
            <a:ext cx="4662505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Skupiny </a:t>
            </a:r>
            <a:r>
              <a:rPr lang="cs-CZ" dirty="0"/>
              <a:t>obsahující halogen</a:t>
            </a:r>
          </a:p>
        </p:txBody>
      </p:sp>
    </p:spTree>
    <p:extLst>
      <p:ext uri="{BB962C8B-B14F-4D97-AF65-F5344CB8AC3E}">
        <p14:creationId xmlns:p14="http://schemas.microsoft.com/office/powerpoint/2010/main" val="1863034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849486"/>
            <a:ext cx="475252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 - dělení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7504" y="1569566"/>
            <a:ext cx="619268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Dělení derivátů podle </a:t>
            </a:r>
            <a:r>
              <a:rPr lang="cs-CZ" dirty="0"/>
              <a:t>funkční skupiny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13551" y="2103239"/>
            <a:ext cx="4302465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Skupiny </a:t>
            </a:r>
            <a:r>
              <a:rPr lang="cs-CZ" dirty="0"/>
              <a:t>obsahující kyslík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2046"/>
              </p:ext>
            </p:extLst>
          </p:nvPr>
        </p:nvGraphicFramePr>
        <p:xfrm>
          <a:off x="179512" y="2997313"/>
          <a:ext cx="8856984" cy="3239999"/>
        </p:xfrm>
        <a:graphic>
          <a:graphicData uri="http://schemas.openxmlformats.org/drawingml/2006/table">
            <a:tbl>
              <a:tblPr/>
              <a:tblGrid>
                <a:gridCol w="1728192"/>
                <a:gridCol w="1224136"/>
                <a:gridCol w="1368152"/>
                <a:gridCol w="2016224"/>
                <a:gridCol w="2520280"/>
              </a:tblGrid>
              <a:tr h="621716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Obecný vzorec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Předpona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Přípona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  <a:tr h="451429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Hydroxylová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-OH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hydroxy-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ol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Alkoholy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hydroxykyseliny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451429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</a:rPr>
                        <a:t>Aldehydická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-CH=O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formyl-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-al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Aldehydy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aldehydokyseliny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5999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Ketoskupina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&gt;C=O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oxo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 (keto-)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-on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Ketony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ketokyseliny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451429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Karboxylová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-C(=O)-OH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karboxy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-karboxylová kyselina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karboxylové 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5999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Etherová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-O-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{alk(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an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)}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oxy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{alkyl}{alkyl}ether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Ethery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5999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Hydroperoxidová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-O-OH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hydroperoxy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{alkyl}hydroperoxid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Organické peroxidy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5999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Peroxidová</a:t>
                      </a:r>
                    </a:p>
                  </a:txBody>
                  <a:tcPr marL="67530" marR="67530" marT="33765" marB="337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-O-O-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peroxy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{alkyl}peroxid</a:t>
                      </a: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Organické peroxidy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530" marR="67530" marT="33765" marB="337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482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849486"/>
            <a:ext cx="475252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 - dělení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7504" y="1569566"/>
            <a:ext cx="619268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Dělení derivátů podle </a:t>
            </a:r>
            <a:r>
              <a:rPr lang="cs-CZ" dirty="0"/>
              <a:t>funkční skupiny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13551" y="2103239"/>
            <a:ext cx="4302465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Skupiny </a:t>
            </a:r>
            <a:r>
              <a:rPr lang="cs-CZ" dirty="0"/>
              <a:t>obsahující kyslík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376499"/>
              </p:ext>
            </p:extLst>
          </p:nvPr>
        </p:nvGraphicFramePr>
        <p:xfrm>
          <a:off x="107505" y="2680763"/>
          <a:ext cx="8928991" cy="3960001"/>
        </p:xfrm>
        <a:graphic>
          <a:graphicData uri="http://schemas.openxmlformats.org/drawingml/2006/table">
            <a:tbl>
              <a:tblPr/>
              <a:tblGrid>
                <a:gridCol w="1512167"/>
                <a:gridCol w="1800200"/>
                <a:gridCol w="1440160"/>
                <a:gridCol w="1440160"/>
                <a:gridCol w="2736304"/>
              </a:tblGrid>
              <a:tr h="390509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Obecný vzorec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Předpona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Přípona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Aminoskupina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-N&lt;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amino-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-amin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Aminy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aminokyseliny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524221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Amidová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-C(=O)-N&lt;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karboxamido-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-amid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Amidy karboxylových kyselin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Azoskupina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-N=N-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azo-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-diazen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Azosloučeniny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524221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Imidová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-C(=O)-NH-C(=O)-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imido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-imid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Imidy karboxylových kyselin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9332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Iminová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-C(=N-)-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imino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-imin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Iminy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Nitrilová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-C≡N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kyano-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-nitril, -kyanid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Nitrily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Nitroskupina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-NO</a:t>
                      </a:r>
                      <a:r>
                        <a:rPr lang="cs-CZ" sz="1400" b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nitro-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Nitrosloučeniny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Nitrososkupina</a:t>
                      </a: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-NO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nitroso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Nitrososloučeniny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6953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</a:rPr>
                        <a:t>Pyridinová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-C</a:t>
                      </a:r>
                      <a:r>
                        <a:rPr lang="cs-CZ" sz="1400" b="1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400" b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pyridin-2/3/4-yl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-pyridin</a:t>
                      </a: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Deriváty pyridinu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129" marR="60129" marT="30065" marB="3006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198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836712"/>
            <a:ext cx="4752528" cy="461665"/>
          </a:xfrm>
          <a:prstGeom prst="rect">
            <a:avLst/>
          </a:prstGeom>
          <a:solidFill>
            <a:srgbClr val="D0DF0F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Deriváty uhlovodíků - dělení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7504" y="1556792"/>
            <a:ext cx="619268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Dělení derivátů podle </a:t>
            </a:r>
            <a:r>
              <a:rPr lang="cs-CZ" dirty="0"/>
              <a:t>funkční skupiny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13551" y="2103239"/>
            <a:ext cx="4302465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/>
              <a:t>Skupiny </a:t>
            </a:r>
            <a:r>
              <a:rPr lang="cs-CZ" dirty="0"/>
              <a:t>obsahující </a:t>
            </a:r>
            <a:r>
              <a:rPr lang="cs-CZ" dirty="0" smtClean="0"/>
              <a:t>síru</a:t>
            </a:r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51712"/>
              </p:ext>
            </p:extLst>
          </p:nvPr>
        </p:nvGraphicFramePr>
        <p:xfrm>
          <a:off x="107505" y="3065120"/>
          <a:ext cx="8928991" cy="2807999"/>
        </p:xfrm>
        <a:graphic>
          <a:graphicData uri="http://schemas.openxmlformats.org/drawingml/2006/table">
            <a:tbl>
              <a:tblPr/>
              <a:tblGrid>
                <a:gridCol w="1441539"/>
                <a:gridCol w="1150748"/>
                <a:gridCol w="2088232"/>
                <a:gridCol w="2088232"/>
                <a:gridCol w="2160240"/>
              </a:tblGrid>
              <a:tr h="830529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Skupina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Obecný vzorec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Předpona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Přípona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effectLst/>
                        </a:rPr>
                        <a:t>Výskyt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  <a:tr h="395494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Sulfonylová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-SO</a:t>
                      </a:r>
                      <a:r>
                        <a:rPr lang="cs-CZ" sz="1400" b="1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sulfonyl-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-sulfon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Sulfony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95494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Sulfonová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-SO</a:t>
                      </a:r>
                      <a:r>
                        <a:rPr lang="cs-CZ" sz="1400" b="1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sulfo-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-sulfonová kyselina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Sulfonové kyseliny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95494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Thioetherová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-S-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-sulfid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Thioethery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95494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Sulfinylová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-S(=O)-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sulfinyl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sulfoxid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Sulfoxidy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95494"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Sulfanylová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-SH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sulfanyl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 (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merkapto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thiol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Thioly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932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1820812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Citace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04056" y="2247255"/>
            <a:ext cx="781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prstClr val="black"/>
                </a:solidFill>
              </a:rPr>
              <a:t>Obr.1</a:t>
            </a:r>
            <a:r>
              <a:rPr lang="cs-CZ" sz="1200" dirty="0"/>
              <a:t> </a:t>
            </a:r>
            <a:r>
              <a:rPr lang="cs-CZ" sz="1200" dirty="0" smtClean="0"/>
              <a:t>  WRIGHT</a:t>
            </a:r>
            <a:r>
              <a:rPr lang="cs-CZ" sz="1200" dirty="0"/>
              <a:t>, Joseph. </a:t>
            </a:r>
            <a:r>
              <a:rPr lang="cs-CZ" sz="1200" i="1" dirty="0"/>
              <a:t>Soubor: JosephWright-Alchemist.jpg - </a:t>
            </a:r>
            <a:r>
              <a:rPr lang="cs-CZ" sz="1200" i="1" dirty="0" err="1"/>
              <a:t>Wikimedia</a:t>
            </a:r>
            <a:r>
              <a:rPr lang="cs-CZ" sz="1200" i="1" dirty="0"/>
              <a:t> </a:t>
            </a:r>
            <a:r>
              <a:rPr lang="cs-CZ" sz="1200" i="1" dirty="0" err="1"/>
              <a:t>Commons</a:t>
            </a:r>
            <a:r>
              <a:rPr lang="cs-CZ" sz="1200" dirty="0"/>
              <a:t> [online]. [cit. 20.2.2013]. Dostupný na WWW: http://commons.wikimedia.org/wiki/File:JosephWright-Alchemist.jpg</a:t>
            </a:r>
            <a:endParaRPr lang="cs-CZ" sz="1200" b="1" dirty="0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34126" y="4153328"/>
            <a:ext cx="7875748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Honza, J.; Mareček, A</a:t>
            </a:r>
            <a:r>
              <a:rPr lang="cs-CZ" sz="1200" dirty="0" smtClean="0"/>
              <a:t>.     </a:t>
            </a:r>
            <a:r>
              <a:rPr lang="cs-CZ" sz="1200" dirty="0"/>
              <a:t>Chemie pro čtyřletá gymnázia (3.díl). Brno: </a:t>
            </a:r>
            <a:r>
              <a:rPr lang="cs-CZ" sz="1200" dirty="0" err="1"/>
              <a:t>DaTaPrint</a:t>
            </a:r>
            <a:r>
              <a:rPr lang="cs-CZ" sz="1200" dirty="0"/>
              <a:t>, 2000;ISBN 80-7182-057-1</a:t>
            </a:r>
          </a:p>
        </p:txBody>
      </p:sp>
      <p:sp>
        <p:nvSpPr>
          <p:cNvPr id="17" name="TextovéPole 2"/>
          <p:cNvSpPr txBox="1"/>
          <p:nvPr/>
        </p:nvSpPr>
        <p:spPr>
          <a:xfrm>
            <a:off x="1677733" y="371703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34126" y="4465460"/>
            <a:ext cx="6291572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Pacák, J</a:t>
            </a:r>
            <a:r>
              <a:rPr lang="cs-CZ" sz="1200" dirty="0" smtClean="0"/>
              <a:t>.                             Chemie </a:t>
            </a:r>
            <a:r>
              <a:rPr lang="cs-CZ" sz="1200" dirty="0"/>
              <a:t>pro 2. ročník gymnázií. Praha: SPN, </a:t>
            </a:r>
            <a:r>
              <a:rPr lang="cs-CZ" sz="1200" dirty="0" smtClean="0"/>
              <a:t>1985</a:t>
            </a:r>
            <a:endParaRPr lang="cs-CZ" sz="1200" dirty="0"/>
          </a:p>
        </p:txBody>
      </p:sp>
      <p:sp>
        <p:nvSpPr>
          <p:cNvPr id="19" name="Obdélník 18"/>
          <p:cNvSpPr/>
          <p:nvPr/>
        </p:nvSpPr>
        <p:spPr>
          <a:xfrm>
            <a:off x="634126" y="480009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20" name="Obdélník 19"/>
          <p:cNvSpPr/>
          <p:nvPr/>
        </p:nvSpPr>
        <p:spPr>
          <a:xfrm>
            <a:off x="611904" y="5114833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60091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467</Words>
  <Application>Microsoft Office PowerPoint</Application>
  <PresentationFormat>Předvádění na obrazovce (4:3)</PresentationFormat>
  <Paragraphs>204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Tok</vt:lpstr>
      <vt:lpstr>1_Tok</vt:lpstr>
      <vt:lpstr>2_Tok</vt:lpstr>
      <vt:lpstr>Prezentace aplikace PowerPoint</vt:lpstr>
      <vt:lpstr>DERIVÁTY UHLOVODÍKŮ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Směsi</dc:title>
  <dc:creator>Lenovo</dc:creator>
  <cp:lastModifiedBy>Lenovo</cp:lastModifiedBy>
  <cp:revision>43</cp:revision>
  <dcterms:created xsi:type="dcterms:W3CDTF">2013-01-14T11:05:52Z</dcterms:created>
  <dcterms:modified xsi:type="dcterms:W3CDTF">2013-10-22T04:14:44Z</dcterms:modified>
</cp:coreProperties>
</file>