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8"/>
  </p:notesMasterIdLst>
  <p:sldIdLst>
    <p:sldId id="272" r:id="rId4"/>
    <p:sldId id="256" r:id="rId5"/>
    <p:sldId id="273" r:id="rId6"/>
    <p:sldId id="262" r:id="rId7"/>
    <p:sldId id="261" r:id="rId8"/>
    <p:sldId id="263" r:id="rId9"/>
    <p:sldId id="264" r:id="rId10"/>
    <p:sldId id="267" r:id="rId11"/>
    <p:sldId id="265" r:id="rId12"/>
    <p:sldId id="268" r:id="rId13"/>
    <p:sldId id="266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3012"/>
    <a:srgbClr val="00FF00"/>
    <a:srgbClr val="EC1CEC"/>
    <a:srgbClr val="FFFF66"/>
    <a:srgbClr val="FFFF99"/>
    <a:srgbClr val="06509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BE99-8C6B-4C16-8951-9297CCB42798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0564C-A2CC-4B4A-BD27-247D705006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Poklepem na příslušnou položku přejde prezentace na příslušnou stránku.</a:t>
            </a:r>
            <a:r>
              <a:rPr lang="cs-CZ" baseline="0" dirty="0" smtClean="0"/>
              <a:t> Poklepem na šipku, vpravo nahoře, se vrací na str. – přehled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0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311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8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4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363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40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24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113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60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27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067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83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855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9285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6710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381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37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021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4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7957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0648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401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70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4003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5939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microsoft.com/office/2007/relationships/hdphoto" Target="../media/hdphoto1.wdp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3.png"/><Relationship Id="rId7" Type="http://schemas.openxmlformats.org/officeDocument/2006/relationships/image" Target="../media/image20.png"/><Relationship Id="rId12" Type="http://schemas.openxmlformats.org/officeDocument/2006/relationships/slide" Target="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microsoft.com/office/2007/relationships/hdphoto" Target="../media/hdphoto1.wdp"/><Relationship Id="rId9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3.png"/><Relationship Id="rId7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slide" Target="slide3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25.01.2013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VY_32_INOVACE_07_Ch_OB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Chemické </a:t>
            </a:r>
            <a:r>
              <a:rPr lang="cs-CZ" sz="1800" b="1" dirty="0">
                <a:solidFill>
                  <a:prstClr val="black"/>
                </a:solidFill>
                <a:latin typeface="Arial" charset="0"/>
              </a:rPr>
              <a:t>výpočty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úvodu, procvičení  nebo zopakování tématu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„chemické výpočty“.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Cvičení mohou být využita k dílčímu zkoušení.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Pojmy: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látkové množství, mol, relativní atomová hmotnost, relativní molekulová hmotnost, molární hmotnost, hmotnostní zlomek. </a:t>
            </a:r>
            <a:endParaRPr lang="cs-CZ" sz="1800" dirty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719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170286" y="908720"/>
            <a:ext cx="8803429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59631" y="1097833"/>
            <a:ext cx="3600000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Základní pojmy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3" y="1885455"/>
            <a:ext cx="4392087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/>
            </a:lvl1pPr>
          </a:lstStyle>
          <a:p>
            <a:pPr algn="ctr"/>
            <a:r>
              <a:rPr lang="cs-CZ" dirty="0"/>
              <a:t>Hmotnostní zlomek  w(A)</a:t>
            </a:r>
          </a:p>
        </p:txBody>
      </p:sp>
      <p:grpSp>
        <p:nvGrpSpPr>
          <p:cNvPr id="8" name="Skupina 7"/>
          <p:cNvGrpSpPr/>
          <p:nvPr/>
        </p:nvGrpSpPr>
        <p:grpSpPr>
          <a:xfrm>
            <a:off x="971600" y="3971951"/>
            <a:ext cx="2592287" cy="1170617"/>
            <a:chOff x="1145645" y="3698543"/>
            <a:chExt cx="2592287" cy="1170617"/>
          </a:xfrm>
        </p:grpSpPr>
        <p:sp>
          <p:nvSpPr>
            <p:cNvPr id="6" name="Ovál 5"/>
            <p:cNvSpPr/>
            <p:nvPr/>
          </p:nvSpPr>
          <p:spPr>
            <a:xfrm>
              <a:off x="1547664" y="3698543"/>
              <a:ext cx="1995498" cy="1170617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50000">
                  <a:srgbClr val="D49E6C"/>
                </a:gs>
                <a:gs pos="83000">
                  <a:srgbClr val="A65528"/>
                </a:gs>
                <a:gs pos="100000">
                  <a:srgbClr val="FF0000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ovéPole 9"/>
                <p:cNvSpPr txBox="1"/>
                <p:nvPr/>
              </p:nvSpPr>
              <p:spPr>
                <a:xfrm>
                  <a:off x="1145645" y="3827097"/>
                  <a:ext cx="2592287" cy="94275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𝑴</m:t>
                        </m:r>
                        <m:r>
                          <a:rPr lang="cs-CZ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cs-CZ" sz="3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3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𝒎</m:t>
                            </m:r>
                          </m:num>
                          <m:den>
                            <m:r>
                              <a:rPr lang="cs-CZ" sz="3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den>
                        </m:f>
                      </m:oMath>
                    </m:oMathPara>
                  </a14:m>
                  <a:endParaRPr lang="cs-CZ" sz="3200" b="1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ovéPole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5645" y="3827097"/>
                  <a:ext cx="2592287" cy="94275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Skupina 8"/>
          <p:cNvGrpSpPr/>
          <p:nvPr/>
        </p:nvGrpSpPr>
        <p:grpSpPr>
          <a:xfrm>
            <a:off x="3923928" y="3986575"/>
            <a:ext cx="2713168" cy="1170617"/>
            <a:chOff x="3923928" y="3713167"/>
            <a:chExt cx="2713168" cy="1170617"/>
          </a:xfrm>
        </p:grpSpPr>
        <p:sp>
          <p:nvSpPr>
            <p:cNvPr id="13" name="Ovál 12"/>
            <p:cNvSpPr/>
            <p:nvPr/>
          </p:nvSpPr>
          <p:spPr>
            <a:xfrm>
              <a:off x="3923928" y="3713167"/>
              <a:ext cx="2448271" cy="1170617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50000">
                  <a:srgbClr val="D49E6C"/>
                </a:gs>
                <a:gs pos="83000">
                  <a:srgbClr val="A65528"/>
                </a:gs>
                <a:gs pos="100000">
                  <a:srgbClr val="FF0000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ovéPole 10"/>
                <p:cNvSpPr txBox="1"/>
                <p:nvPr/>
              </p:nvSpPr>
              <p:spPr>
                <a:xfrm>
                  <a:off x="4044809" y="3968031"/>
                  <a:ext cx="259228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𝒎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a14:m>
                  <a:r>
                    <a:rPr lang="cs-CZ" sz="3200" b="1" i="1" dirty="0" smtClean="0">
                      <a:solidFill>
                        <a:schemeClr val="tx1"/>
                      </a:solidFill>
                    </a:rPr>
                    <a:t> n . M</a:t>
                  </a:r>
                  <a:endParaRPr lang="cs-CZ" sz="3200" b="1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ovéPole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44809" y="3968031"/>
                  <a:ext cx="2592287" cy="58477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12500" b="-3437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Skupina 4"/>
          <p:cNvGrpSpPr/>
          <p:nvPr/>
        </p:nvGrpSpPr>
        <p:grpSpPr>
          <a:xfrm>
            <a:off x="2169037" y="2461519"/>
            <a:ext cx="3171915" cy="1512168"/>
            <a:chOff x="2169037" y="2276872"/>
            <a:chExt cx="3171915" cy="1512168"/>
          </a:xfrm>
        </p:grpSpPr>
        <p:sp>
          <p:nvSpPr>
            <p:cNvPr id="3" name="Ovál 2"/>
            <p:cNvSpPr/>
            <p:nvPr/>
          </p:nvSpPr>
          <p:spPr>
            <a:xfrm>
              <a:off x="2169037" y="2276872"/>
              <a:ext cx="3171915" cy="1512168"/>
            </a:xfrm>
            <a:prstGeom prst="ellipse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D49E6C"/>
                </a:gs>
                <a:gs pos="83000">
                  <a:srgbClr val="A65528"/>
                </a:gs>
                <a:gs pos="100000">
                  <a:srgbClr val="FF0000"/>
                </a:gs>
              </a:gsLst>
              <a:lin ang="0" scaled="1"/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ovéPole 6"/>
                <p:cNvSpPr txBox="1"/>
                <p:nvPr/>
              </p:nvSpPr>
              <p:spPr>
                <a:xfrm>
                  <a:off x="2169037" y="2455338"/>
                  <a:ext cx="2748253" cy="111767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3200" b="1" i="1" smtClean="0">
                            <a:latin typeface="Cambria Math"/>
                          </a:rPr>
                          <m:t>𝒘</m:t>
                        </m:r>
                        <m:r>
                          <a:rPr lang="cs-CZ" sz="3200" b="1" i="1" smtClean="0">
                            <a:latin typeface="Cambria Math"/>
                          </a:rPr>
                          <m:t>(</m:t>
                        </m:r>
                        <m:r>
                          <a:rPr lang="cs-CZ" sz="3200" b="1" i="1" smtClean="0">
                            <a:latin typeface="Cambria Math"/>
                          </a:rPr>
                          <m:t>𝑨</m:t>
                        </m:r>
                        <m:r>
                          <a:rPr lang="cs-CZ" sz="3200" b="1" i="1" smtClean="0">
                            <a:latin typeface="Cambria Math"/>
                          </a:rPr>
                          <m:t>)=</m:t>
                        </m:r>
                        <m:f>
                          <m:fPr>
                            <m:ctrlPr>
                              <a:rPr lang="cs-CZ" sz="32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3200" b="1" i="1" smtClean="0">
                                <a:latin typeface="Cambria Math"/>
                              </a:rPr>
                              <m:t>𝒎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𝑨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cs-CZ" sz="3200" b="1" i="1" smtClean="0">
                                <a:latin typeface="Cambria Math"/>
                              </a:rPr>
                              <m:t>𝒎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𝑺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cs-CZ" sz="3200" b="1" dirty="0"/>
                </a:p>
              </p:txBody>
            </p:sp>
          </mc:Choice>
          <mc:Fallback xmlns="">
            <p:sp>
              <p:nvSpPr>
                <p:cNvPr id="7" name="TextovéPole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69037" y="2455338"/>
                  <a:ext cx="2748253" cy="111767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Skupina 14"/>
          <p:cNvGrpSpPr/>
          <p:nvPr/>
        </p:nvGrpSpPr>
        <p:grpSpPr>
          <a:xfrm>
            <a:off x="1619672" y="5101937"/>
            <a:ext cx="4032448" cy="1567423"/>
            <a:chOff x="1619672" y="5101937"/>
            <a:chExt cx="4032448" cy="1567423"/>
          </a:xfrm>
        </p:grpSpPr>
        <p:sp>
          <p:nvSpPr>
            <p:cNvPr id="14" name="Ovál 13"/>
            <p:cNvSpPr/>
            <p:nvPr/>
          </p:nvSpPr>
          <p:spPr>
            <a:xfrm>
              <a:off x="1619672" y="5101937"/>
              <a:ext cx="4032448" cy="1567423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7000">
                  <a:srgbClr val="D49E6C"/>
                </a:gs>
                <a:gs pos="87000">
                  <a:srgbClr val="A65528"/>
                </a:gs>
                <a:gs pos="100000">
                  <a:srgbClr val="FFFF00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ovéPole 11"/>
                <p:cNvSpPr txBox="1"/>
                <p:nvPr/>
              </p:nvSpPr>
              <p:spPr>
                <a:xfrm>
                  <a:off x="1655947" y="5317961"/>
                  <a:ext cx="3774431" cy="11353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3200" b="1" i="1" smtClean="0">
                            <a:latin typeface="Cambria Math"/>
                          </a:rPr>
                          <m:t>𝒘</m:t>
                        </m:r>
                        <m:r>
                          <a:rPr lang="cs-CZ" sz="3200" b="1" i="1" smtClean="0">
                            <a:latin typeface="Cambria Math"/>
                          </a:rPr>
                          <m:t>(</m:t>
                        </m:r>
                        <m:r>
                          <a:rPr lang="cs-CZ" sz="3200" b="1" i="1" smtClean="0">
                            <a:latin typeface="Cambria Math"/>
                          </a:rPr>
                          <m:t>𝑨</m:t>
                        </m:r>
                        <m:r>
                          <a:rPr lang="cs-CZ" sz="3200" b="1" i="1" smtClean="0">
                            <a:latin typeface="Cambria Math"/>
                          </a:rPr>
                          <m:t>)=</m:t>
                        </m:r>
                        <m:f>
                          <m:fPr>
                            <m:ctrlPr>
                              <a:rPr lang="cs-CZ" sz="32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3200" b="1" i="1" smtClean="0">
                                <a:latin typeface="Cambria Math"/>
                              </a:rPr>
                              <m:t>𝒏</m:t>
                            </m:r>
                            <m:d>
                              <m:dPr>
                                <m:ctrlPr>
                                  <a:rPr lang="cs-CZ" sz="3200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3200" b="1" i="1" smtClean="0">
                                    <a:latin typeface="Cambria Math"/>
                                  </a:rPr>
                                  <m:t>𝑨</m:t>
                                </m:r>
                              </m:e>
                            </m:d>
                            <m:r>
                              <a:rPr lang="cs-CZ" sz="3200" b="1" i="1" smtClean="0">
                                <a:latin typeface="Cambria Math"/>
                              </a:rPr>
                              <m:t>. 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𝑴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𝑨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cs-CZ" sz="3200" b="1" i="1" smtClean="0">
                                <a:latin typeface="Cambria Math"/>
                              </a:rPr>
                              <m:t>𝒏</m:t>
                            </m:r>
                            <m:d>
                              <m:dPr>
                                <m:ctrlPr>
                                  <a:rPr lang="cs-CZ" sz="3200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3200" b="1" i="1" smtClean="0">
                                    <a:latin typeface="Cambria Math"/>
                                  </a:rPr>
                                  <m:t>𝑺</m:t>
                                </m:r>
                              </m:e>
                            </m:d>
                            <m:r>
                              <a:rPr lang="cs-CZ" sz="3200" b="1" i="1" smtClean="0">
                                <a:latin typeface="Cambria Math"/>
                              </a:rPr>
                              <m:t>. 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𝑴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𝑺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cs-CZ" sz="3200" b="1" dirty="0"/>
                </a:p>
              </p:txBody>
            </p:sp>
          </mc:Choice>
          <mc:Fallback xmlns="">
            <p:sp>
              <p:nvSpPr>
                <p:cNvPr id="12" name="TextovéPole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55947" y="5317961"/>
                  <a:ext cx="3774431" cy="113537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Šipka doprava se zářezem 16">
            <a:hlinkClick r:id="rId8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677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aoblený obdélník 18"/>
          <p:cNvSpPr/>
          <p:nvPr/>
        </p:nvSpPr>
        <p:spPr>
          <a:xfrm>
            <a:off x="20472" y="908720"/>
            <a:ext cx="9103056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27584" y="1033572"/>
            <a:ext cx="7488833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Výpočty z chemických vzorců a rovnic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155364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2496" y="1922977"/>
            <a:ext cx="9036000" cy="415498"/>
          </a:xfrm>
          <a:prstGeom prst="rect">
            <a:avLst/>
          </a:prstGeom>
          <a:solidFill>
            <a:srgbClr val="FFFF00"/>
          </a:solidFill>
          <a:ln>
            <a:solidFill>
              <a:srgbClr val="FFFF66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r>
              <a:rPr lang="cs-CZ" sz="2100" b="1" dirty="0" smtClean="0">
                <a:solidFill>
                  <a:srgbClr val="EC1CEC"/>
                </a:solidFill>
              </a:rPr>
              <a:t>Vypočítejte hmotnostní zlomek </a:t>
            </a:r>
            <a:r>
              <a:rPr lang="cs-CZ" sz="2100" b="1" dirty="0" smtClean="0">
                <a:solidFill>
                  <a:srgbClr val="FF0000"/>
                </a:solidFill>
              </a:rPr>
              <a:t>w</a:t>
            </a:r>
            <a:r>
              <a:rPr lang="cs-CZ" sz="2100" b="1" dirty="0" smtClean="0">
                <a:solidFill>
                  <a:srgbClr val="EC1CEC"/>
                </a:solidFill>
              </a:rPr>
              <a:t> hliníku v oxidu hlinitém </a:t>
            </a:r>
            <a:r>
              <a:rPr lang="cs-CZ" sz="2100" b="1" dirty="0" smtClean="0">
                <a:solidFill>
                  <a:srgbClr val="FF0000"/>
                </a:solidFill>
              </a:rPr>
              <a:t>Al</a:t>
            </a:r>
            <a:r>
              <a:rPr lang="cs-CZ" sz="21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2100" b="1" dirty="0" smtClean="0">
                <a:solidFill>
                  <a:srgbClr val="FF0000"/>
                </a:solidFill>
              </a:rPr>
              <a:t>O</a:t>
            </a:r>
            <a:r>
              <a:rPr lang="cs-CZ" sz="2100" b="1" baseline="-25000" dirty="0" smtClean="0">
                <a:solidFill>
                  <a:srgbClr val="FF0000"/>
                </a:solidFill>
              </a:rPr>
              <a:t>3</a:t>
            </a:r>
            <a:r>
              <a:rPr lang="cs-CZ" sz="2100" b="1" dirty="0" smtClean="0">
                <a:solidFill>
                  <a:srgbClr val="FF0000"/>
                </a:solidFill>
              </a:rPr>
              <a:t>.</a:t>
            </a:r>
            <a:endParaRPr lang="cs-CZ" sz="2100" b="1" baseline="-25000" dirty="0">
              <a:solidFill>
                <a:srgbClr val="FF0000"/>
              </a:solidFill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2046915" y="2492896"/>
            <a:ext cx="4164922" cy="1226029"/>
            <a:chOff x="2046915" y="2554401"/>
            <a:chExt cx="4164922" cy="1226029"/>
          </a:xfrm>
        </p:grpSpPr>
        <p:sp>
          <p:nvSpPr>
            <p:cNvPr id="16" name="Ovál 15"/>
            <p:cNvSpPr/>
            <p:nvPr/>
          </p:nvSpPr>
          <p:spPr>
            <a:xfrm>
              <a:off x="2179389" y="2554401"/>
              <a:ext cx="4032448" cy="1226029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7000">
                  <a:srgbClr val="D49E6C"/>
                </a:gs>
                <a:gs pos="87000">
                  <a:srgbClr val="A65528"/>
                </a:gs>
                <a:gs pos="100000">
                  <a:srgbClr val="FFFF00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ovéPole 4"/>
                <p:cNvSpPr txBox="1"/>
                <p:nvPr/>
              </p:nvSpPr>
              <p:spPr>
                <a:xfrm>
                  <a:off x="2046915" y="2640058"/>
                  <a:ext cx="4164922" cy="8745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2400" b="1" i="1" smtClean="0">
                            <a:latin typeface="Cambria Math"/>
                          </a:rPr>
                          <m:t>𝒘</m:t>
                        </m:r>
                        <m:r>
                          <a:rPr lang="cs-CZ" sz="2400" b="1" i="1" smtClean="0">
                            <a:latin typeface="Cambria Math"/>
                          </a:rPr>
                          <m:t>(</m:t>
                        </m:r>
                        <m:r>
                          <a:rPr lang="cs-CZ" sz="2400" b="1" i="1" smtClean="0">
                            <a:latin typeface="Cambria Math"/>
                          </a:rPr>
                          <m:t>𝑨𝒍</m:t>
                        </m:r>
                        <m:r>
                          <a:rPr lang="cs-CZ" sz="2400" b="1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400" b="1" i="1" smtClean="0">
                                <a:latin typeface="Cambria Math"/>
                              </a:rPr>
                              <m:t>𝒏</m:t>
                            </m:r>
                            <m:d>
                              <m:dPr>
                                <m:ctrlPr>
                                  <a:rPr lang="cs-CZ" sz="2400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𝑨𝒍</m:t>
                                </m:r>
                              </m:e>
                            </m:d>
                            <m:r>
                              <a:rPr lang="cs-CZ" sz="2400" b="1" i="1" smtClean="0">
                                <a:latin typeface="Cambria Math"/>
                              </a:rPr>
                              <m:t>. 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𝑴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𝑨𝒍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cs-CZ" sz="2400" b="1" i="1" smtClean="0">
                                <a:latin typeface="Cambria Math"/>
                              </a:rPr>
                              <m:t>𝒏</m:t>
                            </m:r>
                            <m:d>
                              <m:dPr>
                                <m:ctrlPr>
                                  <a:rPr lang="cs-CZ" sz="2400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𝑨𝒍</m:t>
                                </m:r>
                                <m:r>
                                  <a:rPr lang="cs-CZ" sz="2400" b="1" i="1" baseline="-25000" smtClean="0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𝑶</m:t>
                                </m:r>
                                <m:r>
                                  <a:rPr lang="cs-CZ" sz="2400" b="1" i="1" baseline="-2500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d>
                            <m:r>
                              <a:rPr lang="cs-CZ" sz="2400" b="1" i="1" smtClean="0">
                                <a:latin typeface="Cambria Math"/>
                              </a:rPr>
                              <m:t>. 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𝑴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𝑨𝒍</m:t>
                            </m:r>
                            <m:r>
                              <a:rPr lang="cs-CZ" sz="2400" b="1" i="1" baseline="-25000">
                                <a:latin typeface="Cambria Math"/>
                              </a:rPr>
                              <m:t>𝟐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𝑶</m:t>
                            </m:r>
                            <m:r>
                              <a:rPr lang="cs-CZ" sz="2400" b="1" i="1" baseline="-25000">
                                <a:latin typeface="Cambria Math"/>
                              </a:rPr>
                              <m:t>𝟑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cs-CZ" sz="2400" b="1" dirty="0"/>
                </a:p>
              </p:txBody>
            </p:sp>
          </mc:Choice>
          <mc:Fallback xmlns="">
            <p:sp>
              <p:nvSpPr>
                <p:cNvPr id="5" name="TextovéPole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6915" y="2640058"/>
                  <a:ext cx="4164922" cy="87459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TextovéPole 5"/>
          <p:cNvSpPr txBox="1"/>
          <p:nvPr/>
        </p:nvSpPr>
        <p:spPr>
          <a:xfrm>
            <a:off x="1043608" y="353901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n(Al) = 2 mol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43607" y="3911687"/>
            <a:ext cx="2232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n(Al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r>
              <a:rPr lang="cs-CZ" b="1" baseline="-25000" dirty="0" smtClean="0"/>
              <a:t>3</a:t>
            </a:r>
            <a:r>
              <a:rPr lang="cs-CZ" b="1" dirty="0" smtClean="0"/>
              <a:t>) = 1 mol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96136" y="35390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M(Al) = 27g .  mol</a:t>
            </a:r>
            <a:r>
              <a:rPr lang="cs-CZ" b="1" baseline="30000" dirty="0" smtClean="0"/>
              <a:t>-1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96135" y="3908344"/>
            <a:ext cx="3273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M</a:t>
            </a:r>
            <a:r>
              <a:rPr lang="cs-CZ" b="1" dirty="0" smtClean="0"/>
              <a:t>(Al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r>
              <a:rPr lang="cs-CZ" b="1" baseline="-25000" dirty="0" smtClean="0"/>
              <a:t>3</a:t>
            </a:r>
            <a:r>
              <a:rPr lang="cs-CZ" b="1" dirty="0" smtClean="0"/>
              <a:t>) </a:t>
            </a:r>
            <a:r>
              <a:rPr lang="cs-CZ" b="1" dirty="0"/>
              <a:t>= </a:t>
            </a:r>
            <a:r>
              <a:rPr lang="cs-CZ" b="1" dirty="0" smtClean="0"/>
              <a:t>102g </a:t>
            </a:r>
            <a:r>
              <a:rPr lang="cs-CZ" b="1" dirty="0"/>
              <a:t>.  mol</a:t>
            </a:r>
            <a:r>
              <a:rPr lang="cs-CZ" b="1" baseline="30000" dirty="0"/>
              <a:t>-1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96136" y="4283804"/>
            <a:ext cx="3273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(</a:t>
            </a:r>
            <a:r>
              <a:rPr lang="cs-CZ" b="1" dirty="0" smtClean="0"/>
              <a:t>M(Al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r>
              <a:rPr lang="cs-CZ" b="1" baseline="-25000" dirty="0" smtClean="0"/>
              <a:t>3</a:t>
            </a:r>
            <a:r>
              <a:rPr lang="cs-CZ" b="1" dirty="0" smtClean="0"/>
              <a:t>) </a:t>
            </a:r>
            <a:r>
              <a:rPr lang="cs-CZ" b="1" dirty="0"/>
              <a:t>= </a:t>
            </a:r>
            <a:r>
              <a:rPr lang="cs-CZ" b="1" dirty="0" smtClean="0"/>
              <a:t>2 . 27 + 3 . 16)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23527" y="4638326"/>
                <a:ext cx="4542654" cy="875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𝑨𝒍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2 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mol</m:t>
                          </m:r>
                          <m:r>
                            <a:rPr lang="cs-CZ" sz="2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cs-CZ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cs-CZ" sz="2400" b="1" i="0" smtClean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27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 .  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cs-CZ" sz="2400" b="1" baseline="30000" dirty="0">
                              <a:solidFill>
                                <a:schemeClr val="tx1"/>
                              </a:solidFill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1 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  <m:r>
                            <a:rPr lang="cs-CZ" sz="2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.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102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 .  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mol</m:t>
                          </m:r>
                          <m:r>
                            <m:rPr>
                              <m:nor/>
                            </m:rPr>
                            <a:rPr lang="cs-CZ" sz="2400" b="1" baseline="30000" dirty="0">
                              <a:solidFill>
                                <a:schemeClr val="tx1"/>
                              </a:solidFill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cs-CZ" sz="2400" b="1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4638326"/>
                <a:ext cx="4542654" cy="87562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4644007" y="4845275"/>
                <a:ext cx="21451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d>
                        <m:dPr>
                          <m:ctrlP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𝑨𝒍</m:t>
                          </m:r>
                        </m:e>
                      </m:d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𝟓𝟑</m:t>
                      </m:r>
                    </m:oMath>
                  </m:oMathPara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7" y="4845275"/>
                <a:ext cx="2145139" cy="461665"/>
              </a:xfrm>
              <a:prstGeom prst="rect">
                <a:avLst/>
              </a:prstGeom>
              <a:blipFill rotWithShape="1">
                <a:blip r:embed="rId6"/>
                <a:stretch>
                  <a:fillRect r="-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6948386" y="4845275"/>
                <a:ext cx="21210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𝒘</m:t>
                      </m:r>
                      <m:d>
                        <m:dPr>
                          <m:ctrlP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𝑨𝒍</m:t>
                          </m:r>
                        </m:e>
                      </m:d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𝟓𝟑</m:t>
                      </m:r>
                      <m:r>
                        <a:rPr lang="cs-CZ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%</m:t>
                      </m:r>
                    </m:oMath>
                  </m:oMathPara>
                </a14:m>
                <a:endParaRPr lang="cs-CZ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386" y="4845275"/>
                <a:ext cx="2121093" cy="461665"/>
              </a:xfrm>
              <a:prstGeom prst="rect">
                <a:avLst/>
              </a:prstGeom>
              <a:blipFill rotWithShape="1">
                <a:blip r:embed="rId7"/>
                <a:stretch>
                  <a:fillRect r="-862" b="-13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539550" y="5709745"/>
            <a:ext cx="8208914" cy="430887"/>
          </a:xfrm>
          <a:prstGeom prst="rect">
            <a:avLst/>
          </a:prstGeom>
          <a:solidFill>
            <a:srgbClr val="FFFF00"/>
          </a:solidFill>
          <a:ln>
            <a:solidFill>
              <a:srgbClr val="FFFF66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100" b="1">
                <a:solidFill>
                  <a:srgbClr val="EC1CEC"/>
                </a:solidFill>
              </a:defRPr>
            </a:lvl1pPr>
          </a:lstStyle>
          <a:p>
            <a:r>
              <a:rPr lang="cs-CZ" dirty="0"/>
              <a:t>Hmotnostní zlomek  hliníku v oxidu hlinitém </a:t>
            </a:r>
            <a:r>
              <a:rPr lang="cs-CZ" dirty="0">
                <a:solidFill>
                  <a:srgbClr val="FF0000"/>
                </a:solidFill>
              </a:rPr>
              <a:t>je  </a:t>
            </a:r>
            <a:r>
              <a:rPr lang="cs-CZ" dirty="0" smtClean="0">
                <a:solidFill>
                  <a:srgbClr val="FF0000"/>
                </a:solidFill>
              </a:rPr>
              <a:t>w=0,53.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39551" y="6140632"/>
            <a:ext cx="5472608" cy="430887"/>
          </a:xfrm>
          <a:prstGeom prst="rect">
            <a:avLst/>
          </a:prstGeom>
          <a:solidFill>
            <a:srgbClr val="FFFF00"/>
          </a:solidFill>
          <a:ln>
            <a:solidFill>
              <a:srgbClr val="FFFF66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100" b="1">
                <a:solidFill>
                  <a:srgbClr val="EC1CEC"/>
                </a:solidFill>
              </a:defRPr>
            </a:lvl1pPr>
          </a:lstStyle>
          <a:p>
            <a:r>
              <a:rPr lang="cs-CZ" dirty="0"/>
              <a:t>(Oxid hlinitý obsahuje </a:t>
            </a:r>
            <a:r>
              <a:rPr lang="cs-CZ" dirty="0">
                <a:solidFill>
                  <a:srgbClr val="FF0000"/>
                </a:solidFill>
              </a:rPr>
              <a:t>53% </a:t>
            </a:r>
            <a:r>
              <a:rPr lang="cs-CZ" dirty="0"/>
              <a:t>hliníku.)</a:t>
            </a:r>
          </a:p>
        </p:txBody>
      </p:sp>
      <p:cxnSp>
        <p:nvCxnSpPr>
          <p:cNvPr id="21" name="Přímá spojnice se šipkou 20"/>
          <p:cNvCxnSpPr/>
          <p:nvPr/>
        </p:nvCxnSpPr>
        <p:spPr>
          <a:xfrm flipH="1">
            <a:off x="2771800" y="3453151"/>
            <a:ext cx="1224136" cy="2657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Šipka doprava se zářezem 19">
            <a:hlinkClick r:id="rId8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959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xit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 animBg="1"/>
      <p:bldP spid="3" grpId="0"/>
      <p:bldP spid="4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aoblený obdélník 21"/>
          <p:cNvSpPr/>
          <p:nvPr/>
        </p:nvSpPr>
        <p:spPr>
          <a:xfrm>
            <a:off x="20472" y="908720"/>
            <a:ext cx="9103056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043608" y="1154463"/>
            <a:ext cx="7272808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Výpočty z chemických vzorců a rovnic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179492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504" y="2164254"/>
            <a:ext cx="8928000" cy="415498"/>
          </a:xfrm>
          <a:prstGeom prst="rect">
            <a:avLst/>
          </a:prstGeom>
          <a:solidFill>
            <a:srgbClr val="FFFF00"/>
          </a:solidFill>
          <a:ln>
            <a:solidFill>
              <a:srgbClr val="FFFF66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100" b="1">
                <a:solidFill>
                  <a:srgbClr val="EC1CEC"/>
                </a:solidFill>
              </a:defRPr>
            </a:lvl1pPr>
          </a:lstStyle>
          <a:p>
            <a:r>
              <a:rPr lang="cs-CZ" dirty="0"/>
              <a:t>Vypočítejte hmotnost hliníku ve 3 tunách oxidu hlinitém </a:t>
            </a:r>
            <a:r>
              <a:rPr lang="cs-CZ" dirty="0" smtClean="0"/>
              <a:t>Al2O3.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3999382"/>
            <a:ext cx="177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n(Al) = 2 mol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4372057"/>
            <a:ext cx="217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n(Al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r>
              <a:rPr lang="cs-CZ" b="1" baseline="-25000" dirty="0" smtClean="0"/>
              <a:t>3</a:t>
            </a:r>
            <a:r>
              <a:rPr lang="cs-CZ" b="1" dirty="0" smtClean="0"/>
              <a:t>) = 1 mol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44824" y="399938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M(Al) = 27g .  mol</a:t>
            </a:r>
            <a:r>
              <a:rPr lang="cs-CZ" b="1" baseline="30000" dirty="0" smtClean="0"/>
              <a:t>-1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344823" y="4368714"/>
            <a:ext cx="2947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M</a:t>
            </a:r>
            <a:r>
              <a:rPr lang="cs-CZ" b="1" dirty="0" smtClean="0"/>
              <a:t>(Al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r>
              <a:rPr lang="cs-CZ" b="1" baseline="-25000" dirty="0" smtClean="0"/>
              <a:t>3</a:t>
            </a:r>
            <a:r>
              <a:rPr lang="cs-CZ" b="1" dirty="0" smtClean="0"/>
              <a:t>) </a:t>
            </a:r>
            <a:r>
              <a:rPr lang="cs-CZ" b="1" dirty="0"/>
              <a:t>= </a:t>
            </a:r>
            <a:r>
              <a:rPr lang="cs-CZ" b="1" dirty="0" smtClean="0"/>
              <a:t>102g </a:t>
            </a:r>
            <a:r>
              <a:rPr lang="cs-CZ" b="1" dirty="0"/>
              <a:t>.  mol</a:t>
            </a:r>
            <a:r>
              <a:rPr lang="cs-CZ" b="1" baseline="30000" dirty="0"/>
              <a:t>-1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44824" y="4744174"/>
            <a:ext cx="3235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(</a:t>
            </a:r>
            <a:r>
              <a:rPr lang="cs-CZ" b="1" dirty="0" smtClean="0"/>
              <a:t>M(Al</a:t>
            </a:r>
            <a:r>
              <a:rPr lang="cs-CZ" b="1" baseline="-25000" dirty="0" smtClean="0"/>
              <a:t>2</a:t>
            </a:r>
            <a:r>
              <a:rPr lang="cs-CZ" b="1" dirty="0" smtClean="0"/>
              <a:t>O</a:t>
            </a:r>
            <a:r>
              <a:rPr lang="cs-CZ" b="1" baseline="-25000" dirty="0" smtClean="0"/>
              <a:t>3</a:t>
            </a:r>
            <a:r>
              <a:rPr lang="cs-CZ" b="1" dirty="0" smtClean="0"/>
              <a:t>) </a:t>
            </a:r>
            <a:r>
              <a:rPr lang="cs-CZ" b="1" dirty="0"/>
              <a:t>= </a:t>
            </a:r>
            <a:r>
              <a:rPr lang="cs-CZ" b="1" dirty="0" smtClean="0"/>
              <a:t>2 . 27 + 3 . 16)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23527" y="5223621"/>
                <a:ext cx="4615174" cy="678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1" i="1" smtClean="0">
                        <a:solidFill>
                          <a:srgbClr val="FF0000"/>
                        </a:solidFill>
                        <a:latin typeface="Cambria Math"/>
                      </a:rPr>
                      <m:t>𝒘</m:t>
                    </m:r>
                    <m:r>
                      <a:rPr lang="cs-CZ" sz="2000" b="1" i="1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cs-CZ" sz="2000" b="1" i="1" smtClean="0">
                        <a:solidFill>
                          <a:srgbClr val="FF0000"/>
                        </a:solidFill>
                        <a:latin typeface="Cambria Math"/>
                      </a:rPr>
                      <m:t>𝑨𝒍</m:t>
                    </m:r>
                    <m:r>
                      <a:rPr lang="cs-CZ" sz="2000" b="1" i="1" smtClean="0">
                        <a:solidFill>
                          <a:srgbClr val="FF0000"/>
                        </a:solidFill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cs-CZ" sz="2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2000" b="1" dirty="0"/>
                          <m:t>2 </m:t>
                        </m:r>
                        <m:r>
                          <m:rPr>
                            <m:nor/>
                          </m:rPr>
                          <a:rPr lang="cs-CZ" sz="2000" b="1" dirty="0"/>
                          <m:t>mol</m:t>
                        </m:r>
                        <m:r>
                          <a:rPr lang="cs-CZ" sz="2000" b="1" i="1" dirty="0" smtClean="0">
                            <a:latin typeface="Cambria Math"/>
                          </a:rPr>
                          <m:t> </m:t>
                        </m:r>
                        <m:r>
                          <a:rPr lang="cs-CZ" sz="2000" b="1" i="1" smtClean="0">
                            <a:latin typeface="Cambria Math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cs-CZ" sz="2000" b="1" i="0" smtClean="0"/>
                          <m:t> </m:t>
                        </m:r>
                        <m:r>
                          <m:rPr>
                            <m:nor/>
                          </m:rPr>
                          <a:rPr lang="cs-CZ" sz="2000" b="1" dirty="0"/>
                          <m:t>27</m:t>
                        </m:r>
                        <m:r>
                          <m:rPr>
                            <m:nor/>
                          </m:rPr>
                          <a:rPr lang="cs-CZ" sz="2000" b="1" dirty="0"/>
                          <m:t>g</m:t>
                        </m:r>
                        <m:r>
                          <m:rPr>
                            <m:nor/>
                          </m:rPr>
                          <a:rPr lang="cs-CZ" sz="2000" b="1" dirty="0"/>
                          <m:t> .  </m:t>
                        </m:r>
                        <m:r>
                          <m:rPr>
                            <m:nor/>
                          </m:rPr>
                          <a:rPr lang="cs-CZ" sz="2000" b="1" dirty="0"/>
                          <m:t>mol</m:t>
                        </m:r>
                        <m:r>
                          <m:rPr>
                            <m:nor/>
                          </m:rPr>
                          <a:rPr lang="cs-CZ" sz="2000" b="1" baseline="30000" dirty="0"/>
                          <m:t>−1</m:t>
                        </m:r>
                        <m:r>
                          <m:rPr>
                            <m:nor/>
                          </m:rPr>
                          <a:rPr lang="cs-CZ" sz="2000" b="1" dirty="0"/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2000" b="1" dirty="0"/>
                          <m:t>1 </m:t>
                        </m:r>
                        <m:r>
                          <m:rPr>
                            <m:nor/>
                          </m:rPr>
                          <a:rPr lang="cs-CZ" sz="2000" b="1" dirty="0"/>
                          <m:t>mol</m:t>
                        </m:r>
                        <m:r>
                          <m:rPr>
                            <m:nor/>
                          </m:rPr>
                          <a:rPr lang="cs-CZ" sz="2000" b="1" dirty="0"/>
                          <m:t> </m:t>
                        </m:r>
                        <m:r>
                          <a:rPr lang="cs-CZ" sz="2000" b="1" i="1" dirty="0" smtClean="0">
                            <a:latin typeface="Cambria Math"/>
                          </a:rPr>
                          <m:t> .</m:t>
                        </m:r>
                        <m:r>
                          <m:rPr>
                            <m:nor/>
                          </m:rPr>
                          <a:rPr lang="cs-CZ" sz="2000" b="1" dirty="0"/>
                          <m:t>102</m:t>
                        </m:r>
                        <m:r>
                          <m:rPr>
                            <m:nor/>
                          </m:rPr>
                          <a:rPr lang="cs-CZ" sz="2000" b="1" dirty="0"/>
                          <m:t>g</m:t>
                        </m:r>
                        <m:r>
                          <m:rPr>
                            <m:nor/>
                          </m:rPr>
                          <a:rPr lang="cs-CZ" sz="2000" b="1" dirty="0"/>
                          <m:t> .  </m:t>
                        </m:r>
                        <m:r>
                          <m:rPr>
                            <m:nor/>
                          </m:rPr>
                          <a:rPr lang="cs-CZ" sz="2000" b="1" dirty="0"/>
                          <m:t>mol</m:t>
                        </m:r>
                        <m:r>
                          <m:rPr>
                            <m:nor/>
                          </m:rPr>
                          <a:rPr lang="cs-CZ" sz="2000" b="1" baseline="30000" dirty="0"/>
                          <m:t>−1</m:t>
                        </m:r>
                        <m:r>
                          <m:rPr>
                            <m:nor/>
                          </m:rPr>
                          <a:rPr lang="cs-CZ" sz="2000" b="1" dirty="0"/>
                          <m:t> </m:t>
                        </m:r>
                      </m:den>
                    </m:f>
                  </m:oMath>
                </a14:m>
                <a:r>
                  <a:rPr lang="cs-CZ" sz="2000" b="1" dirty="0" smtClean="0"/>
                  <a:t> = </a:t>
                </a:r>
                <a:r>
                  <a:rPr lang="cs-CZ" sz="2000" b="1" dirty="0" smtClean="0">
                    <a:solidFill>
                      <a:srgbClr val="FF0000"/>
                    </a:solidFill>
                  </a:rPr>
                  <a:t>0,53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5223621"/>
                <a:ext cx="4615174" cy="678776"/>
              </a:xfrm>
              <a:prstGeom prst="rect">
                <a:avLst/>
              </a:prstGeom>
              <a:blipFill rotWithShape="1">
                <a:blip r:embed="rId4"/>
                <a:stretch>
                  <a:fillRect r="-5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539548" y="6166465"/>
            <a:ext cx="8399735" cy="430887"/>
          </a:xfrm>
          <a:prstGeom prst="rect">
            <a:avLst/>
          </a:prstGeom>
          <a:solidFill>
            <a:srgbClr val="FFFF00"/>
          </a:solidFill>
          <a:ln>
            <a:solidFill>
              <a:srgbClr val="FFFF66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100" b="1">
                <a:solidFill>
                  <a:srgbClr val="EC1CEC"/>
                </a:solidFill>
              </a:defRPr>
            </a:lvl1pPr>
          </a:lstStyle>
          <a:p>
            <a:r>
              <a:rPr lang="cs-CZ" dirty="0"/>
              <a:t>Ve 3 tunách oxidu hlinitém je  obsaženo </a:t>
            </a:r>
            <a:r>
              <a:rPr lang="cs-CZ" dirty="0">
                <a:solidFill>
                  <a:srgbClr val="FF0000"/>
                </a:solidFill>
              </a:rPr>
              <a:t>1,59 tuny </a:t>
            </a:r>
            <a:r>
              <a:rPr lang="cs-CZ" dirty="0" smtClean="0"/>
              <a:t>hliníku.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5477287" y="4126896"/>
                <a:ext cx="2811411" cy="861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/>
                        </a:rPr>
                        <m:t>𝒘</m:t>
                      </m:r>
                      <m:r>
                        <a:rPr lang="cs-CZ" sz="2400" b="1" i="1" smtClean="0">
                          <a:latin typeface="Cambria Math"/>
                        </a:rPr>
                        <m:t>(</m:t>
                      </m:r>
                      <m:r>
                        <a:rPr lang="cs-CZ" sz="2400" b="1" i="1" smtClean="0">
                          <a:latin typeface="Cambria Math"/>
                        </a:rPr>
                        <m:t>𝑨𝒍</m:t>
                      </m:r>
                      <m:r>
                        <a:rPr lang="cs-CZ" sz="2400" b="1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latin typeface="Cambria Math"/>
                            </a:rPr>
                            <m:t>𝒎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(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𝑨𝒍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sz="2400" b="1" i="1" smtClean="0">
                              <a:latin typeface="Cambria Math"/>
                            </a:rPr>
                            <m:t>𝒎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(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𝑨𝒍</m:t>
                          </m:r>
                          <m:r>
                            <a:rPr lang="cs-CZ" sz="2400" b="1" i="1" baseline="-25000" smtClean="0">
                              <a:latin typeface="Cambria Math"/>
                            </a:rPr>
                            <m:t>𝟐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𝑶</m:t>
                          </m:r>
                          <m:r>
                            <a:rPr lang="cs-CZ" sz="2400" b="1" i="1" baseline="-25000" smtClean="0">
                              <a:latin typeface="Cambria Math"/>
                            </a:rPr>
                            <m:t>𝟑</m:t>
                          </m:r>
                          <m:r>
                            <a:rPr lang="cs-CZ" sz="2400" b="1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287" y="4126896"/>
                <a:ext cx="2811411" cy="8613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ovéPole 16"/>
          <p:cNvSpPr txBox="1"/>
          <p:nvPr/>
        </p:nvSpPr>
        <p:spPr>
          <a:xfrm>
            <a:off x="5453636" y="4988222"/>
            <a:ext cx="3654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Cambria" pitchFamily="18" charset="0"/>
              </a:rPr>
              <a:t>m(Al) </a:t>
            </a:r>
            <a:r>
              <a:rPr lang="cs-CZ" sz="2400" b="1" dirty="0" smtClean="0">
                <a:latin typeface="Cambria" pitchFamily="18" charset="0"/>
              </a:rPr>
              <a:t>= w(Al) . m(</a:t>
            </a:r>
            <a:r>
              <a:rPr lang="cs-CZ" sz="2400" b="1" dirty="0" smtClean="0"/>
              <a:t>Al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O</a:t>
            </a:r>
            <a:r>
              <a:rPr lang="cs-CZ" sz="2400" b="1" baseline="-25000" dirty="0" smtClean="0"/>
              <a:t>3)</a:t>
            </a:r>
            <a:endParaRPr lang="cs-CZ" sz="2400" b="1" dirty="0">
              <a:latin typeface="Cambria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436093" y="5489357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Cambria" pitchFamily="18" charset="0"/>
              </a:rPr>
              <a:t>m(Al) </a:t>
            </a:r>
            <a:r>
              <a:rPr lang="cs-CZ" sz="2400" b="1" dirty="0" smtClean="0">
                <a:latin typeface="Cambria" pitchFamily="18" charset="0"/>
              </a:rPr>
              <a:t>= 0,53. 3t = </a:t>
            </a:r>
            <a:r>
              <a:rPr lang="cs-CZ" sz="2400" b="1" dirty="0" smtClean="0">
                <a:solidFill>
                  <a:srgbClr val="FF0000"/>
                </a:solidFill>
                <a:latin typeface="Cambria" pitchFamily="18" charset="0"/>
              </a:rPr>
              <a:t>1,59t</a:t>
            </a:r>
            <a:endParaRPr lang="cs-CZ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pSp>
        <p:nvGrpSpPr>
          <p:cNvPr id="19" name="Skupina 18"/>
          <p:cNvGrpSpPr/>
          <p:nvPr/>
        </p:nvGrpSpPr>
        <p:grpSpPr>
          <a:xfrm>
            <a:off x="2046915" y="2734173"/>
            <a:ext cx="4164922" cy="1226029"/>
            <a:chOff x="2046915" y="2554401"/>
            <a:chExt cx="4164922" cy="1226029"/>
          </a:xfrm>
        </p:grpSpPr>
        <p:sp>
          <p:nvSpPr>
            <p:cNvPr id="20" name="Ovál 19"/>
            <p:cNvSpPr/>
            <p:nvPr/>
          </p:nvSpPr>
          <p:spPr>
            <a:xfrm>
              <a:off x="2179389" y="2554401"/>
              <a:ext cx="4032448" cy="1226029"/>
            </a:xfrm>
            <a:prstGeom prst="ellipse">
              <a:avLst/>
            </a:prstGeom>
            <a:gradFill>
              <a:gsLst>
                <a:gs pos="0">
                  <a:srgbClr val="FFFF00"/>
                </a:gs>
                <a:gs pos="37000">
                  <a:srgbClr val="D49E6C"/>
                </a:gs>
                <a:gs pos="87000">
                  <a:srgbClr val="A65528"/>
                </a:gs>
                <a:gs pos="100000">
                  <a:srgbClr val="FFFF00"/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ovéPole 20"/>
                <p:cNvSpPr txBox="1"/>
                <p:nvPr/>
              </p:nvSpPr>
              <p:spPr>
                <a:xfrm>
                  <a:off x="2046915" y="2640058"/>
                  <a:ext cx="4164922" cy="8745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2400" b="1" i="1" smtClean="0">
                            <a:latin typeface="Cambria Math"/>
                          </a:rPr>
                          <m:t>𝒘</m:t>
                        </m:r>
                        <m:r>
                          <a:rPr lang="cs-CZ" sz="2400" b="1" i="1" smtClean="0">
                            <a:latin typeface="Cambria Math"/>
                          </a:rPr>
                          <m:t>(</m:t>
                        </m:r>
                        <m:r>
                          <a:rPr lang="cs-CZ" sz="2400" b="1" i="1" smtClean="0">
                            <a:latin typeface="Cambria Math"/>
                          </a:rPr>
                          <m:t>𝑨𝒍</m:t>
                        </m:r>
                        <m:r>
                          <a:rPr lang="cs-CZ" sz="2400" b="1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400" b="1" i="1" smtClean="0">
                                <a:latin typeface="Cambria Math"/>
                              </a:rPr>
                              <m:t>𝒏</m:t>
                            </m:r>
                            <m:d>
                              <m:dPr>
                                <m:ctrlPr>
                                  <a:rPr lang="cs-CZ" sz="2400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𝑨𝒍</m:t>
                                </m:r>
                              </m:e>
                            </m:d>
                            <m:r>
                              <a:rPr lang="cs-CZ" sz="2400" b="1" i="1" smtClean="0">
                                <a:latin typeface="Cambria Math"/>
                              </a:rPr>
                              <m:t>. 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𝑴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𝑨𝒍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cs-CZ" sz="2400" b="1" i="1" smtClean="0">
                                <a:latin typeface="Cambria Math"/>
                              </a:rPr>
                              <m:t>𝒏</m:t>
                            </m:r>
                            <m:d>
                              <m:dPr>
                                <m:ctrlPr>
                                  <a:rPr lang="cs-CZ" sz="2400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𝑨𝒍</m:t>
                                </m:r>
                                <m:r>
                                  <a:rPr lang="cs-CZ" sz="2400" b="1" i="1" baseline="-25000" smtClean="0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cs-CZ" sz="2400" b="1" i="1" smtClean="0">
                                    <a:latin typeface="Cambria Math"/>
                                  </a:rPr>
                                  <m:t>𝑶</m:t>
                                </m:r>
                                <m:r>
                                  <a:rPr lang="cs-CZ" sz="2400" b="1" i="1" baseline="-25000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d>
                            <m:r>
                              <a:rPr lang="cs-CZ" sz="2400" b="1" i="1" smtClean="0">
                                <a:latin typeface="Cambria Math"/>
                              </a:rPr>
                              <m:t>. 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𝑴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𝑨𝒍</m:t>
                            </m:r>
                            <m:r>
                              <a:rPr lang="cs-CZ" sz="2400" b="1" i="1" baseline="-25000">
                                <a:latin typeface="Cambria Math"/>
                              </a:rPr>
                              <m:t>𝟐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𝑶</m:t>
                            </m:r>
                            <m:r>
                              <a:rPr lang="cs-CZ" sz="2400" b="1" i="1" baseline="-25000">
                                <a:latin typeface="Cambria Math"/>
                              </a:rPr>
                              <m:t>𝟑</m:t>
                            </m:r>
                            <m:r>
                              <a:rPr lang="cs-CZ" sz="2400" b="1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cs-CZ" sz="2400" b="1" dirty="0"/>
                </a:p>
              </p:txBody>
            </p:sp>
          </mc:Choice>
          <mc:Fallback xmlns="">
            <p:sp>
              <p:nvSpPr>
                <p:cNvPr id="21" name="TextovéPole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6915" y="2640058"/>
                  <a:ext cx="4164922" cy="87459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Šipka doprava se zářezem 22">
            <a:hlinkClick r:id="rId7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699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animBg="1"/>
      <p:bldP spid="3" grpId="0"/>
      <p:bldP spid="4" grpId="0" animBg="1"/>
      <p:bldP spid="6" grpId="0"/>
      <p:bldP spid="7" grpId="0"/>
      <p:bldP spid="8" grpId="0"/>
      <p:bldP spid="9" grpId="0"/>
      <p:bldP spid="10" grpId="0"/>
      <p:bldP spid="11" grpId="0"/>
      <p:bldP spid="14" grpId="0" animBg="1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aoblený obdélník 21"/>
          <p:cNvSpPr/>
          <p:nvPr/>
        </p:nvSpPr>
        <p:spPr>
          <a:xfrm>
            <a:off x="-10107" y="908720"/>
            <a:ext cx="9164214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59632" y="1033572"/>
            <a:ext cx="7272808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Výpočty z chemických vzorců a rovnic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5496" y="1201443"/>
            <a:ext cx="1367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 3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" y="1570775"/>
            <a:ext cx="9144000" cy="738664"/>
          </a:xfrm>
          <a:prstGeom prst="rect">
            <a:avLst/>
          </a:prstGeom>
          <a:solidFill>
            <a:srgbClr val="FFFF00"/>
          </a:solidFill>
          <a:ln>
            <a:solidFill>
              <a:srgbClr val="FFFF66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100" b="1">
                <a:solidFill>
                  <a:srgbClr val="EC1CEC"/>
                </a:solidFill>
              </a:defRPr>
            </a:lvl1pPr>
          </a:lstStyle>
          <a:p>
            <a:r>
              <a:rPr lang="cs-CZ" dirty="0"/>
              <a:t>Vypočítejte hmotnost zinku, kterého je třeba k přípravě </a:t>
            </a:r>
            <a:r>
              <a:rPr lang="cs-CZ" dirty="0">
                <a:solidFill>
                  <a:srgbClr val="FF0000"/>
                </a:solidFill>
              </a:rPr>
              <a:t>483 g</a:t>
            </a:r>
            <a:r>
              <a:rPr lang="cs-CZ" dirty="0"/>
              <a:t>  síranu zinečnatého </a:t>
            </a:r>
            <a:r>
              <a:rPr lang="cs-CZ" dirty="0">
                <a:solidFill>
                  <a:srgbClr val="FF0000"/>
                </a:solidFill>
              </a:rPr>
              <a:t>ZnSO4</a:t>
            </a:r>
            <a:r>
              <a:rPr lang="cs-CZ" dirty="0"/>
              <a:t>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02361" y="6237312"/>
            <a:ext cx="8939282" cy="430887"/>
          </a:xfrm>
          <a:prstGeom prst="rect">
            <a:avLst/>
          </a:prstGeom>
          <a:solidFill>
            <a:srgbClr val="FFFF00"/>
          </a:solidFill>
          <a:ln>
            <a:solidFill>
              <a:srgbClr val="FFFF66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100" b="1">
                <a:solidFill>
                  <a:srgbClr val="EC1CEC"/>
                </a:solidFill>
              </a:defRPr>
            </a:lvl1pPr>
          </a:lstStyle>
          <a:p>
            <a:r>
              <a:rPr lang="cs-CZ" dirty="0"/>
              <a:t>K přípravě 483 g síranu zinečnatého je zapotřebí </a:t>
            </a:r>
            <a:r>
              <a:rPr lang="cs-CZ" dirty="0">
                <a:solidFill>
                  <a:srgbClr val="FF0000"/>
                </a:solidFill>
              </a:rPr>
              <a:t>195 g zinku</a:t>
            </a:r>
            <a:r>
              <a:rPr lang="cs-CZ" dirty="0"/>
              <a:t>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2652970"/>
            <a:ext cx="3080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n(x) : n(z) = v(x) : v(z)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59531" y="234545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Látková množství (</a:t>
            </a:r>
            <a:r>
              <a:rPr lang="cs-CZ" sz="2000" b="1" dirty="0" smtClean="0">
                <a:solidFill>
                  <a:srgbClr val="FF0000"/>
                </a:solidFill>
              </a:rPr>
              <a:t>n</a:t>
            </a:r>
            <a:r>
              <a:rPr lang="cs-CZ" sz="2000" dirty="0" smtClean="0"/>
              <a:t>) reagujících látek jsou ve stejném poměru jako stechiometrické koeficienty(</a:t>
            </a:r>
            <a:r>
              <a:rPr lang="cs-CZ" sz="2000" b="1" dirty="0" smtClean="0">
                <a:solidFill>
                  <a:srgbClr val="FF0000"/>
                </a:solidFill>
              </a:rPr>
              <a:t>v</a:t>
            </a:r>
            <a:r>
              <a:rPr lang="cs-CZ" sz="2000" dirty="0" smtClean="0"/>
              <a:t>) v příslušné rovnici</a:t>
            </a: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549451" y="3053336"/>
                <a:ext cx="1440160" cy="570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𝑴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cs-CZ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51" y="3053336"/>
                <a:ext cx="1440160" cy="5706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2145569" y="3004123"/>
                <a:ext cx="2016224" cy="669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𝒏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𝒙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)= 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𝑴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569" y="3004123"/>
                <a:ext cx="2016224" cy="66909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085978" y="3004123"/>
                <a:ext cx="2016224" cy="669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𝒏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𝒛</m:t>
                      </m:r>
                      <m:r>
                        <a:rPr lang="cs-CZ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)= </m:t>
                      </m:r>
                      <m:f>
                        <m:fPr>
                          <m:ctrlP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𝒛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𝑴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𝒛</m:t>
                          </m:r>
                          <m:r>
                            <a:rPr lang="cs-CZ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978" y="3004123"/>
                <a:ext cx="2016224" cy="66909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/>
          <p:cNvSpPr txBox="1"/>
          <p:nvPr/>
        </p:nvSpPr>
        <p:spPr>
          <a:xfrm>
            <a:off x="534468" y="3857654"/>
            <a:ext cx="2938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n(x) : n(z) = v(x) : v(z)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3348603" y="3718193"/>
                <a:ext cx="2935439" cy="679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cs-CZ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/>
                            </a:rPr>
                            <m:t>𝒗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𝒙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1" i="1" smtClean="0">
                              <a:latin typeface="Cambria Math"/>
                            </a:rPr>
                            <m:t>𝒗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𝒛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cs-CZ" b="1" i="1" smtClean="0">
                          <a:latin typeface="Cambria Math"/>
                        </a:rPr>
                        <m:t>.  </m:t>
                      </m:r>
                      <m:f>
                        <m:fPr>
                          <m:ctrlPr>
                            <a:rPr lang="cs-CZ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/>
                            </a:rPr>
                            <m:t>𝑴</m:t>
                          </m:r>
                          <m:d>
                            <m:dPr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cs-CZ" b="1" i="1" smtClean="0">
                              <a:latin typeface="Cambria Math"/>
                            </a:rPr>
                            <m:t>. 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𝒎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𝒛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1" i="1" smtClean="0">
                              <a:latin typeface="Cambria Math"/>
                            </a:rPr>
                            <m:t>𝑴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𝒛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8603" y="3718193"/>
                <a:ext cx="2935439" cy="6790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Skupina 5"/>
          <p:cNvGrpSpPr/>
          <p:nvPr/>
        </p:nvGrpSpPr>
        <p:grpSpPr>
          <a:xfrm>
            <a:off x="251520" y="4552192"/>
            <a:ext cx="4726355" cy="749016"/>
            <a:chOff x="251520" y="4293096"/>
            <a:chExt cx="4726355" cy="749016"/>
          </a:xfrm>
        </p:grpSpPr>
        <p:sp>
          <p:nvSpPr>
            <p:cNvPr id="24" name="TextovéPole 23"/>
            <p:cNvSpPr txBox="1"/>
            <p:nvPr/>
          </p:nvSpPr>
          <p:spPr>
            <a:xfrm>
              <a:off x="251520" y="4611225"/>
              <a:ext cx="4726355" cy="430887"/>
            </a:xfrm>
            <a:prstGeom prst="rect">
              <a:avLst/>
            </a:prstGeom>
            <a:solidFill>
              <a:srgbClr val="00FF00"/>
            </a:solidFill>
          </p:spPr>
          <p:txBody>
            <a:bodyPr wrap="square" rtlCol="0">
              <a:spAutoFit/>
            </a:bodyPr>
            <a:lstStyle/>
            <a:p>
              <a:r>
                <a:rPr lang="cs-CZ" sz="2200" b="1" dirty="0" smtClean="0"/>
                <a:t>H</a:t>
              </a:r>
              <a:r>
                <a:rPr lang="cs-CZ" sz="2200" b="1" baseline="-25000" dirty="0" smtClean="0"/>
                <a:t>2</a:t>
              </a:r>
              <a:r>
                <a:rPr lang="cs-CZ" sz="2200" b="1" dirty="0" smtClean="0"/>
                <a:t>SO</a:t>
              </a:r>
              <a:r>
                <a:rPr lang="cs-CZ" sz="2200" b="1" baseline="-25000" dirty="0" smtClean="0"/>
                <a:t>4</a:t>
              </a:r>
              <a:r>
                <a:rPr lang="cs-CZ" sz="2200" b="1" dirty="0" smtClean="0"/>
                <a:t> + </a:t>
              </a:r>
              <a:r>
                <a:rPr lang="cs-CZ" sz="2200" b="1" dirty="0" err="1" smtClean="0"/>
                <a:t>Zn</a:t>
              </a:r>
              <a:r>
                <a:rPr lang="cs-CZ" sz="2200" b="1" dirty="0" smtClean="0"/>
                <a:t>                  ZnSO</a:t>
              </a:r>
              <a:r>
                <a:rPr lang="cs-CZ" sz="2200" b="1" baseline="-25000" dirty="0" smtClean="0"/>
                <a:t>4</a:t>
              </a:r>
              <a:r>
                <a:rPr lang="cs-CZ" sz="2200" b="1" dirty="0" smtClean="0"/>
                <a:t> + H</a:t>
              </a:r>
              <a:r>
                <a:rPr lang="cs-CZ" sz="2200" b="1" baseline="-25000" dirty="0" smtClean="0"/>
                <a:t>2</a:t>
              </a:r>
              <a:r>
                <a:rPr lang="cs-CZ" sz="2200" b="1" dirty="0" smtClean="0"/>
                <a:t>  </a:t>
              </a:r>
              <a:endParaRPr lang="cs-CZ" sz="2200" b="1" dirty="0"/>
            </a:p>
          </p:txBody>
        </p:sp>
        <p:cxnSp>
          <p:nvCxnSpPr>
            <p:cNvPr id="26" name="Přímá spojnice se šipkou 25"/>
            <p:cNvCxnSpPr/>
            <p:nvPr/>
          </p:nvCxnSpPr>
          <p:spPr>
            <a:xfrm>
              <a:off x="2267744" y="4831913"/>
              <a:ext cx="720080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ovéPole 27"/>
            <p:cNvSpPr txBox="1"/>
            <p:nvPr/>
          </p:nvSpPr>
          <p:spPr>
            <a:xfrm>
              <a:off x="3402984" y="4308384"/>
              <a:ext cx="304920" cy="369332"/>
            </a:xfrm>
            <a:prstGeom prst="rect">
              <a:avLst/>
            </a:prstGeom>
            <a:solidFill>
              <a:srgbClr val="00FF00"/>
            </a:solidFill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z</a:t>
              </a:r>
              <a:endParaRPr lang="cs-CZ" b="1" dirty="0"/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1642791" y="4293096"/>
              <a:ext cx="373960" cy="369332"/>
            </a:xfrm>
            <a:prstGeom prst="rect">
              <a:avLst/>
            </a:prstGeom>
            <a:solidFill>
              <a:srgbClr val="00FF00"/>
            </a:solidFill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x</a:t>
              </a:r>
              <a:endParaRPr lang="cs-CZ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68842" y="5518001"/>
                <a:ext cx="4503159" cy="679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cs-CZ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1" i="1" smtClean="0">
                              <a:latin typeface="Cambria Math"/>
                            </a:rPr>
                            <m:t>𝒁𝒏</m:t>
                          </m:r>
                        </m:e>
                      </m:d>
                      <m:r>
                        <a:rPr lang="cs-CZ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/>
                            </a:rPr>
                            <m:t>𝒗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𝒁𝒏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1" i="1" smtClean="0">
                              <a:latin typeface="Cambria Math"/>
                            </a:rPr>
                            <m:t>𝒗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cs-CZ" b="1" dirty="0"/>
                            <m:t>H</m:t>
                          </m:r>
                          <m:r>
                            <m:rPr>
                              <m:nor/>
                            </m:rPr>
                            <a:rPr lang="cs-CZ" b="1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cs-CZ" b="1" dirty="0"/>
                            <m:t>SO</m:t>
                          </m:r>
                          <m:r>
                            <m:rPr>
                              <m:nor/>
                            </m:rPr>
                            <a:rPr lang="cs-CZ" b="1" baseline="-25000" dirty="0"/>
                            <m:t>4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cs-CZ" b="1" i="1" smtClean="0">
                          <a:latin typeface="Cambria Math"/>
                        </a:rPr>
                        <m:t>.  </m:t>
                      </m:r>
                      <m:f>
                        <m:fPr>
                          <m:ctrlPr>
                            <a:rPr lang="cs-CZ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/>
                            </a:rPr>
                            <m:t>𝑴</m:t>
                          </m:r>
                          <m:d>
                            <m:dPr>
                              <m:ctrlPr>
                                <a:rPr lang="cs-CZ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1" i="1" smtClean="0">
                                  <a:latin typeface="Cambria Math"/>
                                </a:rPr>
                                <m:t>𝒁𝒏</m:t>
                              </m:r>
                            </m:e>
                          </m:d>
                          <m:r>
                            <a:rPr lang="cs-CZ" b="1" i="1" smtClean="0">
                              <a:latin typeface="Cambria Math"/>
                            </a:rPr>
                            <m:t>. 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𝒎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cs-CZ" b="1" dirty="0"/>
                            <m:t>H</m:t>
                          </m:r>
                          <m:r>
                            <m:rPr>
                              <m:nor/>
                            </m:rPr>
                            <a:rPr lang="cs-CZ" b="1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cs-CZ" b="1" dirty="0"/>
                            <m:t>SO</m:t>
                          </m:r>
                          <m:r>
                            <m:rPr>
                              <m:nor/>
                            </m:rPr>
                            <a:rPr lang="cs-CZ" b="1" baseline="-25000" dirty="0"/>
                            <m:t>4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cs-CZ" b="1" i="1" smtClean="0">
                              <a:latin typeface="Cambria Math"/>
                            </a:rPr>
                            <m:t>𝑴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cs-CZ" b="1" dirty="0"/>
                            <m:t>H</m:t>
                          </m:r>
                          <m:r>
                            <m:rPr>
                              <m:nor/>
                            </m:rPr>
                            <a:rPr lang="cs-CZ" b="1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cs-CZ" b="1" dirty="0"/>
                            <m:t>SO</m:t>
                          </m:r>
                          <m:r>
                            <m:rPr>
                              <m:nor/>
                            </m:rPr>
                            <a:rPr lang="cs-CZ" b="1" baseline="-25000" dirty="0"/>
                            <m:t>4</m:t>
                          </m:r>
                          <m:r>
                            <a:rPr lang="cs-CZ" b="1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2" y="5518001"/>
                <a:ext cx="4503159" cy="6790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4469643" y="5517232"/>
                <a:ext cx="4674357" cy="692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200" b="1" i="1" smtClean="0">
                        <a:latin typeface="Cambria Math"/>
                      </a:rPr>
                      <m:t>𝒎</m:t>
                    </m:r>
                    <m:d>
                      <m:dPr>
                        <m:ctrlPr>
                          <a:rPr lang="cs-CZ" sz="22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200" b="1" i="1" smtClean="0">
                            <a:latin typeface="Cambria Math"/>
                          </a:rPr>
                          <m:t>𝒁𝒏</m:t>
                        </m:r>
                      </m:e>
                    </m:d>
                    <m:r>
                      <a:rPr lang="cs-CZ" sz="22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1" i="1" smtClean="0">
                            <a:latin typeface="Cambria Math"/>
                          </a:rPr>
                          <m:t>𝟏</m:t>
                        </m:r>
                        <m:r>
                          <a:rPr lang="cs-CZ" sz="2200" b="1" i="1" smtClean="0">
                            <a:latin typeface="Cambria Math"/>
                          </a:rPr>
                          <m:t> . </m:t>
                        </m:r>
                        <m:r>
                          <a:rPr lang="cs-CZ" sz="2200" b="1" i="1" smtClean="0">
                            <a:latin typeface="Cambria Math"/>
                          </a:rPr>
                          <m:t>𝟔𝟓</m:t>
                        </m:r>
                        <m:r>
                          <a:rPr lang="cs-CZ" sz="2200" b="1" i="1" smtClean="0">
                            <a:latin typeface="Cambria Math"/>
                          </a:rPr>
                          <m:t>,</m:t>
                        </m:r>
                        <m:r>
                          <a:rPr lang="cs-CZ" sz="2200" b="1" i="1" smtClean="0">
                            <a:latin typeface="Cambria Math"/>
                          </a:rPr>
                          <m:t>𝟒</m:t>
                        </m:r>
                        <m:r>
                          <m:rPr>
                            <m:nor/>
                          </m:rPr>
                          <a:rPr lang="cs-CZ" sz="2200" b="1" i="0" smtClean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200" b="1" dirty="0">
                            <a:latin typeface="Times New Roman" pitchFamily="18" charset="0"/>
                            <a:cs typeface="Times New Roman" pitchFamily="18" charset="0"/>
                          </a:rPr>
                          <m:t>g</m:t>
                        </m:r>
                        <m:r>
                          <a:rPr lang="cs-CZ" sz="2200" b="1" i="1" smtClean="0">
                            <a:latin typeface="Cambria Math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cs-CZ" sz="2200" b="1" dirty="0">
                            <a:latin typeface="Times New Roman" pitchFamily="18" charset="0"/>
                            <a:cs typeface="Times New Roman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cs-CZ" sz="2200" b="1" baseline="30000" dirty="0">
                            <a:latin typeface="Times New Roman" pitchFamily="18" charset="0"/>
                            <a:cs typeface="Times New Roman" pitchFamily="18" charset="0"/>
                          </a:rPr>
                          <m:t>−1</m:t>
                        </m:r>
                        <m:r>
                          <m:rPr>
                            <m:nor/>
                          </m:rPr>
                          <a:rPr lang="cs-CZ" sz="2200" b="1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cs-CZ" sz="2200" b="1" i="1" dirty="0" smtClean="0">
                            <a:latin typeface="Cambria Math"/>
                          </a:rPr>
                          <m:t>.  </m:t>
                        </m:r>
                        <m:r>
                          <a:rPr lang="cs-CZ" sz="2200" b="1" i="1" dirty="0" smtClean="0">
                            <a:latin typeface="Cambria Math"/>
                          </a:rPr>
                          <m:t>𝟒𝟖𝟑</m:t>
                        </m:r>
                        <m:r>
                          <a:rPr lang="cs-CZ" sz="2200" b="1" i="1" dirty="0" smtClean="0">
                            <a:latin typeface="Cambria Math"/>
                          </a:rPr>
                          <m:t>𝒈</m:t>
                        </m:r>
                      </m:num>
                      <m:den>
                        <m:r>
                          <a:rPr lang="cs-CZ" sz="2200" b="1" i="1" smtClean="0">
                            <a:latin typeface="Cambria Math"/>
                          </a:rPr>
                          <m:t>𝟏</m:t>
                        </m:r>
                        <m:r>
                          <a:rPr lang="cs-CZ" sz="2200" b="1" i="1" smtClean="0">
                            <a:latin typeface="Cambria Math"/>
                          </a:rPr>
                          <m:t> .  </m:t>
                        </m:r>
                        <m:r>
                          <a:rPr lang="cs-CZ" sz="2200" b="1" i="1" smtClean="0">
                            <a:latin typeface="Cambria Math"/>
                          </a:rPr>
                          <m:t>𝟏𝟔𝟐</m:t>
                        </m:r>
                        <m:r>
                          <m:rPr>
                            <m:nor/>
                          </m:rPr>
                          <a:rPr lang="cs-CZ" sz="2200" b="1" i="0" smtClean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cs-CZ" sz="2200" b="1" dirty="0">
                            <a:latin typeface="Times New Roman" pitchFamily="18" charset="0"/>
                            <a:cs typeface="Times New Roman" pitchFamily="18" charset="0"/>
                          </a:rPr>
                          <m:t>g</m:t>
                        </m:r>
                        <m:r>
                          <a:rPr lang="cs-CZ" sz="2200" b="1" i="1">
                            <a:latin typeface="Cambria Math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cs-CZ" sz="2200" b="1" dirty="0">
                            <a:latin typeface="Times New Roman" pitchFamily="18" charset="0"/>
                            <a:cs typeface="Times New Roman" pitchFamily="18" charset="0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cs-CZ" sz="2200" b="1" baseline="30000" dirty="0">
                            <a:latin typeface="Times New Roman" pitchFamily="18" charset="0"/>
                            <a:cs typeface="Times New Roman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cs-CZ" sz="2200" b="1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cs-CZ" sz="2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195 g</a:t>
                </a:r>
                <a:endParaRPr lang="cs-CZ" sz="2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643" y="5517232"/>
                <a:ext cx="4674357" cy="69230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5085886" y="4376371"/>
                <a:ext cx="330253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v(</a:t>
                </a:r>
                <a:r>
                  <a:rPr lang="cs-CZ" b="1" dirty="0" err="1" smtClean="0"/>
                  <a:t>Zn</a:t>
                </a:r>
                <a:r>
                  <a:rPr lang="cs-CZ" b="1" dirty="0" smtClean="0"/>
                  <a:t>)= 1     v(ZnSO</a:t>
                </a:r>
                <a:r>
                  <a:rPr lang="cs-CZ" b="1" baseline="-25000" dirty="0" smtClean="0"/>
                  <a:t>4</a:t>
                </a:r>
                <a:r>
                  <a:rPr lang="cs-CZ" b="1" dirty="0" smtClean="0"/>
                  <a:t>)= 1</a:t>
                </a:r>
              </a:p>
              <a:p>
                <a:r>
                  <a:rPr lang="cs-CZ" b="1" dirty="0" smtClean="0"/>
                  <a:t>M(</a:t>
                </a:r>
                <a:r>
                  <a:rPr lang="cs-CZ" b="1" dirty="0" err="1" smtClean="0"/>
                  <a:t>Zn</a:t>
                </a:r>
                <a:r>
                  <a:rPr lang="cs-CZ" b="1" dirty="0" smtClean="0"/>
                  <a:t>)= 65,4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b="1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cs-CZ" b="1" dirty="0"/>
                      <m:t>g</m:t>
                    </m:r>
                    <m:r>
                      <a:rPr lang="cs-CZ" b="1" i="1">
                        <a:latin typeface="Cambria Math"/>
                      </a:rPr>
                      <m:t>.</m:t>
                    </m:r>
                    <m:r>
                      <m:rPr>
                        <m:nor/>
                      </m:rPr>
                      <a:rPr lang="cs-CZ" b="1" dirty="0"/>
                      <m:t>mol</m:t>
                    </m:r>
                    <m:r>
                      <m:rPr>
                        <m:nor/>
                      </m:rPr>
                      <a:rPr lang="cs-CZ" b="1" baseline="30000" dirty="0"/>
                      <m:t>−1</m:t>
                    </m:r>
                    <m:r>
                      <m:rPr>
                        <m:nor/>
                      </m:rPr>
                      <a:rPr lang="cs-CZ" b="1" dirty="0"/>
                      <m:t> </m:t>
                    </m:r>
                  </m:oMath>
                </a14:m>
                <a:endParaRPr lang="cs-CZ" b="1" dirty="0" smtClean="0"/>
              </a:p>
              <a:p>
                <a:r>
                  <a:rPr lang="cs-CZ" b="1" dirty="0"/>
                  <a:t>M</a:t>
                </a:r>
                <a:r>
                  <a:rPr lang="cs-CZ" b="1" dirty="0" smtClean="0"/>
                  <a:t>(</a:t>
                </a:r>
                <a:r>
                  <a:rPr lang="cs-CZ" b="1" dirty="0"/>
                  <a:t>ZnSO</a:t>
                </a:r>
                <a:r>
                  <a:rPr lang="cs-CZ" b="1" baseline="-25000" dirty="0"/>
                  <a:t>4</a:t>
                </a: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)=</m:t>
                    </m:r>
                    <m:r>
                      <a:rPr lang="cs-CZ" b="1" i="0" smtClean="0">
                        <a:latin typeface="Cambria Math"/>
                      </a:rPr>
                      <m:t>𝟏𝟔𝟐</m:t>
                    </m:r>
                    <m:r>
                      <m:rPr>
                        <m:nor/>
                      </m:rPr>
                      <a:rPr lang="cs-CZ" b="1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cs-CZ" b="1" dirty="0"/>
                      <m:t>g</m:t>
                    </m:r>
                    <m:r>
                      <a:rPr lang="cs-CZ" b="1" i="1">
                        <a:latin typeface="Cambria Math"/>
                      </a:rPr>
                      <m:t>.</m:t>
                    </m:r>
                    <m:r>
                      <m:rPr>
                        <m:nor/>
                      </m:rPr>
                      <a:rPr lang="cs-CZ" b="1" dirty="0"/>
                      <m:t>mol</m:t>
                    </m:r>
                    <m:r>
                      <m:rPr>
                        <m:nor/>
                      </m:rPr>
                      <a:rPr lang="cs-CZ" b="1" baseline="30000" dirty="0"/>
                      <m:t>−1</m:t>
                    </m:r>
                  </m:oMath>
                </a14:m>
                <a:endParaRPr lang="cs-CZ" b="1" baseline="30000" dirty="0" smtClean="0"/>
              </a:p>
              <a:p>
                <a:r>
                  <a:rPr lang="cs-CZ" b="1" dirty="0" smtClean="0"/>
                  <a:t>M(</a:t>
                </a:r>
                <a:r>
                  <a:rPr lang="cs-CZ" b="1" dirty="0"/>
                  <a:t>ZnSO</a:t>
                </a:r>
                <a:r>
                  <a:rPr lang="cs-CZ" b="1" baseline="-25000" dirty="0"/>
                  <a:t>4</a:t>
                </a:r>
                <a14:m>
                  <m:oMath xmlns:m="http://schemas.openxmlformats.org/officeDocument/2006/math">
                    <m:r>
                      <a:rPr lang="cs-CZ" b="1" i="0" dirty="0" smtClean="0">
                        <a:latin typeface="Cambria Math"/>
                      </a:rPr>
                      <m:t>)=</m:t>
                    </m:r>
                    <m:r>
                      <a:rPr lang="cs-CZ" b="1" i="0" dirty="0" smtClean="0">
                        <a:latin typeface="Cambria Math"/>
                      </a:rPr>
                      <m:t>𝟒𝟖𝟑</m:t>
                    </m:r>
                    <m:r>
                      <a:rPr lang="cs-CZ" b="1" i="0" dirty="0" smtClean="0">
                        <a:latin typeface="Cambria Math"/>
                      </a:rPr>
                      <m:t> </m:t>
                    </m:r>
                    <m:r>
                      <a:rPr lang="cs-CZ" b="1" i="0" dirty="0" smtClean="0">
                        <a:latin typeface="Cambria Math"/>
                      </a:rPr>
                      <m:t>𝐠</m:t>
                    </m:r>
                    <m:r>
                      <m:rPr>
                        <m:nor/>
                      </m:rPr>
                      <a:rPr lang="cs-CZ" b="1" dirty="0"/>
                      <m:t> 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86" y="4376371"/>
                <a:ext cx="3302538" cy="1200329"/>
              </a:xfrm>
              <a:prstGeom prst="rect">
                <a:avLst/>
              </a:prstGeom>
              <a:blipFill rotWithShape="1">
                <a:blip r:embed="rId11"/>
                <a:stretch>
                  <a:fillRect l="-1476" t="-2538" b="-71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Šipka doprava se zářezem 24">
            <a:hlinkClick r:id="rId12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0783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animBg="1"/>
      <p:bldP spid="3" grpId="0"/>
      <p:bldP spid="4" grpId="0" animBg="1"/>
      <p:bldP spid="14" grpId="0" animBg="1"/>
      <p:bldP spid="12" grpId="0"/>
      <p:bldP spid="13" grpId="0"/>
      <p:bldP spid="19" grpId="0"/>
      <p:bldP spid="20" grpId="0"/>
      <p:bldP spid="21" grpId="0"/>
      <p:bldP spid="23" grpId="0"/>
      <p:bldP spid="15" grpId="0"/>
      <p:bldP spid="30" grpId="0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>
          <a:xfrm>
            <a:off x="634126" y="1340768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25" name="TextovéPole 2"/>
          <p:cNvSpPr txBox="1"/>
          <p:nvPr/>
        </p:nvSpPr>
        <p:spPr>
          <a:xfrm>
            <a:off x="1677733" y="836712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634126" y="1652900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33" name="Obdélník 32"/>
          <p:cNvSpPr/>
          <p:nvPr/>
        </p:nvSpPr>
        <p:spPr>
          <a:xfrm>
            <a:off x="634126" y="1987539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14780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2420888"/>
            <a:ext cx="7128792" cy="2016224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/>
          </a:bodyPr>
          <a:lstStyle/>
          <a:p>
            <a:pPr algn="ctr"/>
            <a:r>
              <a:rPr lang="cs-CZ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CHEMICKÉ VÝPOČTY</a:t>
            </a:r>
            <a:endParaRPr lang="cs-CZ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74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197034" y="1808820"/>
            <a:ext cx="8749932" cy="3240360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TextovéPole 3">
            <a:hlinkClick r:id="rId5" action="ppaction://hlinksldjump"/>
          </p:cNvPr>
          <p:cNvSpPr txBox="1"/>
          <p:nvPr/>
        </p:nvSpPr>
        <p:spPr>
          <a:xfrm>
            <a:off x="424889" y="2240868"/>
            <a:ext cx="7800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LÁTKOVÉ MNOŽSTVÍ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hlinkClick r:id="rId6" action="ppaction://hlinksldjump"/>
          </p:cNvPr>
          <p:cNvSpPr txBox="1"/>
          <p:nvPr/>
        </p:nvSpPr>
        <p:spPr>
          <a:xfrm>
            <a:off x="430074" y="2888940"/>
            <a:ext cx="4339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MOLÁRNÍ HMOTNOST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hlinkClick r:id="rId7" action="ppaction://hlinksldjump"/>
          </p:cNvPr>
          <p:cNvSpPr txBox="1"/>
          <p:nvPr/>
        </p:nvSpPr>
        <p:spPr>
          <a:xfrm>
            <a:off x="464736" y="4041068"/>
            <a:ext cx="8121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VÝPOČTY Z CHEMICKÝCH VZORCŮ A ROVNIC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hlinkClick r:id="rId8" action="ppaction://hlinksldjump"/>
          </p:cNvPr>
          <p:cNvSpPr txBox="1"/>
          <p:nvPr/>
        </p:nvSpPr>
        <p:spPr>
          <a:xfrm>
            <a:off x="464736" y="3465004"/>
            <a:ext cx="7024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HMOTNOSTNÍ ZLOMEK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462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170286" y="908720"/>
            <a:ext cx="8803429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59630" y="1033572"/>
            <a:ext cx="3600000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FF00"/>
                </a:solidFill>
              </a:rPr>
              <a:t>Základní pojmy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89658" y="1515849"/>
            <a:ext cx="88034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100" dirty="0" smtClean="0"/>
              <a:t>K vyjádření velikosti souboru základních částic (atomů, molekul a iontů) byla zavedena </a:t>
            </a:r>
            <a:r>
              <a:rPr lang="cs-CZ" sz="2100" b="1" dirty="0" smtClean="0">
                <a:solidFill>
                  <a:srgbClr val="FF0000"/>
                </a:solidFill>
              </a:rPr>
              <a:t>veličina látkové množství - </a:t>
            </a:r>
            <a:r>
              <a:rPr lang="cs-CZ" sz="2100" b="1" u="sng" dirty="0" smtClean="0">
                <a:solidFill>
                  <a:srgbClr val="FF0000"/>
                </a:solidFill>
              </a:rPr>
              <a:t>n</a:t>
            </a:r>
            <a:r>
              <a:rPr lang="cs-CZ" sz="2100" b="1" dirty="0" smtClean="0">
                <a:solidFill>
                  <a:srgbClr val="FF0000"/>
                </a:solidFill>
              </a:rPr>
              <a:t>      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100" b="1" dirty="0" smtClean="0"/>
              <a:t>jednotka 1mol                         </a:t>
            </a:r>
            <a:endParaRPr lang="cs-CZ" sz="21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9657" y="2525995"/>
            <a:ext cx="8774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1mol</a:t>
            </a:r>
            <a:r>
              <a:rPr lang="cs-CZ" sz="2400" dirty="0" smtClean="0"/>
              <a:t>  je </a:t>
            </a:r>
            <a:r>
              <a:rPr lang="cs-CZ" sz="2400" dirty="0"/>
              <a:t>takové množství látky, které obsahuje stejně částic, jako je atomů ve 12g izotopu </a:t>
            </a:r>
            <a:r>
              <a:rPr lang="cs-CZ" sz="2400" dirty="0" smtClean="0"/>
              <a:t>uhlíku </a:t>
            </a:r>
            <a:r>
              <a:rPr lang="cs-CZ" sz="2400" baseline="30000" dirty="0" smtClean="0"/>
              <a:t>12</a:t>
            </a:r>
            <a:r>
              <a:rPr lang="cs-CZ" sz="2400" dirty="0" smtClean="0"/>
              <a:t>C = </a:t>
            </a:r>
            <a:r>
              <a:rPr lang="cs-CZ" sz="2400" b="1" dirty="0">
                <a:solidFill>
                  <a:srgbClr val="FF0000"/>
                </a:solidFill>
              </a:rPr>
              <a:t>6,022 · 10</a:t>
            </a:r>
            <a:r>
              <a:rPr lang="cs-CZ" sz="2400" b="1" baseline="30000" dirty="0">
                <a:solidFill>
                  <a:srgbClr val="FF0000"/>
                </a:solidFill>
              </a:rPr>
              <a:t>23 </a:t>
            </a:r>
            <a:r>
              <a:rPr lang="cs-CZ" sz="2400" dirty="0" smtClean="0"/>
              <a:t>částic.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81746" y="3318083"/>
            <a:ext cx="66865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Avogadrova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konstanta </a:t>
            </a:r>
            <a:r>
              <a:rPr lang="cs-CZ" sz="2400" dirty="0" smtClean="0"/>
              <a:t>= </a:t>
            </a:r>
            <a:r>
              <a:rPr lang="cs-CZ" sz="2400" b="1" dirty="0" smtClean="0">
                <a:solidFill>
                  <a:srgbClr val="FF0000"/>
                </a:solidFill>
              </a:rPr>
              <a:t>6,022 </a:t>
            </a:r>
            <a:r>
              <a:rPr lang="cs-CZ" sz="2400" b="1" dirty="0">
                <a:solidFill>
                  <a:srgbClr val="FF0000"/>
                </a:solidFill>
              </a:rPr>
              <a:t>· </a:t>
            </a:r>
            <a:r>
              <a:rPr lang="cs-CZ" sz="2400" b="1" dirty="0" smtClean="0">
                <a:solidFill>
                  <a:srgbClr val="FF0000"/>
                </a:solidFill>
              </a:rPr>
              <a:t>10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23 </a:t>
            </a:r>
            <a:r>
              <a:rPr lang="cs-CZ" sz="2400" b="1" dirty="0" smtClean="0">
                <a:solidFill>
                  <a:srgbClr val="FF0000"/>
                </a:solidFill>
              </a:rPr>
              <a:t>mol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-1</a:t>
            </a:r>
          </a:p>
          <a:p>
            <a:r>
              <a:rPr lang="cs-CZ" sz="2400" dirty="0" smtClean="0"/>
              <a:t>(přesněji </a:t>
            </a:r>
            <a:r>
              <a:rPr lang="cs-CZ" sz="2400" dirty="0"/>
              <a:t>602 204 500 000 000 000 000 000)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89658" y="418617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EC1CEC"/>
                </a:solidFill>
              </a:rPr>
              <a:t>počet částic v 1 molu jakékoliv látky je vždy stejný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4879" y="4604616"/>
            <a:ext cx="6048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1mol </a:t>
            </a:r>
            <a:r>
              <a:rPr lang="cs-CZ" sz="2400" dirty="0"/>
              <a:t>= </a:t>
            </a:r>
            <a:r>
              <a:rPr lang="cs-CZ" sz="2400" dirty="0" smtClean="0"/>
              <a:t>6,022 </a:t>
            </a:r>
            <a:r>
              <a:rPr lang="cs-CZ" sz="2400" dirty="0"/>
              <a:t>· 10</a:t>
            </a:r>
            <a:r>
              <a:rPr lang="cs-CZ" sz="2400" baseline="30000" dirty="0"/>
              <a:t>23</a:t>
            </a:r>
            <a:r>
              <a:rPr lang="cs-CZ" sz="2400" dirty="0"/>
              <a:t> atomů </a:t>
            </a:r>
            <a:r>
              <a:rPr lang="cs-CZ" sz="2400" dirty="0" smtClean="0"/>
              <a:t>hliníku</a:t>
            </a:r>
            <a:endParaRPr lang="cs-CZ" sz="2400" dirty="0"/>
          </a:p>
          <a:p>
            <a:r>
              <a:rPr lang="cs-CZ" sz="2400" dirty="0" smtClean="0"/>
              <a:t>1mol </a:t>
            </a:r>
            <a:r>
              <a:rPr lang="cs-CZ" sz="2400" dirty="0"/>
              <a:t>= </a:t>
            </a:r>
            <a:r>
              <a:rPr lang="cs-CZ" sz="2400" dirty="0" smtClean="0"/>
              <a:t>6,022 </a:t>
            </a:r>
            <a:r>
              <a:rPr lang="cs-CZ" sz="2400" dirty="0"/>
              <a:t>· 10</a:t>
            </a:r>
            <a:r>
              <a:rPr lang="cs-CZ" sz="2400" baseline="30000" dirty="0"/>
              <a:t>23</a:t>
            </a:r>
            <a:r>
              <a:rPr lang="cs-CZ" sz="2400" dirty="0"/>
              <a:t> molekul kyseliny sírové</a:t>
            </a:r>
          </a:p>
          <a:p>
            <a:r>
              <a:rPr lang="cs-CZ" sz="2400" dirty="0" smtClean="0"/>
              <a:t>1mol </a:t>
            </a:r>
            <a:r>
              <a:rPr lang="cs-CZ" sz="2400" dirty="0"/>
              <a:t>= </a:t>
            </a:r>
            <a:r>
              <a:rPr lang="cs-CZ" sz="2400" dirty="0" smtClean="0"/>
              <a:t>6,022 </a:t>
            </a:r>
            <a:r>
              <a:rPr lang="cs-CZ" sz="2400" dirty="0"/>
              <a:t>· 10</a:t>
            </a:r>
            <a:r>
              <a:rPr lang="cs-CZ" sz="2400" baseline="30000" dirty="0"/>
              <a:t>23</a:t>
            </a:r>
            <a:r>
              <a:rPr lang="cs-CZ" sz="2400" dirty="0"/>
              <a:t> </a:t>
            </a:r>
            <a:r>
              <a:rPr lang="cs-CZ" sz="2400" dirty="0" smtClean="0"/>
              <a:t>molekul </a:t>
            </a:r>
            <a:r>
              <a:rPr lang="cs-CZ" sz="2400" dirty="0"/>
              <a:t>kyslíku</a:t>
            </a:r>
          </a:p>
          <a:p>
            <a:r>
              <a:rPr lang="cs-CZ" sz="2400" dirty="0" smtClean="0"/>
              <a:t>1mol </a:t>
            </a:r>
            <a:r>
              <a:rPr lang="cs-CZ" sz="2400" dirty="0"/>
              <a:t>= </a:t>
            </a:r>
            <a:r>
              <a:rPr lang="cs-CZ" sz="2400" dirty="0" smtClean="0"/>
              <a:t>6,022 </a:t>
            </a:r>
            <a:r>
              <a:rPr lang="cs-CZ" sz="2400" dirty="0"/>
              <a:t>· 10</a:t>
            </a:r>
            <a:r>
              <a:rPr lang="cs-CZ" sz="2400" baseline="30000" dirty="0"/>
              <a:t>23</a:t>
            </a:r>
            <a:r>
              <a:rPr lang="cs-CZ" sz="2400" dirty="0"/>
              <a:t> </a:t>
            </a:r>
            <a:r>
              <a:rPr lang="cs-CZ" sz="2400" dirty="0" smtClean="0"/>
              <a:t>sodných kationtů</a:t>
            </a:r>
            <a:endParaRPr lang="cs-CZ" sz="2400" dirty="0"/>
          </a:p>
          <a:p>
            <a:r>
              <a:rPr lang="cs-CZ" sz="2400" dirty="0"/>
              <a:t>1mol = 6,022 · </a:t>
            </a:r>
            <a:r>
              <a:rPr lang="cs-CZ" sz="2400" dirty="0" smtClean="0"/>
              <a:t>10</a:t>
            </a:r>
            <a:r>
              <a:rPr lang="cs-CZ" sz="2400" baseline="30000" dirty="0" smtClean="0"/>
              <a:t>23 </a:t>
            </a:r>
            <a:r>
              <a:rPr lang="cs-CZ" sz="2400" dirty="0" smtClean="0"/>
              <a:t>chlorových aniontů</a:t>
            </a:r>
            <a:endParaRPr lang="cs-CZ" sz="2400" dirty="0"/>
          </a:p>
        </p:txBody>
      </p:sp>
      <p:sp>
        <p:nvSpPr>
          <p:cNvPr id="10" name="Šipka doprava se zářezem 9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152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/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170286" y="908720"/>
            <a:ext cx="8803429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84102" y="2060848"/>
            <a:ext cx="8436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Stejné </a:t>
            </a:r>
            <a:r>
              <a:rPr lang="cs-CZ" sz="2400" b="1" u="sng" dirty="0" smtClean="0">
                <a:solidFill>
                  <a:srgbClr val="FF0000"/>
                </a:solidFill>
              </a:rPr>
              <a:t>n</a:t>
            </a:r>
            <a:r>
              <a:rPr lang="cs-CZ" sz="2400" b="1" dirty="0" smtClean="0"/>
              <a:t> různých látek má </a:t>
            </a:r>
            <a:r>
              <a:rPr lang="cs-CZ" sz="2400" b="1" dirty="0"/>
              <a:t>různou hmotnost a </a:t>
            </a:r>
            <a:r>
              <a:rPr lang="cs-CZ" sz="2400" b="1" dirty="0" smtClean="0"/>
              <a:t>různý objem.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59630" y="1150892"/>
            <a:ext cx="3600000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Základní pojmy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09057" y="2867424"/>
            <a:ext cx="7543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Při </a:t>
            </a:r>
            <a:r>
              <a:rPr lang="cs-CZ" sz="2400" b="1" dirty="0"/>
              <a:t>změně skupenství se nemění </a:t>
            </a:r>
            <a:r>
              <a:rPr lang="cs-CZ" sz="2400" b="1" u="sng" dirty="0" smtClean="0">
                <a:solidFill>
                  <a:srgbClr val="FF0000"/>
                </a:solidFill>
              </a:rPr>
              <a:t>n</a:t>
            </a:r>
            <a:r>
              <a:rPr lang="cs-CZ" sz="2400" b="1" dirty="0" smtClean="0"/>
              <a:t> ani </a:t>
            </a:r>
            <a:r>
              <a:rPr lang="cs-CZ" sz="2400" b="1" u="sng" dirty="0" smtClean="0">
                <a:solidFill>
                  <a:srgbClr val="FF0000"/>
                </a:solidFill>
              </a:rPr>
              <a:t>m</a:t>
            </a:r>
            <a:r>
              <a:rPr lang="cs-CZ" sz="2400" b="1" dirty="0" smtClean="0"/>
              <a:t>, </a:t>
            </a:r>
            <a:r>
              <a:rPr lang="cs-CZ" sz="2400" b="1" dirty="0"/>
              <a:t>mění se </a:t>
            </a:r>
            <a:r>
              <a:rPr lang="cs-CZ" sz="2400" b="1" u="sng" dirty="0" smtClean="0">
                <a:solidFill>
                  <a:srgbClr val="FF0000"/>
                </a:solidFill>
              </a:rPr>
              <a:t>V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0286" y="4156496"/>
            <a:ext cx="82203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itchFamily="2" charset="2"/>
              <a:buChar char="q"/>
            </a:pPr>
            <a:r>
              <a:rPr lang="cs-CZ" sz="2800" b="1" dirty="0"/>
              <a:t>1 mol jakékoliv plynné látky zaujímá za standardních podmínek (teplota </a:t>
            </a:r>
            <a:r>
              <a:rPr lang="cs-CZ" sz="2800" b="1" dirty="0" smtClean="0"/>
              <a:t>0°C</a:t>
            </a:r>
            <a:r>
              <a:rPr lang="cs-CZ" sz="2800" b="1" dirty="0"/>
              <a:t>, tlak </a:t>
            </a:r>
            <a:r>
              <a:rPr lang="cs-CZ" sz="2800" b="1" dirty="0" smtClean="0"/>
              <a:t>101 </a:t>
            </a:r>
            <a:r>
              <a:rPr lang="cs-CZ" sz="2800" b="1" dirty="0" err="1" smtClean="0"/>
              <a:t>kPa</a:t>
            </a:r>
            <a:r>
              <a:rPr lang="cs-CZ" sz="2800" b="1" dirty="0" smtClean="0"/>
              <a:t>) objem </a:t>
            </a:r>
            <a:r>
              <a:rPr lang="cs-CZ" sz="2800" b="1" u="sng" dirty="0" smtClean="0">
                <a:solidFill>
                  <a:srgbClr val="FF0000"/>
                </a:solidFill>
              </a:rPr>
              <a:t>V</a:t>
            </a:r>
            <a:r>
              <a:rPr lang="cs-CZ" sz="2800" b="1" dirty="0" smtClean="0">
                <a:solidFill>
                  <a:srgbClr val="FF0000"/>
                </a:solidFill>
              </a:rPr>
              <a:t> = 22,4dm</a:t>
            </a:r>
            <a:r>
              <a:rPr lang="cs-CZ" sz="2800" b="1" baseline="30000" dirty="0" smtClean="0">
                <a:solidFill>
                  <a:srgbClr val="FF0000"/>
                </a:solidFill>
              </a:rPr>
              <a:t>3</a:t>
            </a:r>
            <a:r>
              <a:rPr lang="cs-CZ" sz="2800" b="1" dirty="0" smtClean="0">
                <a:solidFill>
                  <a:srgbClr val="FF0000"/>
                </a:solidFill>
              </a:rPr>
              <a:t> (litru)</a:t>
            </a:r>
            <a:r>
              <a:rPr lang="cs-CZ" sz="2800" b="1" dirty="0" smtClean="0"/>
              <a:t>.</a:t>
            </a:r>
            <a:endParaRPr lang="cs-CZ" sz="2800" b="1" baseline="30000" dirty="0"/>
          </a:p>
        </p:txBody>
      </p:sp>
      <p:sp>
        <p:nvSpPr>
          <p:cNvPr id="7" name="Šipka doprava se zářezem 6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50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 animBg="1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/>
          <p:cNvSpPr/>
          <p:nvPr/>
        </p:nvSpPr>
        <p:spPr>
          <a:xfrm>
            <a:off x="170286" y="908720"/>
            <a:ext cx="8803429" cy="5919664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59630" y="1127007"/>
            <a:ext cx="3600000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Základní pojmy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763688" y="2237794"/>
            <a:ext cx="1224136" cy="646331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Hmotnost</a:t>
            </a:r>
          </a:p>
          <a:p>
            <a:pPr algn="ctr"/>
            <a:r>
              <a:rPr lang="cs-CZ" dirty="0" smtClean="0"/>
              <a:t>32 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3317914"/>
            <a:ext cx="1368152" cy="646331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 mol</a:t>
            </a:r>
          </a:p>
          <a:p>
            <a:pPr algn="ctr"/>
            <a:r>
              <a:rPr lang="cs-CZ" dirty="0" smtClean="0"/>
              <a:t>molekul O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14084" y="4582869"/>
            <a:ext cx="1368152" cy="646331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6,022.10</a:t>
            </a:r>
            <a:r>
              <a:rPr lang="cs-CZ" baseline="30000" dirty="0" smtClean="0"/>
              <a:t>23</a:t>
            </a:r>
            <a:r>
              <a:rPr lang="cs-CZ" dirty="0" smtClean="0"/>
              <a:t> molekul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1796" y="4582869"/>
            <a:ext cx="1368152" cy="646331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Objem 22,4 dm </a:t>
            </a:r>
            <a:r>
              <a:rPr lang="cs-CZ" baseline="30000" dirty="0" smtClean="0"/>
              <a:t>3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1112044" y="2897490"/>
            <a:ext cx="640556" cy="1666875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000375" y="2897490"/>
            <a:ext cx="692944" cy="1669256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2374106" y="2902253"/>
            <a:ext cx="2382" cy="40004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>
            <a:off x="1259631" y="3978577"/>
            <a:ext cx="419152" cy="5857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>
            <a:off x="3069431" y="3976196"/>
            <a:ext cx="502444" cy="58816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1804988" y="4904885"/>
            <a:ext cx="1193006" cy="4761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6156176" y="2222182"/>
            <a:ext cx="1224136" cy="646331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Hmotnost</a:t>
            </a:r>
          </a:p>
          <a:p>
            <a:pPr algn="ctr"/>
            <a:r>
              <a:rPr lang="cs-CZ" dirty="0" smtClean="0"/>
              <a:t>44 g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6084168" y="3302302"/>
            <a:ext cx="1368152" cy="584775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1 mol</a:t>
            </a:r>
          </a:p>
          <a:p>
            <a:pPr algn="ctr"/>
            <a:r>
              <a:rPr lang="cs-CZ" sz="1600" dirty="0" smtClean="0"/>
              <a:t>molekul CO</a:t>
            </a:r>
            <a:r>
              <a:rPr lang="cs-CZ" sz="1600" baseline="-25000" dirty="0" smtClean="0"/>
              <a:t>2</a:t>
            </a:r>
            <a:endParaRPr lang="cs-CZ" sz="16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7406572" y="4567257"/>
            <a:ext cx="1368152" cy="646331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6,022.10</a:t>
            </a:r>
            <a:r>
              <a:rPr lang="cs-CZ" baseline="30000" dirty="0" smtClean="0"/>
              <a:t>23</a:t>
            </a:r>
            <a:r>
              <a:rPr lang="cs-CZ" dirty="0" smtClean="0"/>
              <a:t> molekul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14284" y="4567257"/>
            <a:ext cx="1368152" cy="646331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Objem 22,4 dm </a:t>
            </a:r>
            <a:r>
              <a:rPr lang="cs-CZ" baseline="30000" dirty="0" smtClean="0"/>
              <a:t>3</a:t>
            </a:r>
            <a:endParaRPr lang="cs-CZ" dirty="0"/>
          </a:p>
        </p:txBody>
      </p:sp>
      <p:cxnSp>
        <p:nvCxnSpPr>
          <p:cNvPr id="51" name="Přímá spojnice se šipkou 50"/>
          <p:cNvCxnSpPr/>
          <p:nvPr/>
        </p:nvCxnSpPr>
        <p:spPr>
          <a:xfrm flipH="1">
            <a:off x="5504532" y="2881878"/>
            <a:ext cx="640556" cy="1666875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7392863" y="2881878"/>
            <a:ext cx="692944" cy="1669256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V="1">
            <a:off x="6766594" y="2886641"/>
            <a:ext cx="2382" cy="40004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5652119" y="3902377"/>
            <a:ext cx="420069" cy="64637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>
            <a:off x="7462838" y="3899996"/>
            <a:ext cx="501525" cy="64875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 flipV="1">
            <a:off x="6197476" y="4889273"/>
            <a:ext cx="1193006" cy="4761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Šipka doprava se zářezem 23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516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 animBg="1"/>
      <p:bldP spid="4" grpId="0" animBg="1"/>
      <p:bldP spid="5" grpId="0" animBg="1"/>
      <p:bldP spid="6" grpId="0" animBg="1"/>
      <p:bldP spid="7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170286" y="908720"/>
            <a:ext cx="8803429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59631" y="1228185"/>
            <a:ext cx="3600000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Základní pojmy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99592" y="2087815"/>
            <a:ext cx="3564396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Molární </a:t>
            </a:r>
            <a:r>
              <a:rPr lang="cs-CZ" sz="2400" b="1" dirty="0"/>
              <a:t>hmotnost </a:t>
            </a:r>
            <a:r>
              <a:rPr lang="cs-CZ" sz="2400" b="1" dirty="0" smtClean="0"/>
              <a:t> </a:t>
            </a:r>
            <a:r>
              <a:rPr lang="cs-CZ" sz="2400" b="1" u="sng" dirty="0" smtClean="0">
                <a:solidFill>
                  <a:srgbClr val="FF0000"/>
                </a:solidFill>
              </a:rPr>
              <a:t>M</a:t>
            </a:r>
            <a:endParaRPr lang="cs-CZ" sz="2400" b="1" u="sng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39552" y="2780928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Udává, jaká je hmotnost (g) 1 molu základních částic této chemické látky.</a:t>
            </a:r>
          </a:p>
        </p:txBody>
      </p:sp>
      <p:grpSp>
        <p:nvGrpSpPr>
          <p:cNvPr id="8" name="Skupina 7"/>
          <p:cNvGrpSpPr/>
          <p:nvPr/>
        </p:nvGrpSpPr>
        <p:grpSpPr>
          <a:xfrm>
            <a:off x="2483768" y="4863028"/>
            <a:ext cx="2808311" cy="1590308"/>
            <a:chOff x="683568" y="4863028"/>
            <a:chExt cx="2808311" cy="1590308"/>
          </a:xfrm>
        </p:grpSpPr>
        <p:sp>
          <p:nvSpPr>
            <p:cNvPr id="5" name="Zaoblený obdélník 4"/>
            <p:cNvSpPr/>
            <p:nvPr/>
          </p:nvSpPr>
          <p:spPr>
            <a:xfrm>
              <a:off x="899592" y="4863028"/>
              <a:ext cx="2592287" cy="1590308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ovéPole 15"/>
                <p:cNvSpPr txBox="1"/>
                <p:nvPr/>
              </p:nvSpPr>
              <p:spPr>
                <a:xfrm>
                  <a:off x="683568" y="4985879"/>
                  <a:ext cx="2808311" cy="13679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𝑴</m:t>
                        </m:r>
                        <m:r>
                          <a:rPr lang="cs-CZ" sz="4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cs-CZ" sz="4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4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𝒎</m:t>
                            </m:r>
                          </m:num>
                          <m:den>
                            <m:r>
                              <a:rPr lang="cs-CZ" sz="4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den>
                        </m:f>
                      </m:oMath>
                    </m:oMathPara>
                  </a14:m>
                  <a:endParaRPr lang="cs-CZ" sz="4800" b="1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ovéPole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568" y="4985879"/>
                  <a:ext cx="2808311" cy="136793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TextovéPole 16"/>
          <p:cNvSpPr txBox="1"/>
          <p:nvPr/>
        </p:nvSpPr>
        <p:spPr>
          <a:xfrm>
            <a:off x="5580111" y="6060493"/>
            <a:ext cx="2952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n-</a:t>
            </a:r>
            <a:r>
              <a:rPr lang="cs-CZ" sz="2000" b="1" dirty="0"/>
              <a:t> látkové množství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3645024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itchFamily="2" charset="2"/>
              <a:buChar char="q"/>
            </a:pPr>
            <a:r>
              <a:rPr lang="cs-CZ" sz="2400" b="1" dirty="0"/>
              <a:t>Molární hmotnost  </a:t>
            </a:r>
            <a:r>
              <a:rPr lang="cs-CZ" sz="2400" b="1" u="sng" dirty="0">
                <a:solidFill>
                  <a:srgbClr val="FF0000"/>
                </a:solidFill>
              </a:rPr>
              <a:t>M</a:t>
            </a:r>
            <a:r>
              <a:rPr lang="cs-CZ" sz="2400" b="1" dirty="0"/>
              <a:t> dané látky je podíl hmotnosti </a:t>
            </a:r>
            <a:r>
              <a:rPr lang="cs-CZ" sz="2400" b="1" u="sng" dirty="0">
                <a:solidFill>
                  <a:srgbClr val="FF0000"/>
                </a:solidFill>
              </a:rPr>
              <a:t>m</a:t>
            </a:r>
            <a:r>
              <a:rPr lang="cs-CZ" sz="2400" b="1" dirty="0"/>
              <a:t> této látky a jejího látkového množství </a:t>
            </a:r>
            <a:r>
              <a:rPr lang="cs-CZ" sz="2400" b="1" u="sng" dirty="0" smtClean="0">
                <a:solidFill>
                  <a:srgbClr val="FF0000"/>
                </a:solidFill>
              </a:rPr>
              <a:t>n</a:t>
            </a:r>
            <a:r>
              <a:rPr lang="cs-CZ" sz="2400" b="1" dirty="0" smtClean="0"/>
              <a:t>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580112" y="558924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m- hmotnost </a:t>
            </a:r>
          </a:p>
        </p:txBody>
      </p:sp>
      <p:sp>
        <p:nvSpPr>
          <p:cNvPr id="12" name="Šipka doprava se zářezem 11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45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10" grpId="0"/>
      <p:bldP spid="17" grpId="0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0" y="908720"/>
            <a:ext cx="9144000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59631" y="1149132"/>
            <a:ext cx="3600000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Základní pojmy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79512" y="1936754"/>
                <a:ext cx="8928992" cy="1362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itchFamily="2" charset="2"/>
                  <a:buChar char="q"/>
                </a:pPr>
                <a:r>
                  <a:rPr lang="cs-CZ" sz="2400" b="1" dirty="0" smtClean="0">
                    <a:solidFill>
                      <a:srgbClr val="FF0000"/>
                    </a:solidFill>
                  </a:rPr>
                  <a:t>Relativní atomová hmotnost </a:t>
                </a:r>
                <a:r>
                  <a:rPr lang="cs-CZ" sz="2400" b="1" dirty="0" smtClean="0"/>
                  <a:t>prvku </a:t>
                </a:r>
                <a:r>
                  <a:rPr lang="cs-CZ" sz="2400" b="1" u="sng" dirty="0" smtClean="0">
                    <a:solidFill>
                      <a:srgbClr val="FF0000"/>
                    </a:solidFill>
                  </a:rPr>
                  <a:t>A</a:t>
                </a:r>
                <a:r>
                  <a:rPr lang="cs-CZ" sz="2400" b="1" u="sng" baseline="-25000" dirty="0" smtClean="0">
                    <a:solidFill>
                      <a:srgbClr val="FF0000"/>
                    </a:solidFill>
                  </a:rPr>
                  <a:t>r</a:t>
                </a:r>
                <a:r>
                  <a:rPr lang="cs-CZ" sz="2400" b="1" dirty="0" smtClean="0"/>
                  <a:t> je číslo, které udává, kolikrát je průměrná hmotnost atomů daného prvku větší než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cs-CZ" sz="2400" b="1" dirty="0" smtClean="0"/>
                  <a:t>  hmotnosti atomu uhlíku </a:t>
                </a:r>
                <a:r>
                  <a:rPr lang="cs-CZ" sz="2400" b="1" baseline="30000" dirty="0" smtClean="0"/>
                  <a:t>12</a:t>
                </a:r>
                <a:r>
                  <a:rPr lang="cs-CZ" sz="2400" b="1" dirty="0" smtClean="0"/>
                  <a:t>C.</a:t>
                </a:r>
                <a:endParaRPr lang="cs-CZ" sz="2400" b="1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936754"/>
                <a:ext cx="8928992" cy="1362745"/>
              </a:xfrm>
              <a:prstGeom prst="rect">
                <a:avLst/>
              </a:prstGeom>
              <a:blipFill rotWithShape="1">
                <a:blip r:embed="rId4"/>
                <a:stretch>
                  <a:fillRect l="-887" t="-3587" r="-1092" b="-35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79512" y="3520930"/>
                <a:ext cx="7632848" cy="1732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itchFamily="2" charset="2"/>
                  <a:buChar char="q"/>
                </a:pPr>
                <a:r>
                  <a:rPr lang="cs-CZ" sz="2400" b="1" dirty="0" smtClean="0">
                    <a:solidFill>
                      <a:srgbClr val="FF0000"/>
                    </a:solidFill>
                  </a:rPr>
                  <a:t>Relativní molekulová hmotnost </a:t>
                </a:r>
                <a:r>
                  <a:rPr lang="cs-CZ" sz="2400" b="1" dirty="0" smtClean="0"/>
                  <a:t>prvku </a:t>
                </a:r>
                <a:r>
                  <a:rPr lang="cs-CZ" sz="2400" b="1" u="sng" dirty="0" err="1" smtClean="0">
                    <a:solidFill>
                      <a:srgbClr val="FF0000"/>
                    </a:solidFill>
                  </a:rPr>
                  <a:t>M</a:t>
                </a:r>
                <a:r>
                  <a:rPr lang="cs-CZ" sz="2400" b="1" u="sng" baseline="-25000" dirty="0" err="1" smtClean="0">
                    <a:solidFill>
                      <a:srgbClr val="FF0000"/>
                    </a:solidFill>
                  </a:rPr>
                  <a:t>r</a:t>
                </a:r>
                <a:r>
                  <a:rPr lang="cs-CZ" sz="2400" b="1" dirty="0" smtClean="0"/>
                  <a:t> je číslo, které udává, kolikrát je průměrná hmotnost molekuly daného chemické látky větší než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cs-CZ" sz="2400" b="1" dirty="0" smtClean="0"/>
                  <a:t>  hmotnosti atomu uhlíku </a:t>
                </a:r>
                <a:r>
                  <a:rPr lang="cs-CZ" sz="2400" b="1" baseline="30000" dirty="0" smtClean="0"/>
                  <a:t>12</a:t>
                </a:r>
                <a:r>
                  <a:rPr lang="cs-CZ" sz="2400" b="1" dirty="0" smtClean="0"/>
                  <a:t>C.</a:t>
                </a:r>
                <a:endParaRPr lang="cs-CZ" sz="2400" b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520930"/>
                <a:ext cx="7632848" cy="1732077"/>
              </a:xfrm>
              <a:prstGeom prst="rect">
                <a:avLst/>
              </a:prstGeom>
              <a:blipFill rotWithShape="1">
                <a:blip r:embed="rId5"/>
                <a:stretch>
                  <a:fillRect l="-1038" t="-2817" b="-24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179512" y="5469031"/>
            <a:ext cx="867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Relativní molekulová hmotnost </a:t>
            </a:r>
            <a:r>
              <a:rPr lang="cs-CZ" sz="2400" b="1" dirty="0" smtClean="0"/>
              <a:t>prvku nebo sloučeniny </a:t>
            </a:r>
            <a:r>
              <a:rPr lang="cs-CZ" sz="2400" b="1" u="sng" dirty="0" err="1" smtClean="0">
                <a:solidFill>
                  <a:srgbClr val="FF0000"/>
                </a:solidFill>
              </a:rPr>
              <a:t>M</a:t>
            </a:r>
            <a:r>
              <a:rPr lang="cs-CZ" sz="2400" b="1" u="sng" baseline="-25000" dirty="0" err="1" smtClean="0">
                <a:solidFill>
                  <a:srgbClr val="FF0000"/>
                </a:solidFill>
              </a:rPr>
              <a:t>r</a:t>
            </a:r>
            <a:r>
              <a:rPr lang="cs-CZ" sz="2400" b="1" dirty="0" smtClean="0"/>
              <a:t> se rovná součtu relativních atomových hmotností </a:t>
            </a:r>
            <a:r>
              <a:rPr lang="cs-CZ" sz="2400" b="1" u="sng" dirty="0" smtClean="0">
                <a:solidFill>
                  <a:srgbClr val="FF0000"/>
                </a:solidFill>
              </a:rPr>
              <a:t>A</a:t>
            </a:r>
            <a:r>
              <a:rPr lang="cs-CZ" sz="2400" b="1" u="sng" baseline="-25000" dirty="0" smtClean="0">
                <a:solidFill>
                  <a:srgbClr val="FF0000"/>
                </a:solidFill>
              </a:rPr>
              <a:t>r </a:t>
            </a:r>
            <a:r>
              <a:rPr lang="cs-CZ" sz="2400" b="1" dirty="0" smtClean="0"/>
              <a:t>všech atomů v molekule.</a:t>
            </a:r>
            <a:endParaRPr lang="cs-CZ" sz="2400" b="1" dirty="0"/>
          </a:p>
        </p:txBody>
      </p:sp>
      <p:sp>
        <p:nvSpPr>
          <p:cNvPr id="7" name="Šipka doprava se zářezem 6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573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0" y="908549"/>
            <a:ext cx="9144000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59630" y="1151857"/>
            <a:ext cx="3600000" cy="523220"/>
          </a:xfrm>
          <a:prstGeom prst="rect">
            <a:avLst/>
          </a:prstGeom>
          <a:gradFill>
            <a:gsLst>
              <a:gs pos="0">
                <a:srgbClr val="663012"/>
              </a:gs>
              <a:gs pos="50000">
                <a:srgbClr val="D49E6C"/>
              </a:gs>
              <a:gs pos="83000">
                <a:srgbClr val="A65528"/>
              </a:gs>
              <a:gs pos="100000">
                <a:srgbClr val="663012"/>
              </a:gs>
            </a:gsLst>
            <a:lin ang="3000000" scaled="0"/>
          </a:gra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>
                <a:solidFill>
                  <a:srgbClr val="FFFF00"/>
                </a:solidFill>
              </a:defRPr>
            </a:lvl1pPr>
          </a:lstStyle>
          <a:p>
            <a:r>
              <a:rPr lang="cs-CZ" dirty="0"/>
              <a:t>Základní pojmy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5496" y="5755903"/>
            <a:ext cx="9217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itchFamily="2" charset="2"/>
              <a:buChar char="q"/>
            </a:pPr>
            <a:r>
              <a:rPr lang="cs-CZ" sz="2200" b="1" dirty="0" smtClean="0"/>
              <a:t>Součet</a:t>
            </a:r>
            <a:r>
              <a:rPr lang="cs-CZ" sz="2200" b="1" dirty="0"/>
              <a:t> hmotnostních zlomků všech složek směsi je roven 1, tzn. hmotnostní zlomek nabývá hodnot od 0 do 1</a:t>
            </a:r>
            <a:r>
              <a:rPr lang="cs-CZ" sz="2200" b="1" dirty="0" smtClean="0"/>
              <a:t>. </a:t>
            </a:r>
            <a:endParaRPr lang="cs-CZ" sz="2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939479"/>
            <a:ext cx="4320480" cy="4616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/>
            </a:lvl1pPr>
          </a:lstStyle>
          <a:p>
            <a:pPr algn="ctr"/>
            <a:r>
              <a:rPr lang="cs-CZ" dirty="0"/>
              <a:t>Hmotnostní zlomek  w(A)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659559"/>
            <a:ext cx="63367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dirty="0"/>
              <a:t>Hmotnostní zlomek je podíl hmotnosti složky (m</a:t>
            </a:r>
            <a:r>
              <a:rPr lang="cs-CZ" sz="2200" b="1" baseline="-25000" dirty="0"/>
              <a:t>A</a:t>
            </a:r>
            <a:r>
              <a:rPr lang="cs-CZ" sz="2200" b="1" dirty="0"/>
              <a:t>, </a:t>
            </a:r>
            <a:r>
              <a:rPr lang="cs-CZ" sz="2200" b="1" dirty="0" err="1"/>
              <a:t>m</a:t>
            </a:r>
            <a:r>
              <a:rPr lang="cs-CZ" sz="2200" b="1" baseline="-25000" dirty="0" err="1"/>
              <a:t>B</a:t>
            </a:r>
            <a:r>
              <a:rPr lang="cs-CZ" sz="2200" b="1" dirty="0"/>
              <a:t>, ...) k hmotnosti celé směsi. </a:t>
            </a:r>
            <a:endParaRPr lang="cs-CZ" sz="2200" b="1" dirty="0" smtClean="0"/>
          </a:p>
          <a:p>
            <a:pPr algn="ctr"/>
            <a:r>
              <a:rPr lang="cs-CZ" sz="2200" b="1" dirty="0" smtClean="0"/>
              <a:t>Je </a:t>
            </a:r>
            <a:r>
              <a:rPr lang="cs-CZ" sz="2200" b="1" dirty="0"/>
              <a:t>to bezrozměrná veličina</a:t>
            </a:r>
            <a:r>
              <a:rPr lang="cs-CZ" sz="2200" b="1" dirty="0" smtClean="0"/>
              <a:t>.</a:t>
            </a:r>
            <a:endParaRPr lang="cs-CZ" sz="2200" b="1" dirty="0"/>
          </a:p>
        </p:txBody>
      </p:sp>
      <p:grpSp>
        <p:nvGrpSpPr>
          <p:cNvPr id="5" name="Skupina 4"/>
          <p:cNvGrpSpPr/>
          <p:nvPr/>
        </p:nvGrpSpPr>
        <p:grpSpPr>
          <a:xfrm>
            <a:off x="1278352" y="4055586"/>
            <a:ext cx="2861600" cy="1196261"/>
            <a:chOff x="1278352" y="3528883"/>
            <a:chExt cx="2861600" cy="1196261"/>
          </a:xfrm>
        </p:grpSpPr>
        <p:sp>
          <p:nvSpPr>
            <p:cNvPr id="9" name="Zaoblený obdélník 8"/>
            <p:cNvSpPr/>
            <p:nvPr/>
          </p:nvSpPr>
          <p:spPr>
            <a:xfrm>
              <a:off x="1278352" y="3528883"/>
              <a:ext cx="2861600" cy="119626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ovéPole 6"/>
                <p:cNvSpPr txBox="1"/>
                <p:nvPr/>
              </p:nvSpPr>
              <p:spPr>
                <a:xfrm>
                  <a:off x="1278352" y="3576402"/>
                  <a:ext cx="2748253" cy="111767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3200" b="1" i="1" smtClean="0">
                            <a:latin typeface="Cambria Math"/>
                          </a:rPr>
                          <m:t>𝒘</m:t>
                        </m:r>
                        <m:r>
                          <a:rPr lang="cs-CZ" sz="3200" b="1" i="1" smtClean="0">
                            <a:latin typeface="Cambria Math"/>
                          </a:rPr>
                          <m:t>(</m:t>
                        </m:r>
                        <m:r>
                          <a:rPr lang="cs-CZ" sz="3200" b="1" i="1" smtClean="0">
                            <a:latin typeface="Cambria Math"/>
                          </a:rPr>
                          <m:t>𝑨</m:t>
                        </m:r>
                        <m:r>
                          <a:rPr lang="cs-CZ" sz="3200" b="1" i="1" smtClean="0">
                            <a:latin typeface="Cambria Math"/>
                          </a:rPr>
                          <m:t>)=</m:t>
                        </m:r>
                        <m:f>
                          <m:fPr>
                            <m:ctrlPr>
                              <a:rPr lang="cs-CZ" sz="32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3200" b="1" i="1" smtClean="0">
                                <a:latin typeface="Cambria Math"/>
                              </a:rPr>
                              <m:t>𝒎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𝑨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cs-CZ" sz="3200" b="1" i="1" smtClean="0">
                                <a:latin typeface="Cambria Math"/>
                              </a:rPr>
                              <m:t>𝒎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𝑺</m:t>
                            </m:r>
                            <m:r>
                              <a:rPr lang="cs-CZ" sz="3200" b="1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cs-CZ" sz="3200" b="1" dirty="0"/>
                </a:p>
              </p:txBody>
            </p:sp>
          </mc:Choice>
          <mc:Fallback xmlns="">
            <p:sp>
              <p:nvSpPr>
                <p:cNvPr id="7" name="TextovéPole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78352" y="3576402"/>
                  <a:ext cx="2748253" cy="111767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Skupina 10"/>
          <p:cNvGrpSpPr/>
          <p:nvPr/>
        </p:nvGrpSpPr>
        <p:grpSpPr>
          <a:xfrm>
            <a:off x="4788024" y="4062162"/>
            <a:ext cx="3170176" cy="1117678"/>
            <a:chOff x="4788024" y="3535459"/>
            <a:chExt cx="3170176" cy="1117678"/>
          </a:xfrm>
        </p:grpSpPr>
        <p:sp>
          <p:nvSpPr>
            <p:cNvPr id="10" name="Zaoblený obdélník 9"/>
            <p:cNvSpPr/>
            <p:nvPr/>
          </p:nvSpPr>
          <p:spPr>
            <a:xfrm>
              <a:off x="5087633" y="3535459"/>
              <a:ext cx="2861600" cy="1117678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ovéPole 7"/>
                <p:cNvSpPr txBox="1"/>
                <p:nvPr/>
              </p:nvSpPr>
              <p:spPr>
                <a:xfrm>
                  <a:off x="4788024" y="3773398"/>
                  <a:ext cx="3170176" cy="6690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1" i="1" smtClean="0">
                            <a:latin typeface="Cambria Math"/>
                          </a:rPr>
                          <m:t>𝒘</m:t>
                        </m:r>
                        <m:r>
                          <a:rPr lang="cs-CZ" b="1" i="1" smtClean="0">
                            <a:latin typeface="Cambria Math"/>
                          </a:rPr>
                          <m:t>(</m:t>
                        </m:r>
                        <m:r>
                          <a:rPr lang="cs-CZ" b="1" i="1" smtClean="0">
                            <a:latin typeface="Cambria Math"/>
                          </a:rPr>
                          <m:t>𝑨</m:t>
                        </m:r>
                        <m:r>
                          <a:rPr lang="cs-CZ" b="1" i="1" smtClean="0">
                            <a:latin typeface="Cambria Math"/>
                          </a:rPr>
                          <m:t>)=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𝒎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𝑨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𝒎</m:t>
                            </m:r>
                            <m:d>
                              <m:d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𝑨</m:t>
                                </m:r>
                              </m:e>
                            </m:d>
                            <m:r>
                              <a:rPr lang="cs-CZ" b="1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𝒎</m:t>
                            </m:r>
                            <m:d>
                              <m:d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𝑩</m:t>
                                </m:r>
                              </m:e>
                            </m:d>
                            <m:r>
                              <a:rPr lang="cs-CZ" b="1" i="1" smtClean="0">
                                <a:latin typeface="Cambria Math"/>
                              </a:rPr>
                              <m:t>…</m:t>
                            </m:r>
                          </m:den>
                        </m:f>
                      </m:oMath>
                    </m:oMathPara>
                  </a14:m>
                  <a:endParaRPr lang="cs-CZ" b="1" dirty="0"/>
                </a:p>
              </p:txBody>
            </p:sp>
          </mc:Choice>
          <mc:Fallback xmlns="">
            <p:sp>
              <p:nvSpPr>
                <p:cNvPr id="8" name="TextovéPole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8024" y="3773398"/>
                  <a:ext cx="3170176" cy="66909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Šipka doprava se zářezem 12">
            <a:hlinkClick r:id="rId6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432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3" grpId="0"/>
      <p:bldP spid="4" grpId="0" animBg="1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2544</TotalTime>
  <Words>998</Words>
  <Application>Microsoft Office PowerPoint</Application>
  <PresentationFormat>Předvádění na obrazovce (4:3)</PresentationFormat>
  <Paragraphs>124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Tok</vt:lpstr>
      <vt:lpstr>1_Tok</vt:lpstr>
      <vt:lpstr>2_Tok</vt:lpstr>
      <vt:lpstr>Prezentace aplikace PowerPoint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Chemické výpočty</dc:title>
  <dc:creator>Lenovo</dc:creator>
  <cp:lastModifiedBy>Lenovo</cp:lastModifiedBy>
  <cp:revision>114</cp:revision>
  <dcterms:created xsi:type="dcterms:W3CDTF">2013-01-15T07:03:01Z</dcterms:created>
  <dcterms:modified xsi:type="dcterms:W3CDTF">2013-05-24T05:59:25Z</dcterms:modified>
</cp:coreProperties>
</file>