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8"/>
  </p:notesMasterIdLst>
  <p:sldIdLst>
    <p:sldId id="272" r:id="rId4"/>
    <p:sldId id="256" r:id="rId5"/>
    <p:sldId id="273" r:id="rId6"/>
    <p:sldId id="262" r:id="rId7"/>
    <p:sldId id="261" r:id="rId8"/>
    <p:sldId id="263" r:id="rId9"/>
    <p:sldId id="264" r:id="rId10"/>
    <p:sldId id="267" r:id="rId11"/>
    <p:sldId id="265" r:id="rId12"/>
    <p:sldId id="268" r:id="rId13"/>
    <p:sldId id="266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3012"/>
    <a:srgbClr val="00FF00"/>
    <a:srgbClr val="EC1CEC"/>
    <a:srgbClr val="FFFF66"/>
    <a:srgbClr val="FFFF99"/>
    <a:srgbClr val="065093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2BE99-8C6B-4C16-8951-9297CCB42798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0564C-A2CC-4B4A-BD27-247D705006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60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Poklepem na příslušnou položku přejde prezentace na příslušnou stránku.</a:t>
            </a:r>
            <a:r>
              <a:rPr lang="cs-CZ" baseline="0" dirty="0" smtClean="0"/>
              <a:t> Poklepem na šipku, vpravo nahoře, se vrací na str. – přehled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0564C-A2CC-4B4A-BD27-247D705006FE}" type="slidenum">
              <a:rPr lang="cs-CZ" smtClean="0">
                <a:solidFill>
                  <a:prstClr val="black"/>
                </a:solidFill>
              </a:rPr>
              <a:pPr/>
              <a:t>3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04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3119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185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14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363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7408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4242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1131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608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8271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4067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3883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8555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9285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6710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3819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37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7021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74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7957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0648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401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708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40037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5939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microsoft.com/office/2007/relationships/hdphoto" Target="../media/hdphoto1.wdp"/><Relationship Id="rId7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microsoft.com/office/2007/relationships/hdphoto" Target="../media/hdphoto1.wdp"/><Relationship Id="rId7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3.png"/><Relationship Id="rId7" Type="http://schemas.openxmlformats.org/officeDocument/2006/relationships/image" Target="../media/image20.png"/><Relationship Id="rId12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microsoft.com/office/2007/relationships/hdphoto" Target="../media/hdphoto1.wdp"/><Relationship Id="rId9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image" Target="../media/image3.png"/><Relationship Id="rId7" Type="http://schemas.openxmlformats.org/officeDocument/2006/relationships/slide" Target="slide1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6" Type="http://schemas.openxmlformats.org/officeDocument/2006/relationships/slide" Target="slide7.xml"/><Relationship Id="rId5" Type="http://schemas.openxmlformats.org/officeDocument/2006/relationships/slide" Target="slide4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5" Type="http://schemas.openxmlformats.org/officeDocument/2006/relationships/slide" Target="slide3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aoblený obdélník 32"/>
          <p:cNvSpPr/>
          <p:nvPr/>
        </p:nvSpPr>
        <p:spPr>
          <a:xfrm>
            <a:off x="251520" y="2398713"/>
            <a:ext cx="8640960" cy="4230687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grpSp>
        <p:nvGrpSpPr>
          <p:cNvPr id="6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9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20 w 7514"/>
                <a:gd name="T1" fmla="*/ 23 h 385"/>
                <a:gd name="T2" fmla="*/ 25 w 7514"/>
                <a:gd name="T3" fmla="*/ 4 h 385"/>
                <a:gd name="T4" fmla="*/ 29 w 7514"/>
                <a:gd name="T5" fmla="*/ 20 h 385"/>
                <a:gd name="T6" fmla="*/ 52 w 7514"/>
                <a:gd name="T7" fmla="*/ 12 h 385"/>
                <a:gd name="T8" fmla="*/ 41 w 7514"/>
                <a:gd name="T9" fmla="*/ 17 h 385"/>
                <a:gd name="T10" fmla="*/ 70 w 7514"/>
                <a:gd name="T11" fmla="*/ 18 h 385"/>
                <a:gd name="T12" fmla="*/ 58 w 7514"/>
                <a:gd name="T13" fmla="*/ 5 h 385"/>
                <a:gd name="T14" fmla="*/ 68 w 7514"/>
                <a:gd name="T15" fmla="*/ 7 h 385"/>
                <a:gd name="T16" fmla="*/ 64 w 7514"/>
                <a:gd name="T17" fmla="*/ 12 h 385"/>
                <a:gd name="T18" fmla="*/ 61 w 7514"/>
                <a:gd name="T19" fmla="*/ 23 h 385"/>
                <a:gd name="T20" fmla="*/ 81 w 7514"/>
                <a:gd name="T21" fmla="*/ 11 h 385"/>
                <a:gd name="T22" fmla="*/ 107 w 7514"/>
                <a:gd name="T23" fmla="*/ 5 h 385"/>
                <a:gd name="T24" fmla="*/ 100 w 7514"/>
                <a:gd name="T25" fmla="*/ 20 h 385"/>
                <a:gd name="T26" fmla="*/ 110 w 7514"/>
                <a:gd name="T27" fmla="*/ 21 h 385"/>
                <a:gd name="T28" fmla="*/ 97 w 7514"/>
                <a:gd name="T29" fmla="*/ 6 h 385"/>
                <a:gd name="T30" fmla="*/ 125 w 7514"/>
                <a:gd name="T31" fmla="*/ 4 h 385"/>
                <a:gd name="T32" fmla="*/ 118 w 7514"/>
                <a:gd name="T33" fmla="*/ 22 h 385"/>
                <a:gd name="T34" fmla="*/ 148 w 7514"/>
                <a:gd name="T35" fmla="*/ 4 h 385"/>
                <a:gd name="T36" fmla="*/ 143 w 7514"/>
                <a:gd name="T37" fmla="*/ 23 h 385"/>
                <a:gd name="T38" fmla="*/ 153 w 7514"/>
                <a:gd name="T39" fmla="*/ 12 h 385"/>
                <a:gd name="T40" fmla="*/ 170 w 7514"/>
                <a:gd name="T41" fmla="*/ 4 h 385"/>
                <a:gd name="T42" fmla="*/ 162 w 7514"/>
                <a:gd name="T43" fmla="*/ 23 h 385"/>
                <a:gd name="T44" fmla="*/ 169 w 7514"/>
                <a:gd name="T45" fmla="*/ 22 h 385"/>
                <a:gd name="T46" fmla="*/ 164 w 7514"/>
                <a:gd name="T47" fmla="*/ 5 h 385"/>
                <a:gd name="T48" fmla="*/ 191 w 7514"/>
                <a:gd name="T49" fmla="*/ 4 h 385"/>
                <a:gd name="T50" fmla="*/ 197 w 7514"/>
                <a:gd name="T51" fmla="*/ 14 h 385"/>
                <a:gd name="T52" fmla="*/ 198 w 7514"/>
                <a:gd name="T53" fmla="*/ 15 h 385"/>
                <a:gd name="T54" fmla="*/ 197 w 7514"/>
                <a:gd name="T55" fmla="*/ 12 h 385"/>
                <a:gd name="T56" fmla="*/ 213 w 7514"/>
                <a:gd name="T57" fmla="*/ 3 h 385"/>
                <a:gd name="T58" fmla="*/ 213 w 7514"/>
                <a:gd name="T59" fmla="*/ 24 h 385"/>
                <a:gd name="T60" fmla="*/ 213 w 7514"/>
                <a:gd name="T61" fmla="*/ 3 h 385"/>
                <a:gd name="T62" fmla="*/ 214 w 7514"/>
                <a:gd name="T63" fmla="*/ 5 h 385"/>
                <a:gd name="T64" fmla="*/ 212 w 7514"/>
                <a:gd name="T65" fmla="*/ 22 h 385"/>
                <a:gd name="T66" fmla="*/ 236 w 7514"/>
                <a:gd name="T67" fmla="*/ 23 h 385"/>
                <a:gd name="T68" fmla="*/ 242 w 7514"/>
                <a:gd name="T69" fmla="*/ 9 h 385"/>
                <a:gd name="T70" fmla="*/ 241 w 7514"/>
                <a:gd name="T71" fmla="*/ 10 h 385"/>
                <a:gd name="T72" fmla="*/ 269 w 7514"/>
                <a:gd name="T73" fmla="*/ 23 h 385"/>
                <a:gd name="T74" fmla="*/ 261 w 7514"/>
                <a:gd name="T75" fmla="*/ 4 h 385"/>
                <a:gd name="T76" fmla="*/ 269 w 7514"/>
                <a:gd name="T77" fmla="*/ 6 h 385"/>
                <a:gd name="T78" fmla="*/ 261 w 7514"/>
                <a:gd name="T79" fmla="*/ 21 h 385"/>
                <a:gd name="T80" fmla="*/ 281 w 7514"/>
                <a:gd name="T81" fmla="*/ 24 h 385"/>
                <a:gd name="T82" fmla="*/ 283 w 7514"/>
                <a:gd name="T83" fmla="*/ 22 h 385"/>
                <a:gd name="T84" fmla="*/ 301 w 7514"/>
                <a:gd name="T85" fmla="*/ 5 h 385"/>
                <a:gd name="T86" fmla="*/ 305 w 7514"/>
                <a:gd name="T87" fmla="*/ 22 h 385"/>
                <a:gd name="T88" fmla="*/ 322 w 7514"/>
                <a:gd name="T89" fmla="*/ 18 h 385"/>
                <a:gd name="T90" fmla="*/ 340 w 7514"/>
                <a:gd name="T91" fmla="*/ 4 h 385"/>
                <a:gd name="T92" fmla="*/ 329 w 7514"/>
                <a:gd name="T93" fmla="*/ 22 h 385"/>
                <a:gd name="T94" fmla="*/ 360 w 7514"/>
                <a:gd name="T95" fmla="*/ 6 h 385"/>
                <a:gd name="T96" fmla="*/ 347 w 7514"/>
                <a:gd name="T97" fmla="*/ 13 h 385"/>
                <a:gd name="T98" fmla="*/ 359 w 7514"/>
                <a:gd name="T99" fmla="*/ 8 h 385"/>
                <a:gd name="T100" fmla="*/ 379 w 7514"/>
                <a:gd name="T101" fmla="*/ 5 h 385"/>
                <a:gd name="T102" fmla="*/ 378 w 7514"/>
                <a:gd name="T103" fmla="*/ 22 h 385"/>
                <a:gd name="T104" fmla="*/ 376 w 7514"/>
                <a:gd name="T105" fmla="*/ 0 h 385"/>
                <a:gd name="T106" fmla="*/ 388 w 7514"/>
                <a:gd name="T107" fmla="*/ 23 h 385"/>
                <a:gd name="T108" fmla="*/ 400 w 7514"/>
                <a:gd name="T109" fmla="*/ 17 h 385"/>
                <a:gd name="T110" fmla="*/ 402 w 7514"/>
                <a:gd name="T111" fmla="*/ 2 h 385"/>
                <a:gd name="T112" fmla="*/ 427 w 7514"/>
                <a:gd name="T113" fmla="*/ 4 h 385"/>
                <a:gd name="T114" fmla="*/ 441 w 7514"/>
                <a:gd name="T115" fmla="*/ 22 h 385"/>
                <a:gd name="T116" fmla="*/ 432 w 7514"/>
                <a:gd name="T117" fmla="*/ 10 h 385"/>
                <a:gd name="T118" fmla="*/ 458 w 7514"/>
                <a:gd name="T119" fmla="*/ 12 h 385"/>
                <a:gd name="T120" fmla="*/ 447 w 7514"/>
                <a:gd name="T121" fmla="*/ 21 h 385"/>
                <a:gd name="T122" fmla="*/ 466 w 7514"/>
                <a:gd name="T123" fmla="*/ 13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0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2 w 2517"/>
                <a:gd name="T1" fmla="*/ 105 h 1689"/>
                <a:gd name="T2" fmla="*/ 15 w 2517"/>
                <a:gd name="T3" fmla="*/ 105 h 1689"/>
                <a:gd name="T4" fmla="*/ 37 w 2517"/>
                <a:gd name="T5" fmla="*/ 105 h 1689"/>
                <a:gd name="T6" fmla="*/ 64 w 2517"/>
                <a:gd name="T7" fmla="*/ 105 h 1689"/>
                <a:gd name="T8" fmla="*/ 94 w 2517"/>
                <a:gd name="T9" fmla="*/ 105 h 1689"/>
                <a:gd name="T10" fmla="*/ 121 w 2517"/>
                <a:gd name="T11" fmla="*/ 105 h 1689"/>
                <a:gd name="T12" fmla="*/ 143 w 2517"/>
                <a:gd name="T13" fmla="*/ 105 h 1689"/>
                <a:gd name="T14" fmla="*/ 156 w 2517"/>
                <a:gd name="T15" fmla="*/ 105 h 1689"/>
                <a:gd name="T16" fmla="*/ 158 w 2517"/>
                <a:gd name="T17" fmla="*/ 104 h 1689"/>
                <a:gd name="T18" fmla="*/ 158 w 2517"/>
                <a:gd name="T19" fmla="*/ 95 h 1689"/>
                <a:gd name="T20" fmla="*/ 158 w 2517"/>
                <a:gd name="T21" fmla="*/ 81 h 1689"/>
                <a:gd name="T22" fmla="*/ 158 w 2517"/>
                <a:gd name="T23" fmla="*/ 62 h 1689"/>
                <a:gd name="T24" fmla="*/ 158 w 2517"/>
                <a:gd name="T25" fmla="*/ 42 h 1689"/>
                <a:gd name="T26" fmla="*/ 158 w 2517"/>
                <a:gd name="T27" fmla="*/ 24 h 1689"/>
                <a:gd name="T28" fmla="*/ 158 w 2517"/>
                <a:gd name="T29" fmla="*/ 9 h 1689"/>
                <a:gd name="T30" fmla="*/ 158 w 2517"/>
                <a:gd name="T31" fmla="*/ 1 h 1689"/>
                <a:gd name="T32" fmla="*/ 156 w 2517"/>
                <a:gd name="T33" fmla="*/ 0 h 1689"/>
                <a:gd name="T34" fmla="*/ 143 w 2517"/>
                <a:gd name="T35" fmla="*/ 0 h 1689"/>
                <a:gd name="T36" fmla="*/ 121 w 2517"/>
                <a:gd name="T37" fmla="*/ 0 h 1689"/>
                <a:gd name="T38" fmla="*/ 94 w 2517"/>
                <a:gd name="T39" fmla="*/ 0 h 1689"/>
                <a:gd name="T40" fmla="*/ 64 w 2517"/>
                <a:gd name="T41" fmla="*/ 0 h 1689"/>
                <a:gd name="T42" fmla="*/ 37 w 2517"/>
                <a:gd name="T43" fmla="*/ 0 h 1689"/>
                <a:gd name="T44" fmla="*/ 15 w 2517"/>
                <a:gd name="T45" fmla="*/ 0 h 1689"/>
                <a:gd name="T46" fmla="*/ 2 w 2517"/>
                <a:gd name="T47" fmla="*/ 0 h 1689"/>
                <a:gd name="T48" fmla="*/ 0 w 2517"/>
                <a:gd name="T49" fmla="*/ 1 h 1689"/>
                <a:gd name="T50" fmla="*/ 0 w 2517"/>
                <a:gd name="T51" fmla="*/ 9 h 1689"/>
                <a:gd name="T52" fmla="*/ 0 w 2517"/>
                <a:gd name="T53" fmla="*/ 24 h 1689"/>
                <a:gd name="T54" fmla="*/ 0 w 2517"/>
                <a:gd name="T55" fmla="*/ 42 h 1689"/>
                <a:gd name="T56" fmla="*/ 0 w 2517"/>
                <a:gd name="T57" fmla="*/ 62 h 1689"/>
                <a:gd name="T58" fmla="*/ 0 w 2517"/>
                <a:gd name="T59" fmla="*/ 81 h 1689"/>
                <a:gd name="T60" fmla="*/ 0 w 2517"/>
                <a:gd name="T61" fmla="*/ 95 h 1689"/>
                <a:gd name="T62" fmla="*/ 0 w 2517"/>
                <a:gd name="T63" fmla="*/ 104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1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43 w 1310"/>
                <a:gd name="T1" fmla="*/ 7 h 1309"/>
                <a:gd name="T2" fmla="*/ 41 w 1310"/>
                <a:gd name="T3" fmla="*/ 10 h 1309"/>
                <a:gd name="T4" fmla="*/ 38 w 1310"/>
                <a:gd name="T5" fmla="*/ 8 h 1309"/>
                <a:gd name="T6" fmla="*/ 39 w 1310"/>
                <a:gd name="T7" fmla="*/ 5 h 1309"/>
                <a:gd name="T8" fmla="*/ 41 w 1310"/>
                <a:gd name="T9" fmla="*/ 4 h 1309"/>
                <a:gd name="T10" fmla="*/ 27 w 1310"/>
                <a:gd name="T11" fmla="*/ 11 h 1309"/>
                <a:gd name="T12" fmla="*/ 24 w 1310"/>
                <a:gd name="T13" fmla="*/ 15 h 1309"/>
                <a:gd name="T14" fmla="*/ 20 w 1310"/>
                <a:gd name="T15" fmla="*/ 14 h 1309"/>
                <a:gd name="T16" fmla="*/ 20 w 1310"/>
                <a:gd name="T17" fmla="*/ 10 h 1309"/>
                <a:gd name="T18" fmla="*/ 23 w 1310"/>
                <a:gd name="T19" fmla="*/ 7 h 1309"/>
                <a:gd name="T20" fmla="*/ 15 w 1310"/>
                <a:gd name="T21" fmla="*/ 23 h 1309"/>
                <a:gd name="T22" fmla="*/ 13 w 1310"/>
                <a:gd name="T23" fmla="*/ 29 h 1309"/>
                <a:gd name="T24" fmla="*/ 6 w 1310"/>
                <a:gd name="T25" fmla="*/ 29 h 1309"/>
                <a:gd name="T26" fmla="*/ 5 w 1310"/>
                <a:gd name="T27" fmla="*/ 22 h 1309"/>
                <a:gd name="T28" fmla="*/ 10 w 1310"/>
                <a:gd name="T29" fmla="*/ 19 h 1309"/>
                <a:gd name="T30" fmla="*/ 11 w 1310"/>
                <a:gd name="T31" fmla="*/ 40 h 1309"/>
                <a:gd name="T32" fmla="*/ 10 w 1310"/>
                <a:gd name="T33" fmla="*/ 47 h 1309"/>
                <a:gd name="T34" fmla="*/ 3 w 1310"/>
                <a:gd name="T35" fmla="*/ 47 h 1309"/>
                <a:gd name="T36" fmla="*/ 0 w 1310"/>
                <a:gd name="T37" fmla="*/ 40 h 1309"/>
                <a:gd name="T38" fmla="*/ 5 w 1310"/>
                <a:gd name="T39" fmla="*/ 36 h 1309"/>
                <a:gd name="T40" fmla="*/ 15 w 1310"/>
                <a:gd name="T41" fmla="*/ 58 h 1309"/>
                <a:gd name="T42" fmla="*/ 13 w 1310"/>
                <a:gd name="T43" fmla="*/ 64 h 1309"/>
                <a:gd name="T44" fmla="*/ 7 w 1310"/>
                <a:gd name="T45" fmla="*/ 65 h 1309"/>
                <a:gd name="T46" fmla="*/ 5 w 1310"/>
                <a:gd name="T47" fmla="*/ 59 h 1309"/>
                <a:gd name="T48" fmla="*/ 10 w 1310"/>
                <a:gd name="T49" fmla="*/ 54 h 1309"/>
                <a:gd name="T50" fmla="*/ 26 w 1310"/>
                <a:gd name="T51" fmla="*/ 71 h 1309"/>
                <a:gd name="T52" fmla="*/ 25 w 1310"/>
                <a:gd name="T53" fmla="*/ 76 h 1309"/>
                <a:gd name="T54" fmla="*/ 21 w 1310"/>
                <a:gd name="T55" fmla="*/ 77 h 1309"/>
                <a:gd name="T56" fmla="*/ 19 w 1310"/>
                <a:gd name="T57" fmla="*/ 72 h 1309"/>
                <a:gd name="T58" fmla="*/ 22 w 1310"/>
                <a:gd name="T59" fmla="*/ 69 h 1309"/>
                <a:gd name="T60" fmla="*/ 43 w 1310"/>
                <a:gd name="T61" fmla="*/ 75 h 1309"/>
                <a:gd name="T62" fmla="*/ 43 w 1310"/>
                <a:gd name="T63" fmla="*/ 79 h 1309"/>
                <a:gd name="T64" fmla="*/ 41 w 1310"/>
                <a:gd name="T65" fmla="*/ 80 h 1309"/>
                <a:gd name="T66" fmla="*/ 39 w 1310"/>
                <a:gd name="T67" fmla="*/ 78 h 1309"/>
                <a:gd name="T68" fmla="*/ 40 w 1310"/>
                <a:gd name="T69" fmla="*/ 75 h 1309"/>
                <a:gd name="T70" fmla="*/ 59 w 1310"/>
                <a:gd name="T71" fmla="*/ 71 h 1309"/>
                <a:gd name="T72" fmla="*/ 60 w 1310"/>
                <a:gd name="T73" fmla="*/ 74 h 1309"/>
                <a:gd name="T74" fmla="*/ 58 w 1310"/>
                <a:gd name="T75" fmla="*/ 75 h 1309"/>
                <a:gd name="T76" fmla="*/ 56 w 1310"/>
                <a:gd name="T77" fmla="*/ 74 h 1309"/>
                <a:gd name="T78" fmla="*/ 56 w 1310"/>
                <a:gd name="T79" fmla="*/ 71 h 1309"/>
                <a:gd name="T80" fmla="*/ 59 w 1310"/>
                <a:gd name="T81" fmla="*/ 71 h 1309"/>
                <a:gd name="T82" fmla="*/ 75 w 1310"/>
                <a:gd name="T83" fmla="*/ 60 h 1309"/>
                <a:gd name="T84" fmla="*/ 72 w 1310"/>
                <a:gd name="T85" fmla="*/ 62 h 1309"/>
                <a:gd name="T86" fmla="*/ 69 w 1310"/>
                <a:gd name="T87" fmla="*/ 61 h 1309"/>
                <a:gd name="T88" fmla="*/ 70 w 1310"/>
                <a:gd name="T89" fmla="*/ 58 h 1309"/>
                <a:gd name="T90" fmla="*/ 73 w 1310"/>
                <a:gd name="T91" fmla="*/ 57 h 1309"/>
                <a:gd name="T92" fmla="*/ 81 w 1310"/>
                <a:gd name="T93" fmla="*/ 41 h 1309"/>
                <a:gd name="T94" fmla="*/ 78 w 1310"/>
                <a:gd name="T95" fmla="*/ 46 h 1309"/>
                <a:gd name="T96" fmla="*/ 74 w 1310"/>
                <a:gd name="T97" fmla="*/ 45 h 1309"/>
                <a:gd name="T98" fmla="*/ 73 w 1310"/>
                <a:gd name="T99" fmla="*/ 40 h 1309"/>
                <a:gd name="T100" fmla="*/ 77 w 1310"/>
                <a:gd name="T101" fmla="*/ 38 h 1309"/>
                <a:gd name="T102" fmla="*/ 77 w 1310"/>
                <a:gd name="T103" fmla="*/ 23 h 1309"/>
                <a:gd name="T104" fmla="*/ 75 w 1310"/>
                <a:gd name="T105" fmla="*/ 29 h 1309"/>
                <a:gd name="T106" fmla="*/ 69 w 1310"/>
                <a:gd name="T107" fmla="*/ 29 h 1309"/>
                <a:gd name="T108" fmla="*/ 67 w 1310"/>
                <a:gd name="T109" fmla="*/ 22 h 1309"/>
                <a:gd name="T110" fmla="*/ 72 w 1310"/>
                <a:gd name="T111" fmla="*/ 19 h 1309"/>
                <a:gd name="T112" fmla="*/ 63 w 1310"/>
                <a:gd name="T113" fmla="*/ 9 h 1309"/>
                <a:gd name="T114" fmla="*/ 61 w 1310"/>
                <a:gd name="T115" fmla="*/ 16 h 1309"/>
                <a:gd name="T116" fmla="*/ 54 w 1310"/>
                <a:gd name="T117" fmla="*/ 17 h 1309"/>
                <a:gd name="T118" fmla="*/ 52 w 1310"/>
                <a:gd name="T119" fmla="*/ 10 h 1309"/>
                <a:gd name="T120" fmla="*/ 57 w 1310"/>
                <a:gd name="T121" fmla="*/ 5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2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2 w 2521"/>
                <a:gd name="T1" fmla="*/ 9 h 294"/>
                <a:gd name="T2" fmla="*/ 2 w 2521"/>
                <a:gd name="T3" fmla="*/ 15 h 294"/>
                <a:gd name="T4" fmla="*/ 0 w 2521"/>
                <a:gd name="T5" fmla="*/ 13 h 294"/>
                <a:gd name="T6" fmla="*/ 19 w 2521"/>
                <a:gd name="T7" fmla="*/ 15 h 294"/>
                <a:gd name="T8" fmla="*/ 22 w 2521"/>
                <a:gd name="T9" fmla="*/ 10 h 294"/>
                <a:gd name="T10" fmla="*/ 12 w 2521"/>
                <a:gd name="T11" fmla="*/ 3 h 294"/>
                <a:gd name="T12" fmla="*/ 37 w 2521"/>
                <a:gd name="T13" fmla="*/ 5 h 294"/>
                <a:gd name="T14" fmla="*/ 36 w 2521"/>
                <a:gd name="T15" fmla="*/ 11 h 294"/>
                <a:gd name="T16" fmla="*/ 38 w 2521"/>
                <a:gd name="T17" fmla="*/ 18 h 294"/>
                <a:gd name="T18" fmla="*/ 36 w 2521"/>
                <a:gd name="T19" fmla="*/ 14 h 294"/>
                <a:gd name="T20" fmla="*/ 29 w 2521"/>
                <a:gd name="T21" fmla="*/ 11 h 294"/>
                <a:gd name="T22" fmla="*/ 27 w 2521"/>
                <a:gd name="T23" fmla="*/ 5 h 294"/>
                <a:gd name="T24" fmla="*/ 35 w 2521"/>
                <a:gd name="T25" fmla="*/ 6 h 294"/>
                <a:gd name="T26" fmla="*/ 29 w 2521"/>
                <a:gd name="T27" fmla="*/ 7 h 294"/>
                <a:gd name="T28" fmla="*/ 53 w 2521"/>
                <a:gd name="T29" fmla="*/ 9 h 294"/>
                <a:gd name="T30" fmla="*/ 49 w 2521"/>
                <a:gd name="T31" fmla="*/ 18 h 294"/>
                <a:gd name="T32" fmla="*/ 40 w 2521"/>
                <a:gd name="T33" fmla="*/ 14 h 294"/>
                <a:gd name="T34" fmla="*/ 42 w 2521"/>
                <a:gd name="T35" fmla="*/ 5 h 294"/>
                <a:gd name="T36" fmla="*/ 52 w 2521"/>
                <a:gd name="T37" fmla="*/ 5 h 294"/>
                <a:gd name="T38" fmla="*/ 51 w 2521"/>
                <a:gd name="T39" fmla="*/ 7 h 294"/>
                <a:gd name="T40" fmla="*/ 45 w 2521"/>
                <a:gd name="T41" fmla="*/ 5 h 294"/>
                <a:gd name="T42" fmla="*/ 42 w 2521"/>
                <a:gd name="T43" fmla="*/ 12 h 294"/>
                <a:gd name="T44" fmla="*/ 47 w 2521"/>
                <a:gd name="T45" fmla="*/ 17 h 294"/>
                <a:gd name="T46" fmla="*/ 63 w 2521"/>
                <a:gd name="T47" fmla="*/ 3 h 294"/>
                <a:gd name="T48" fmla="*/ 66 w 2521"/>
                <a:gd name="T49" fmla="*/ 9 h 294"/>
                <a:gd name="T50" fmla="*/ 59 w 2521"/>
                <a:gd name="T51" fmla="*/ 11 h 294"/>
                <a:gd name="T52" fmla="*/ 56 w 2521"/>
                <a:gd name="T53" fmla="*/ 5 h 294"/>
                <a:gd name="T54" fmla="*/ 58 w 2521"/>
                <a:gd name="T55" fmla="*/ 10 h 294"/>
                <a:gd name="T56" fmla="*/ 64 w 2521"/>
                <a:gd name="T57" fmla="*/ 7 h 294"/>
                <a:gd name="T58" fmla="*/ 71 w 2521"/>
                <a:gd name="T59" fmla="*/ 17 h 294"/>
                <a:gd name="T60" fmla="*/ 77 w 2521"/>
                <a:gd name="T61" fmla="*/ 15 h 294"/>
                <a:gd name="T62" fmla="*/ 72 w 2521"/>
                <a:gd name="T63" fmla="*/ 11 h 294"/>
                <a:gd name="T64" fmla="*/ 69 w 2521"/>
                <a:gd name="T65" fmla="*/ 6 h 294"/>
                <a:gd name="T66" fmla="*/ 75 w 2521"/>
                <a:gd name="T67" fmla="*/ 3 h 294"/>
                <a:gd name="T68" fmla="*/ 78 w 2521"/>
                <a:gd name="T69" fmla="*/ 8 h 294"/>
                <a:gd name="T70" fmla="*/ 73 w 2521"/>
                <a:gd name="T71" fmla="*/ 5 h 294"/>
                <a:gd name="T72" fmla="*/ 73 w 2521"/>
                <a:gd name="T73" fmla="*/ 9 h 294"/>
                <a:gd name="T74" fmla="*/ 79 w 2521"/>
                <a:gd name="T75" fmla="*/ 13 h 294"/>
                <a:gd name="T76" fmla="*/ 73 w 2521"/>
                <a:gd name="T77" fmla="*/ 18 h 294"/>
                <a:gd name="T78" fmla="*/ 68 w 2521"/>
                <a:gd name="T79" fmla="*/ 13 h 294"/>
                <a:gd name="T80" fmla="*/ 91 w 2521"/>
                <a:gd name="T81" fmla="*/ 3 h 294"/>
                <a:gd name="T82" fmla="*/ 92 w 2521"/>
                <a:gd name="T83" fmla="*/ 18 h 294"/>
                <a:gd name="T84" fmla="*/ 83 w 2521"/>
                <a:gd name="T85" fmla="*/ 18 h 294"/>
                <a:gd name="T86" fmla="*/ 102 w 2521"/>
                <a:gd name="T87" fmla="*/ 5 h 294"/>
                <a:gd name="T88" fmla="*/ 102 w 2521"/>
                <a:gd name="T89" fmla="*/ 13 h 294"/>
                <a:gd name="T90" fmla="*/ 98 w 2521"/>
                <a:gd name="T91" fmla="*/ 9 h 294"/>
                <a:gd name="T92" fmla="*/ 100 w 2521"/>
                <a:gd name="T93" fmla="*/ 12 h 294"/>
                <a:gd name="T94" fmla="*/ 102 w 2521"/>
                <a:gd name="T95" fmla="*/ 0 h 294"/>
                <a:gd name="T96" fmla="*/ 118 w 2521"/>
                <a:gd name="T97" fmla="*/ 17 h 294"/>
                <a:gd name="T98" fmla="*/ 123 w 2521"/>
                <a:gd name="T99" fmla="*/ 13 h 294"/>
                <a:gd name="T100" fmla="*/ 125 w 2521"/>
                <a:gd name="T101" fmla="*/ 14 h 294"/>
                <a:gd name="T102" fmla="*/ 117 w 2521"/>
                <a:gd name="T103" fmla="*/ 18 h 294"/>
                <a:gd name="T104" fmla="*/ 116 w 2521"/>
                <a:gd name="T105" fmla="*/ 3 h 294"/>
                <a:gd name="T106" fmla="*/ 137 w 2521"/>
                <a:gd name="T107" fmla="*/ 11 h 294"/>
                <a:gd name="T108" fmla="*/ 139 w 2521"/>
                <a:gd name="T109" fmla="*/ 18 h 294"/>
                <a:gd name="T110" fmla="*/ 130 w 2521"/>
                <a:gd name="T111" fmla="*/ 10 h 294"/>
                <a:gd name="T112" fmla="*/ 128 w 2521"/>
                <a:gd name="T113" fmla="*/ 5 h 294"/>
                <a:gd name="T114" fmla="*/ 143 w 2521"/>
                <a:gd name="T115" fmla="*/ 3 h 294"/>
                <a:gd name="T116" fmla="*/ 158 w 2521"/>
                <a:gd name="T117" fmla="*/ 5 h 294"/>
                <a:gd name="T118" fmla="*/ 157 w 2521"/>
                <a:gd name="T119" fmla="*/ 10 h 294"/>
                <a:gd name="T120" fmla="*/ 158 w 2521"/>
                <a:gd name="T121" fmla="*/ 18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3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2 w 1777"/>
                <a:gd name="T1" fmla="*/ 65 h 1049"/>
                <a:gd name="T2" fmla="*/ 11 w 1777"/>
                <a:gd name="T3" fmla="*/ 65 h 1049"/>
                <a:gd name="T4" fmla="*/ 26 w 1777"/>
                <a:gd name="T5" fmla="*/ 65 h 1049"/>
                <a:gd name="T6" fmla="*/ 46 w 1777"/>
                <a:gd name="T7" fmla="*/ 65 h 1049"/>
                <a:gd name="T8" fmla="*/ 66 w 1777"/>
                <a:gd name="T9" fmla="*/ 65 h 1049"/>
                <a:gd name="T10" fmla="*/ 86 w 1777"/>
                <a:gd name="T11" fmla="*/ 65 h 1049"/>
                <a:gd name="T12" fmla="*/ 101 w 1777"/>
                <a:gd name="T13" fmla="*/ 65 h 1049"/>
                <a:gd name="T14" fmla="*/ 110 w 1777"/>
                <a:gd name="T15" fmla="*/ 65 h 1049"/>
                <a:gd name="T16" fmla="*/ 112 w 1777"/>
                <a:gd name="T17" fmla="*/ 64 h 1049"/>
                <a:gd name="T18" fmla="*/ 112 w 1777"/>
                <a:gd name="T19" fmla="*/ 59 h 1049"/>
                <a:gd name="T20" fmla="*/ 112 w 1777"/>
                <a:gd name="T21" fmla="*/ 50 h 1049"/>
                <a:gd name="T22" fmla="*/ 112 w 1777"/>
                <a:gd name="T23" fmla="*/ 38 h 1049"/>
                <a:gd name="T24" fmla="*/ 112 w 1777"/>
                <a:gd name="T25" fmla="*/ 26 h 1049"/>
                <a:gd name="T26" fmla="*/ 112 w 1777"/>
                <a:gd name="T27" fmla="*/ 15 h 1049"/>
                <a:gd name="T28" fmla="*/ 112 w 1777"/>
                <a:gd name="T29" fmla="*/ 6 h 1049"/>
                <a:gd name="T30" fmla="*/ 112 w 1777"/>
                <a:gd name="T31" fmla="*/ 0 h 1049"/>
                <a:gd name="T32" fmla="*/ 110 w 1777"/>
                <a:gd name="T33" fmla="*/ 0 h 1049"/>
                <a:gd name="T34" fmla="*/ 101 w 1777"/>
                <a:gd name="T35" fmla="*/ 0 h 1049"/>
                <a:gd name="T36" fmla="*/ 86 w 1777"/>
                <a:gd name="T37" fmla="*/ 0 h 1049"/>
                <a:gd name="T38" fmla="*/ 66 w 1777"/>
                <a:gd name="T39" fmla="*/ 0 h 1049"/>
                <a:gd name="T40" fmla="*/ 46 w 1777"/>
                <a:gd name="T41" fmla="*/ 0 h 1049"/>
                <a:gd name="T42" fmla="*/ 26 w 1777"/>
                <a:gd name="T43" fmla="*/ 0 h 1049"/>
                <a:gd name="T44" fmla="*/ 11 w 1777"/>
                <a:gd name="T45" fmla="*/ 0 h 1049"/>
                <a:gd name="T46" fmla="*/ 2 w 1777"/>
                <a:gd name="T47" fmla="*/ 0 h 1049"/>
                <a:gd name="T48" fmla="*/ 0 w 1777"/>
                <a:gd name="T49" fmla="*/ 0 h 1049"/>
                <a:gd name="T50" fmla="*/ 0 w 1777"/>
                <a:gd name="T51" fmla="*/ 6 h 1049"/>
                <a:gd name="T52" fmla="*/ 0 w 1777"/>
                <a:gd name="T53" fmla="*/ 15 h 1049"/>
                <a:gd name="T54" fmla="*/ 0 w 1777"/>
                <a:gd name="T55" fmla="*/ 26 h 1049"/>
                <a:gd name="T56" fmla="*/ 0 w 1777"/>
                <a:gd name="T57" fmla="*/ 38 h 1049"/>
                <a:gd name="T58" fmla="*/ 0 w 1777"/>
                <a:gd name="T59" fmla="*/ 50 h 1049"/>
                <a:gd name="T60" fmla="*/ 0 w 1777"/>
                <a:gd name="T61" fmla="*/ 59 h 1049"/>
                <a:gd name="T62" fmla="*/ 0 w 1777"/>
                <a:gd name="T63" fmla="*/ 64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146 w 2355"/>
                <a:gd name="T1" fmla="*/ 10 h 1405"/>
                <a:gd name="T2" fmla="*/ 140 w 2355"/>
                <a:gd name="T3" fmla="*/ 14 h 1405"/>
                <a:gd name="T4" fmla="*/ 136 w 2355"/>
                <a:gd name="T5" fmla="*/ 17 h 1405"/>
                <a:gd name="T6" fmla="*/ 145 w 2355"/>
                <a:gd name="T7" fmla="*/ 24 h 1405"/>
                <a:gd name="T8" fmla="*/ 145 w 2355"/>
                <a:gd name="T9" fmla="*/ 36 h 1405"/>
                <a:gd name="T10" fmla="*/ 136 w 2355"/>
                <a:gd name="T11" fmla="*/ 84 h 1405"/>
                <a:gd name="T12" fmla="*/ 120 w 2355"/>
                <a:gd name="T13" fmla="*/ 84 h 1405"/>
                <a:gd name="T14" fmla="*/ 112 w 2355"/>
                <a:gd name="T15" fmla="*/ 36 h 1405"/>
                <a:gd name="T16" fmla="*/ 112 w 2355"/>
                <a:gd name="T17" fmla="*/ 24 h 1405"/>
                <a:gd name="T18" fmla="*/ 120 w 2355"/>
                <a:gd name="T19" fmla="*/ 13 h 1405"/>
                <a:gd name="T20" fmla="*/ 123 w 2355"/>
                <a:gd name="T21" fmla="*/ 5 h 1405"/>
                <a:gd name="T22" fmla="*/ 133 w 2355"/>
                <a:gd name="T23" fmla="*/ 1 h 1405"/>
                <a:gd name="T24" fmla="*/ 66 w 2355"/>
                <a:gd name="T25" fmla="*/ 68 h 1405"/>
                <a:gd name="T26" fmla="*/ 69 w 2355"/>
                <a:gd name="T27" fmla="*/ 73 h 1405"/>
                <a:gd name="T28" fmla="*/ 80 w 2355"/>
                <a:gd name="T29" fmla="*/ 75 h 1405"/>
                <a:gd name="T30" fmla="*/ 89 w 2355"/>
                <a:gd name="T31" fmla="*/ 73 h 1405"/>
                <a:gd name="T32" fmla="*/ 90 w 2355"/>
                <a:gd name="T33" fmla="*/ 67 h 1405"/>
                <a:gd name="T34" fmla="*/ 77 w 2355"/>
                <a:gd name="T35" fmla="*/ 62 h 1405"/>
                <a:gd name="T36" fmla="*/ 57 w 2355"/>
                <a:gd name="T37" fmla="*/ 55 h 1405"/>
                <a:gd name="T38" fmla="*/ 52 w 2355"/>
                <a:gd name="T39" fmla="*/ 49 h 1405"/>
                <a:gd name="T40" fmla="*/ 52 w 2355"/>
                <a:gd name="T41" fmla="*/ 39 h 1405"/>
                <a:gd name="T42" fmla="*/ 57 w 2355"/>
                <a:gd name="T43" fmla="*/ 29 h 1405"/>
                <a:gd name="T44" fmla="*/ 66 w 2355"/>
                <a:gd name="T45" fmla="*/ 23 h 1405"/>
                <a:gd name="T46" fmla="*/ 80 w 2355"/>
                <a:gd name="T47" fmla="*/ 22 h 1405"/>
                <a:gd name="T48" fmla="*/ 93 w 2355"/>
                <a:gd name="T49" fmla="*/ 24 h 1405"/>
                <a:gd name="T50" fmla="*/ 101 w 2355"/>
                <a:gd name="T51" fmla="*/ 31 h 1405"/>
                <a:gd name="T52" fmla="*/ 105 w 2355"/>
                <a:gd name="T53" fmla="*/ 42 h 1405"/>
                <a:gd name="T54" fmla="*/ 88 w 2355"/>
                <a:gd name="T55" fmla="*/ 41 h 1405"/>
                <a:gd name="T56" fmla="*/ 85 w 2355"/>
                <a:gd name="T57" fmla="*/ 36 h 1405"/>
                <a:gd name="T58" fmla="*/ 73 w 2355"/>
                <a:gd name="T59" fmla="*/ 35 h 1405"/>
                <a:gd name="T60" fmla="*/ 68 w 2355"/>
                <a:gd name="T61" fmla="*/ 39 h 1405"/>
                <a:gd name="T62" fmla="*/ 70 w 2355"/>
                <a:gd name="T63" fmla="*/ 44 h 1405"/>
                <a:gd name="T64" fmla="*/ 92 w 2355"/>
                <a:gd name="T65" fmla="*/ 50 h 1405"/>
                <a:gd name="T66" fmla="*/ 104 w 2355"/>
                <a:gd name="T67" fmla="*/ 58 h 1405"/>
                <a:gd name="T68" fmla="*/ 107 w 2355"/>
                <a:gd name="T69" fmla="*/ 65 h 1405"/>
                <a:gd name="T70" fmla="*/ 105 w 2355"/>
                <a:gd name="T71" fmla="*/ 76 h 1405"/>
                <a:gd name="T72" fmla="*/ 98 w 2355"/>
                <a:gd name="T73" fmla="*/ 84 h 1405"/>
                <a:gd name="T74" fmla="*/ 85 w 2355"/>
                <a:gd name="T75" fmla="*/ 88 h 1405"/>
                <a:gd name="T76" fmla="*/ 68 w 2355"/>
                <a:gd name="T77" fmla="*/ 87 h 1405"/>
                <a:gd name="T78" fmla="*/ 56 w 2355"/>
                <a:gd name="T79" fmla="*/ 82 h 1405"/>
                <a:gd name="T80" fmla="*/ 50 w 2355"/>
                <a:gd name="T81" fmla="*/ 73 h 1405"/>
                <a:gd name="T82" fmla="*/ 58 w 2355"/>
                <a:gd name="T83" fmla="*/ 68 h 1405"/>
                <a:gd name="T84" fmla="*/ 23 w 2355"/>
                <a:gd name="T85" fmla="*/ 87 h 1405"/>
                <a:gd name="T86" fmla="*/ 37 w 2355"/>
                <a:gd name="T87" fmla="*/ 80 h 1405"/>
                <a:gd name="T88" fmla="*/ 43 w 2355"/>
                <a:gd name="T89" fmla="*/ 68 h 1405"/>
                <a:gd name="T90" fmla="*/ 26 w 2355"/>
                <a:gd name="T91" fmla="*/ 70 h 1405"/>
                <a:gd name="T92" fmla="*/ 18 w 2355"/>
                <a:gd name="T93" fmla="*/ 75 h 1405"/>
                <a:gd name="T94" fmla="*/ 7 w 2355"/>
                <a:gd name="T95" fmla="*/ 73 h 1405"/>
                <a:gd name="T96" fmla="*/ 0 w 2355"/>
                <a:gd name="T97" fmla="*/ 65 h 1405"/>
                <a:gd name="T98" fmla="*/ 5 w 2355"/>
                <a:gd name="T99" fmla="*/ 87 h 1405"/>
                <a:gd name="T100" fmla="*/ 8 w 2355"/>
                <a:gd name="T101" fmla="*/ 36 h 1405"/>
                <a:gd name="T102" fmla="*/ 21 w 2355"/>
                <a:gd name="T103" fmla="*/ 37 h 1405"/>
                <a:gd name="T104" fmla="*/ 28 w 2355"/>
                <a:gd name="T105" fmla="*/ 48 h 1405"/>
                <a:gd name="T106" fmla="*/ 0 w 2355"/>
                <a:gd name="T107" fmla="*/ 54 h 1405"/>
                <a:gd name="T108" fmla="*/ 45 w 2355"/>
                <a:gd name="T109" fmla="*/ 59 h 1405"/>
                <a:gd name="T110" fmla="*/ 43 w 2355"/>
                <a:gd name="T111" fmla="*/ 43 h 1405"/>
                <a:gd name="T112" fmla="*/ 34 w 2355"/>
                <a:gd name="T113" fmla="*/ 28 h 1405"/>
                <a:gd name="T114" fmla="*/ 18 w 2355"/>
                <a:gd name="T115" fmla="*/ 22 h 1405"/>
                <a:gd name="T116" fmla="*/ 0 w 2355"/>
                <a:gd name="T117" fmla="*/ 24 h 1405"/>
                <a:gd name="T118" fmla="*/ 0 w 2355"/>
                <a:gd name="T119" fmla="*/ 45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5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75 w 1237"/>
                <a:gd name="T1" fmla="*/ 3 h 939"/>
                <a:gd name="T2" fmla="*/ 76 w 1237"/>
                <a:gd name="T3" fmla="*/ 3 h 939"/>
                <a:gd name="T4" fmla="*/ 74 w 1237"/>
                <a:gd name="T5" fmla="*/ 5 h 939"/>
                <a:gd name="T6" fmla="*/ 75 w 1237"/>
                <a:gd name="T7" fmla="*/ 8 h 939"/>
                <a:gd name="T8" fmla="*/ 74 w 1237"/>
                <a:gd name="T9" fmla="*/ 7 h 939"/>
                <a:gd name="T10" fmla="*/ 72 w 1237"/>
                <a:gd name="T11" fmla="*/ 6 h 939"/>
                <a:gd name="T12" fmla="*/ 69 w 1237"/>
                <a:gd name="T13" fmla="*/ 8 h 939"/>
                <a:gd name="T14" fmla="*/ 70 w 1237"/>
                <a:gd name="T15" fmla="*/ 5 h 939"/>
                <a:gd name="T16" fmla="*/ 69 w 1237"/>
                <a:gd name="T17" fmla="*/ 4 h 939"/>
                <a:gd name="T18" fmla="*/ 68 w 1237"/>
                <a:gd name="T19" fmla="*/ 3 h 939"/>
                <a:gd name="T20" fmla="*/ 71 w 1237"/>
                <a:gd name="T21" fmla="*/ 3 h 939"/>
                <a:gd name="T22" fmla="*/ 72 w 1237"/>
                <a:gd name="T23" fmla="*/ 0 h 939"/>
                <a:gd name="T24" fmla="*/ 73 w 1237"/>
                <a:gd name="T25" fmla="*/ 1 h 939"/>
                <a:gd name="T26" fmla="*/ 58 w 1237"/>
                <a:gd name="T27" fmla="*/ 6 h 939"/>
                <a:gd name="T28" fmla="*/ 63 w 1237"/>
                <a:gd name="T29" fmla="*/ 6 h 939"/>
                <a:gd name="T30" fmla="*/ 61 w 1237"/>
                <a:gd name="T31" fmla="*/ 8 h 939"/>
                <a:gd name="T32" fmla="*/ 59 w 1237"/>
                <a:gd name="T33" fmla="*/ 11 h 939"/>
                <a:gd name="T34" fmla="*/ 61 w 1237"/>
                <a:gd name="T35" fmla="*/ 16 h 939"/>
                <a:gd name="T36" fmla="*/ 57 w 1237"/>
                <a:gd name="T37" fmla="*/ 13 h 939"/>
                <a:gd name="T38" fmla="*/ 53 w 1237"/>
                <a:gd name="T39" fmla="*/ 14 h 939"/>
                <a:gd name="T40" fmla="*/ 51 w 1237"/>
                <a:gd name="T41" fmla="*/ 15 h 939"/>
                <a:gd name="T42" fmla="*/ 53 w 1237"/>
                <a:gd name="T43" fmla="*/ 10 h 939"/>
                <a:gd name="T44" fmla="*/ 48 w 1237"/>
                <a:gd name="T45" fmla="*/ 7 h 939"/>
                <a:gd name="T46" fmla="*/ 51 w 1237"/>
                <a:gd name="T47" fmla="*/ 6 h 939"/>
                <a:gd name="T48" fmla="*/ 54 w 1237"/>
                <a:gd name="T49" fmla="*/ 5 h 939"/>
                <a:gd name="T50" fmla="*/ 56 w 1237"/>
                <a:gd name="T51" fmla="*/ 0 h 939"/>
                <a:gd name="T52" fmla="*/ 57 w 1237"/>
                <a:gd name="T53" fmla="*/ 5 h 939"/>
                <a:gd name="T54" fmla="*/ 22 w 1237"/>
                <a:gd name="T55" fmla="*/ 37 h 939"/>
                <a:gd name="T56" fmla="*/ 28 w 1237"/>
                <a:gd name="T57" fmla="*/ 37 h 939"/>
                <a:gd name="T58" fmla="*/ 35 w 1237"/>
                <a:gd name="T59" fmla="*/ 37 h 939"/>
                <a:gd name="T60" fmla="*/ 30 w 1237"/>
                <a:gd name="T61" fmla="*/ 41 h 939"/>
                <a:gd name="T62" fmla="*/ 25 w 1237"/>
                <a:gd name="T63" fmla="*/ 46 h 939"/>
                <a:gd name="T64" fmla="*/ 26 w 1237"/>
                <a:gd name="T65" fmla="*/ 52 h 939"/>
                <a:gd name="T66" fmla="*/ 28 w 1237"/>
                <a:gd name="T67" fmla="*/ 58 h 939"/>
                <a:gd name="T68" fmla="*/ 23 w 1237"/>
                <a:gd name="T69" fmla="*/ 54 h 939"/>
                <a:gd name="T70" fmla="*/ 16 w 1237"/>
                <a:gd name="T71" fmla="*/ 52 h 939"/>
                <a:gd name="T72" fmla="*/ 6 w 1237"/>
                <a:gd name="T73" fmla="*/ 58 h 939"/>
                <a:gd name="T74" fmla="*/ 8 w 1237"/>
                <a:gd name="T75" fmla="*/ 54 h 939"/>
                <a:gd name="T76" fmla="*/ 10 w 1237"/>
                <a:gd name="T77" fmla="*/ 47 h 939"/>
                <a:gd name="T78" fmla="*/ 9 w 1237"/>
                <a:gd name="T79" fmla="*/ 44 h 939"/>
                <a:gd name="T80" fmla="*/ 0 w 1237"/>
                <a:gd name="T81" fmla="*/ 37 h 939"/>
                <a:gd name="T82" fmla="*/ 4 w 1237"/>
                <a:gd name="T83" fmla="*/ 37 h 939"/>
                <a:gd name="T84" fmla="*/ 11 w 1237"/>
                <a:gd name="T85" fmla="*/ 37 h 939"/>
                <a:gd name="T86" fmla="*/ 13 w 1237"/>
                <a:gd name="T87" fmla="*/ 36 h 939"/>
                <a:gd name="T88" fmla="*/ 15 w 1237"/>
                <a:gd name="T89" fmla="*/ 31 h 939"/>
                <a:gd name="T90" fmla="*/ 17 w 1237"/>
                <a:gd name="T91" fmla="*/ 25 h 939"/>
                <a:gd name="T92" fmla="*/ 18 w 1237"/>
                <a:gd name="T93" fmla="*/ 26 h 939"/>
                <a:gd name="T94" fmla="*/ 20 w 1237"/>
                <a:gd name="T95" fmla="*/ 33 h 939"/>
                <a:gd name="T96" fmla="*/ 22 w 1237"/>
                <a:gd name="T97" fmla="*/ 37 h 939"/>
                <a:gd name="T98" fmla="*/ 42 w 1237"/>
                <a:gd name="T99" fmla="*/ 16 h 939"/>
                <a:gd name="T100" fmla="*/ 45 w 1237"/>
                <a:gd name="T101" fmla="*/ 17 h 939"/>
                <a:gd name="T102" fmla="*/ 39 w 1237"/>
                <a:gd name="T103" fmla="*/ 21 h 939"/>
                <a:gd name="T104" fmla="*/ 41 w 1237"/>
                <a:gd name="T105" fmla="*/ 27 h 939"/>
                <a:gd name="T106" fmla="*/ 39 w 1237"/>
                <a:gd name="T107" fmla="*/ 26 h 939"/>
                <a:gd name="T108" fmla="*/ 34 w 1237"/>
                <a:gd name="T109" fmla="*/ 25 h 939"/>
                <a:gd name="T110" fmla="*/ 29 w 1237"/>
                <a:gd name="T111" fmla="*/ 29 h 939"/>
                <a:gd name="T112" fmla="*/ 31 w 1237"/>
                <a:gd name="T113" fmla="*/ 22 h 939"/>
                <a:gd name="T114" fmla="*/ 28 w 1237"/>
                <a:gd name="T115" fmla="*/ 18 h 939"/>
                <a:gd name="T116" fmla="*/ 26 w 1237"/>
                <a:gd name="T117" fmla="*/ 16 h 939"/>
                <a:gd name="T118" fmla="*/ 33 w 1237"/>
                <a:gd name="T119" fmla="*/ 16 h 939"/>
                <a:gd name="T120" fmla="*/ 35 w 1237"/>
                <a:gd name="T121" fmla="*/ 9 h 939"/>
                <a:gd name="T122" fmla="*/ 37 w 1237"/>
                <a:gd name="T123" fmla="*/ 12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6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0 h 1107"/>
                <a:gd name="T2" fmla="*/ 3 w 1739"/>
                <a:gd name="T3" fmla="*/ 14 h 1107"/>
                <a:gd name="T4" fmla="*/ 6 w 1739"/>
                <a:gd name="T5" fmla="*/ 8 h 1107"/>
                <a:gd name="T6" fmla="*/ 20 w 1739"/>
                <a:gd name="T7" fmla="*/ 14 h 1107"/>
                <a:gd name="T8" fmla="*/ 32 w 1739"/>
                <a:gd name="T9" fmla="*/ 7 h 1107"/>
                <a:gd name="T10" fmla="*/ 30 w 1739"/>
                <a:gd name="T11" fmla="*/ 19 h 1107"/>
                <a:gd name="T12" fmla="*/ 38 w 1739"/>
                <a:gd name="T13" fmla="*/ 9 h 1107"/>
                <a:gd name="T14" fmla="*/ 50 w 1739"/>
                <a:gd name="T15" fmla="*/ 16 h 1107"/>
                <a:gd name="T16" fmla="*/ 43 w 1739"/>
                <a:gd name="T17" fmla="*/ 16 h 1107"/>
                <a:gd name="T18" fmla="*/ 57 w 1739"/>
                <a:gd name="T19" fmla="*/ 8 h 1107"/>
                <a:gd name="T20" fmla="*/ 64 w 1739"/>
                <a:gd name="T21" fmla="*/ 18 h 1107"/>
                <a:gd name="T22" fmla="*/ 53 w 1739"/>
                <a:gd name="T23" fmla="*/ 7 h 1107"/>
                <a:gd name="T24" fmla="*/ 60 w 1739"/>
                <a:gd name="T25" fmla="*/ 9 h 1107"/>
                <a:gd name="T26" fmla="*/ 74 w 1739"/>
                <a:gd name="T27" fmla="*/ 8 h 1107"/>
                <a:gd name="T28" fmla="*/ 80 w 1739"/>
                <a:gd name="T29" fmla="*/ 17 h 1107"/>
                <a:gd name="T30" fmla="*/ 72 w 1739"/>
                <a:gd name="T31" fmla="*/ 16 h 1107"/>
                <a:gd name="T32" fmla="*/ 68 w 1739"/>
                <a:gd name="T33" fmla="*/ 10 h 1107"/>
                <a:gd name="T34" fmla="*/ 77 w 1739"/>
                <a:gd name="T35" fmla="*/ 10 h 1107"/>
                <a:gd name="T36" fmla="*/ 92 w 1739"/>
                <a:gd name="T37" fmla="*/ 8 h 1107"/>
                <a:gd name="T38" fmla="*/ 100 w 1739"/>
                <a:gd name="T39" fmla="*/ 25 h 1107"/>
                <a:gd name="T40" fmla="*/ 101 w 1739"/>
                <a:gd name="T41" fmla="*/ 14 h 1107"/>
                <a:gd name="T42" fmla="*/ 106 w 1739"/>
                <a:gd name="T43" fmla="*/ 0 h 1107"/>
                <a:gd name="T44" fmla="*/ 9 w 1739"/>
                <a:gd name="T45" fmla="*/ 38 h 1107"/>
                <a:gd name="T46" fmla="*/ 0 w 1739"/>
                <a:gd name="T47" fmla="*/ 41 h 1107"/>
                <a:gd name="T48" fmla="*/ 1 w 1739"/>
                <a:gd name="T49" fmla="*/ 38 h 1107"/>
                <a:gd name="T50" fmla="*/ 17 w 1739"/>
                <a:gd name="T51" fmla="*/ 32 h 1107"/>
                <a:gd name="T52" fmla="*/ 17 w 1739"/>
                <a:gd name="T53" fmla="*/ 45 h 1107"/>
                <a:gd name="T54" fmla="*/ 17 w 1739"/>
                <a:gd name="T55" fmla="*/ 32 h 1107"/>
                <a:gd name="T56" fmla="*/ 14 w 1739"/>
                <a:gd name="T57" fmla="*/ 35 h 1107"/>
                <a:gd name="T58" fmla="*/ 27 w 1739"/>
                <a:gd name="T59" fmla="*/ 35 h 1107"/>
                <a:gd name="T60" fmla="*/ 33 w 1739"/>
                <a:gd name="T61" fmla="*/ 43 h 1107"/>
                <a:gd name="T62" fmla="*/ 25 w 1739"/>
                <a:gd name="T63" fmla="*/ 34 h 1107"/>
                <a:gd name="T64" fmla="*/ 37 w 1739"/>
                <a:gd name="T65" fmla="*/ 28 h 1107"/>
                <a:gd name="T66" fmla="*/ 41 w 1739"/>
                <a:gd name="T67" fmla="*/ 33 h 1107"/>
                <a:gd name="T68" fmla="*/ 50 w 1739"/>
                <a:gd name="T69" fmla="*/ 44 h 1107"/>
                <a:gd name="T70" fmla="*/ 40 w 1739"/>
                <a:gd name="T71" fmla="*/ 39 h 1107"/>
                <a:gd name="T72" fmla="*/ 42 w 1739"/>
                <a:gd name="T73" fmla="*/ 35 h 1107"/>
                <a:gd name="T74" fmla="*/ 47 w 1739"/>
                <a:gd name="T75" fmla="*/ 41 h 1107"/>
                <a:gd name="T76" fmla="*/ 52 w 1739"/>
                <a:gd name="T77" fmla="*/ 28 h 1107"/>
                <a:gd name="T78" fmla="*/ 59 w 1739"/>
                <a:gd name="T79" fmla="*/ 36 h 1107"/>
                <a:gd name="T80" fmla="*/ 63 w 1739"/>
                <a:gd name="T81" fmla="*/ 32 h 1107"/>
                <a:gd name="T82" fmla="*/ 72 w 1739"/>
                <a:gd name="T83" fmla="*/ 38 h 1107"/>
                <a:gd name="T84" fmla="*/ 0 w 1739"/>
                <a:gd name="T85" fmla="*/ 59 h 1107"/>
                <a:gd name="T86" fmla="*/ 5 w 1739"/>
                <a:gd name="T87" fmla="*/ 57 h 1107"/>
                <a:gd name="T88" fmla="*/ 15 w 1739"/>
                <a:gd name="T89" fmla="*/ 69 h 1107"/>
                <a:gd name="T90" fmla="*/ 9 w 1739"/>
                <a:gd name="T91" fmla="*/ 58 h 1107"/>
                <a:gd name="T92" fmla="*/ 11 w 1739"/>
                <a:gd name="T93" fmla="*/ 59 h 1107"/>
                <a:gd name="T94" fmla="*/ 27 w 1739"/>
                <a:gd name="T95" fmla="*/ 60 h 1107"/>
                <a:gd name="T96" fmla="*/ 20 w 1739"/>
                <a:gd name="T97" fmla="*/ 57 h 1107"/>
                <a:gd name="T98" fmla="*/ 40 w 1739"/>
                <a:gd name="T99" fmla="*/ 68 h 1107"/>
                <a:gd name="T100" fmla="*/ 32 w 1739"/>
                <a:gd name="T101" fmla="*/ 59 h 1107"/>
                <a:gd name="T102" fmla="*/ 37 w 1739"/>
                <a:gd name="T103" fmla="*/ 68 h 1107"/>
                <a:gd name="T104" fmla="*/ 33 w 1739"/>
                <a:gd name="T105" fmla="*/ 61 h 1107"/>
                <a:gd name="T106" fmla="*/ 52 w 1739"/>
                <a:gd name="T107" fmla="*/ 67 h 1107"/>
                <a:gd name="T108" fmla="*/ 75 w 1739"/>
                <a:gd name="T109" fmla="*/ 54 h 1107"/>
                <a:gd name="T110" fmla="*/ 73 w 1739"/>
                <a:gd name="T111" fmla="*/ 68 h 1107"/>
                <a:gd name="T112" fmla="*/ 72 w 1739"/>
                <a:gd name="T113" fmla="*/ 69 h 1107"/>
                <a:gd name="T114" fmla="*/ 76 w 1739"/>
                <a:gd name="T115" fmla="*/ 52 h 1107"/>
                <a:gd name="T116" fmla="*/ 70 w 1739"/>
                <a:gd name="T117" fmla="*/ 49 h 1107"/>
                <a:gd name="T118" fmla="*/ 97 w 1739"/>
                <a:gd name="T119" fmla="*/ 55 h 1107"/>
                <a:gd name="T120" fmla="*/ 95 w 1739"/>
                <a:gd name="T121" fmla="*/ 69 h 1107"/>
                <a:gd name="T122" fmla="*/ 92 w 1739"/>
                <a:gd name="T123" fmla="*/ 60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7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7 w 317"/>
                <a:gd name="T1" fmla="*/ 10 h 235"/>
                <a:gd name="T2" fmla="*/ 7 w 317"/>
                <a:gd name="T3" fmla="*/ 9 h 235"/>
                <a:gd name="T4" fmla="*/ 7 w 317"/>
                <a:gd name="T5" fmla="*/ 8 h 235"/>
                <a:gd name="T6" fmla="*/ 6 w 317"/>
                <a:gd name="T7" fmla="*/ 7 h 235"/>
                <a:gd name="T8" fmla="*/ 5 w 317"/>
                <a:gd name="T9" fmla="*/ 6 h 235"/>
                <a:gd name="T10" fmla="*/ 4 w 317"/>
                <a:gd name="T11" fmla="*/ 6 h 235"/>
                <a:gd name="T12" fmla="*/ 3 w 317"/>
                <a:gd name="T13" fmla="*/ 6 h 235"/>
                <a:gd name="T14" fmla="*/ 2 w 317"/>
                <a:gd name="T15" fmla="*/ 6 h 235"/>
                <a:gd name="T16" fmla="*/ 1 w 317"/>
                <a:gd name="T17" fmla="*/ 7 h 235"/>
                <a:gd name="T18" fmla="*/ 0 w 317"/>
                <a:gd name="T19" fmla="*/ 8 h 235"/>
                <a:gd name="T20" fmla="*/ 0 w 317"/>
                <a:gd name="T21" fmla="*/ 9 h 235"/>
                <a:gd name="T22" fmla="*/ 0 w 317"/>
                <a:gd name="T23" fmla="*/ 10 h 235"/>
                <a:gd name="T24" fmla="*/ 0 w 317"/>
                <a:gd name="T25" fmla="*/ 11 h 235"/>
                <a:gd name="T26" fmla="*/ 0 w 317"/>
                <a:gd name="T27" fmla="*/ 11 h 235"/>
                <a:gd name="T28" fmla="*/ 0 w 317"/>
                <a:gd name="T29" fmla="*/ 12 h 235"/>
                <a:gd name="T30" fmla="*/ 1 w 317"/>
                <a:gd name="T31" fmla="*/ 14 h 235"/>
                <a:gd name="T32" fmla="*/ 2 w 317"/>
                <a:gd name="T33" fmla="*/ 14 h 235"/>
                <a:gd name="T34" fmla="*/ 3 w 317"/>
                <a:gd name="T35" fmla="*/ 14 h 235"/>
                <a:gd name="T36" fmla="*/ 4 w 317"/>
                <a:gd name="T37" fmla="*/ 14 h 235"/>
                <a:gd name="T38" fmla="*/ 5 w 317"/>
                <a:gd name="T39" fmla="*/ 14 h 235"/>
                <a:gd name="T40" fmla="*/ 6 w 317"/>
                <a:gd name="T41" fmla="*/ 14 h 235"/>
                <a:gd name="T42" fmla="*/ 7 w 317"/>
                <a:gd name="T43" fmla="*/ 12 h 235"/>
                <a:gd name="T44" fmla="*/ 7 w 317"/>
                <a:gd name="T45" fmla="*/ 11 h 235"/>
                <a:gd name="T46" fmla="*/ 7 w 317"/>
                <a:gd name="T47" fmla="*/ 11 h 235"/>
                <a:gd name="T48" fmla="*/ 19 w 317"/>
                <a:gd name="T49" fmla="*/ 3 h 235"/>
                <a:gd name="T50" fmla="*/ 19 w 317"/>
                <a:gd name="T51" fmla="*/ 3 h 235"/>
                <a:gd name="T52" fmla="*/ 19 w 317"/>
                <a:gd name="T53" fmla="*/ 2 h 235"/>
                <a:gd name="T54" fmla="*/ 18 w 317"/>
                <a:gd name="T55" fmla="*/ 1 h 235"/>
                <a:gd name="T56" fmla="*/ 17 w 317"/>
                <a:gd name="T57" fmla="*/ 0 h 235"/>
                <a:gd name="T58" fmla="*/ 16 w 317"/>
                <a:gd name="T59" fmla="*/ 0 h 235"/>
                <a:gd name="T60" fmla="*/ 15 w 317"/>
                <a:gd name="T61" fmla="*/ 0 h 235"/>
                <a:gd name="T62" fmla="*/ 15 w 317"/>
                <a:gd name="T63" fmla="*/ 0 h 235"/>
                <a:gd name="T64" fmla="*/ 14 w 317"/>
                <a:gd name="T65" fmla="*/ 0 h 235"/>
                <a:gd name="T66" fmla="*/ 13 w 317"/>
                <a:gd name="T67" fmla="*/ 1 h 235"/>
                <a:gd name="T68" fmla="*/ 12 w 317"/>
                <a:gd name="T69" fmla="*/ 2 h 235"/>
                <a:gd name="T70" fmla="*/ 11 w 317"/>
                <a:gd name="T71" fmla="*/ 3 h 235"/>
                <a:gd name="T72" fmla="*/ 11 w 317"/>
                <a:gd name="T73" fmla="*/ 3 h 235"/>
                <a:gd name="T74" fmla="*/ 11 w 317"/>
                <a:gd name="T75" fmla="*/ 4 h 235"/>
                <a:gd name="T76" fmla="*/ 12 w 317"/>
                <a:gd name="T77" fmla="*/ 5 h 235"/>
                <a:gd name="T78" fmla="*/ 13 w 317"/>
                <a:gd name="T79" fmla="*/ 6 h 235"/>
                <a:gd name="T80" fmla="*/ 14 w 317"/>
                <a:gd name="T81" fmla="*/ 7 h 235"/>
                <a:gd name="T82" fmla="*/ 15 w 317"/>
                <a:gd name="T83" fmla="*/ 7 h 235"/>
                <a:gd name="T84" fmla="*/ 15 w 317"/>
                <a:gd name="T85" fmla="*/ 7 h 235"/>
                <a:gd name="T86" fmla="*/ 16 w 317"/>
                <a:gd name="T87" fmla="*/ 7 h 235"/>
                <a:gd name="T88" fmla="*/ 17 w 317"/>
                <a:gd name="T89" fmla="*/ 7 h 235"/>
                <a:gd name="T90" fmla="*/ 18 w 317"/>
                <a:gd name="T91" fmla="*/ 6 h 235"/>
                <a:gd name="T92" fmla="*/ 19 w 317"/>
                <a:gd name="T93" fmla="*/ 5 h 235"/>
                <a:gd name="T94" fmla="*/ 19 w 317"/>
                <a:gd name="T95" fmla="*/ 4 h 235"/>
                <a:gd name="T96" fmla="*/ 19 w 317"/>
                <a:gd name="T97" fmla="*/ 3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8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89 w 1559"/>
                <a:gd name="T1" fmla="*/ 19 h 639"/>
                <a:gd name="T2" fmla="*/ 89 w 1559"/>
                <a:gd name="T3" fmla="*/ 13 h 639"/>
                <a:gd name="T4" fmla="*/ 89 w 1559"/>
                <a:gd name="T5" fmla="*/ 6 h 639"/>
                <a:gd name="T6" fmla="*/ 89 w 1559"/>
                <a:gd name="T7" fmla="*/ 0 h 639"/>
                <a:gd name="T8" fmla="*/ 88 w 1559"/>
                <a:gd name="T9" fmla="*/ 0 h 639"/>
                <a:gd name="T10" fmla="*/ 81 w 1559"/>
                <a:gd name="T11" fmla="*/ 0 h 639"/>
                <a:gd name="T12" fmla="*/ 68 w 1559"/>
                <a:gd name="T13" fmla="*/ 0 h 639"/>
                <a:gd name="T14" fmla="*/ 53 w 1559"/>
                <a:gd name="T15" fmla="*/ 0 h 639"/>
                <a:gd name="T16" fmla="*/ 36 w 1559"/>
                <a:gd name="T17" fmla="*/ 0 h 639"/>
                <a:gd name="T18" fmla="*/ 20 w 1559"/>
                <a:gd name="T19" fmla="*/ 0 h 639"/>
                <a:gd name="T20" fmla="*/ 8 w 1559"/>
                <a:gd name="T21" fmla="*/ 0 h 639"/>
                <a:gd name="T22" fmla="*/ 1 w 1559"/>
                <a:gd name="T23" fmla="*/ 0 h 639"/>
                <a:gd name="T24" fmla="*/ 0 w 1559"/>
                <a:gd name="T25" fmla="*/ 1 h 639"/>
                <a:gd name="T26" fmla="*/ 0 w 1559"/>
                <a:gd name="T27" fmla="*/ 10 h 639"/>
                <a:gd name="T28" fmla="*/ 0 w 1559"/>
                <a:gd name="T29" fmla="*/ 23 h 639"/>
                <a:gd name="T30" fmla="*/ 0 w 1559"/>
                <a:gd name="T31" fmla="*/ 32 h 639"/>
                <a:gd name="T32" fmla="*/ 1 w 1559"/>
                <a:gd name="T33" fmla="*/ 34 h 639"/>
                <a:gd name="T34" fmla="*/ 6 w 1559"/>
                <a:gd name="T35" fmla="*/ 34 h 639"/>
                <a:gd name="T36" fmla="*/ 7 w 1559"/>
                <a:gd name="T37" fmla="*/ 33 h 639"/>
                <a:gd name="T38" fmla="*/ 7 w 1559"/>
                <a:gd name="T39" fmla="*/ 27 h 639"/>
                <a:gd name="T40" fmla="*/ 7 w 1559"/>
                <a:gd name="T41" fmla="*/ 18 h 639"/>
                <a:gd name="T42" fmla="*/ 7 w 1559"/>
                <a:gd name="T43" fmla="*/ 9 h 639"/>
                <a:gd name="T44" fmla="*/ 8 w 1559"/>
                <a:gd name="T45" fmla="*/ 7 h 639"/>
                <a:gd name="T46" fmla="*/ 14 w 1559"/>
                <a:gd name="T47" fmla="*/ 7 h 639"/>
                <a:gd name="T48" fmla="*/ 24 w 1559"/>
                <a:gd name="T49" fmla="*/ 7 h 639"/>
                <a:gd name="T50" fmla="*/ 37 w 1559"/>
                <a:gd name="T51" fmla="*/ 7 h 639"/>
                <a:gd name="T52" fmla="*/ 51 w 1559"/>
                <a:gd name="T53" fmla="*/ 7 h 639"/>
                <a:gd name="T54" fmla="*/ 64 w 1559"/>
                <a:gd name="T55" fmla="*/ 7 h 639"/>
                <a:gd name="T56" fmla="*/ 75 w 1559"/>
                <a:gd name="T57" fmla="*/ 7 h 639"/>
                <a:gd name="T58" fmla="*/ 81 w 1559"/>
                <a:gd name="T59" fmla="*/ 7 h 639"/>
                <a:gd name="T60" fmla="*/ 82 w 1559"/>
                <a:gd name="T61" fmla="*/ 7 h 639"/>
                <a:gd name="T62" fmla="*/ 82 w 1559"/>
                <a:gd name="T63" fmla="*/ 11 h 639"/>
                <a:gd name="T64" fmla="*/ 82 w 1559"/>
                <a:gd name="T65" fmla="*/ 15 h 639"/>
                <a:gd name="T66" fmla="*/ 82 w 1559"/>
                <a:gd name="T67" fmla="*/ 19 h 639"/>
                <a:gd name="T68" fmla="*/ 81 w 1559"/>
                <a:gd name="T69" fmla="*/ 20 h 639"/>
                <a:gd name="T70" fmla="*/ 75 w 1559"/>
                <a:gd name="T71" fmla="*/ 20 h 639"/>
                <a:gd name="T72" fmla="*/ 74 w 1559"/>
                <a:gd name="T73" fmla="*/ 20 h 639"/>
                <a:gd name="T74" fmla="*/ 78 w 1559"/>
                <a:gd name="T75" fmla="*/ 26 h 639"/>
                <a:gd name="T76" fmla="*/ 82 w 1559"/>
                <a:gd name="T77" fmla="*/ 33 h 639"/>
                <a:gd name="T78" fmla="*/ 85 w 1559"/>
                <a:gd name="T79" fmla="*/ 39 h 639"/>
                <a:gd name="T80" fmla="*/ 86 w 1559"/>
                <a:gd name="T81" fmla="*/ 39 h 639"/>
                <a:gd name="T82" fmla="*/ 89 w 1559"/>
                <a:gd name="T83" fmla="*/ 33 h 639"/>
                <a:gd name="T84" fmla="*/ 93 w 1559"/>
                <a:gd name="T85" fmla="*/ 26 h 639"/>
                <a:gd name="T86" fmla="*/ 96 w 1559"/>
                <a:gd name="T87" fmla="*/ 20 h 639"/>
                <a:gd name="T88" fmla="*/ 96 w 1559"/>
                <a:gd name="T89" fmla="*/ 20 h 639"/>
                <a:gd name="T90" fmla="*/ 90 w 1559"/>
                <a:gd name="T91" fmla="*/ 20 h 639"/>
                <a:gd name="T92" fmla="*/ 85 w 1559"/>
                <a:gd name="T93" fmla="*/ 33 h 639"/>
                <a:gd name="T94" fmla="*/ 83 w 1559"/>
                <a:gd name="T95" fmla="*/ 28 h 639"/>
                <a:gd name="T96" fmla="*/ 80 w 1559"/>
                <a:gd name="T97" fmla="*/ 23 h 639"/>
                <a:gd name="T98" fmla="*/ 85 w 1559"/>
                <a:gd name="T99" fmla="*/ 23 h 639"/>
                <a:gd name="T100" fmla="*/ 91 w 1559"/>
                <a:gd name="T101" fmla="*/ 23 h 639"/>
                <a:gd name="T102" fmla="*/ 88 w 1559"/>
                <a:gd name="T103" fmla="*/ 28 h 639"/>
                <a:gd name="T104" fmla="*/ 85 w 1559"/>
                <a:gd name="T105" fmla="*/ 33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9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7 w 468"/>
                <a:gd name="T1" fmla="*/ 37 h 685"/>
                <a:gd name="T2" fmla="*/ 6 w 468"/>
                <a:gd name="T3" fmla="*/ 35 h 685"/>
                <a:gd name="T4" fmla="*/ 4 w 468"/>
                <a:gd name="T5" fmla="*/ 34 h 685"/>
                <a:gd name="T6" fmla="*/ 2 w 468"/>
                <a:gd name="T7" fmla="*/ 35 h 685"/>
                <a:gd name="T8" fmla="*/ 0 w 468"/>
                <a:gd name="T9" fmla="*/ 36 h 685"/>
                <a:gd name="T10" fmla="*/ 0 w 468"/>
                <a:gd name="T11" fmla="*/ 38 h 685"/>
                <a:gd name="T12" fmla="*/ 0 w 468"/>
                <a:gd name="T13" fmla="*/ 40 h 685"/>
                <a:gd name="T14" fmla="*/ 1 w 468"/>
                <a:gd name="T15" fmla="*/ 42 h 685"/>
                <a:gd name="T16" fmla="*/ 3 w 468"/>
                <a:gd name="T17" fmla="*/ 42 h 685"/>
                <a:gd name="T18" fmla="*/ 5 w 468"/>
                <a:gd name="T19" fmla="*/ 42 h 685"/>
                <a:gd name="T20" fmla="*/ 7 w 468"/>
                <a:gd name="T21" fmla="*/ 41 h 685"/>
                <a:gd name="T22" fmla="*/ 7 w 468"/>
                <a:gd name="T23" fmla="*/ 39 h 685"/>
                <a:gd name="T24" fmla="*/ 13 w 468"/>
                <a:gd name="T25" fmla="*/ 23 h 685"/>
                <a:gd name="T26" fmla="*/ 12 w 468"/>
                <a:gd name="T27" fmla="*/ 21 h 685"/>
                <a:gd name="T28" fmla="*/ 10 w 468"/>
                <a:gd name="T29" fmla="*/ 20 h 685"/>
                <a:gd name="T30" fmla="*/ 9 w 468"/>
                <a:gd name="T31" fmla="*/ 20 h 685"/>
                <a:gd name="T32" fmla="*/ 7 w 468"/>
                <a:gd name="T33" fmla="*/ 21 h 685"/>
                <a:gd name="T34" fmla="*/ 6 w 468"/>
                <a:gd name="T35" fmla="*/ 23 h 685"/>
                <a:gd name="T36" fmla="*/ 6 w 468"/>
                <a:gd name="T37" fmla="*/ 25 h 685"/>
                <a:gd name="T38" fmla="*/ 7 w 468"/>
                <a:gd name="T39" fmla="*/ 27 h 685"/>
                <a:gd name="T40" fmla="*/ 9 w 468"/>
                <a:gd name="T41" fmla="*/ 28 h 685"/>
                <a:gd name="T42" fmla="*/ 10 w 468"/>
                <a:gd name="T43" fmla="*/ 28 h 685"/>
                <a:gd name="T44" fmla="*/ 12 w 468"/>
                <a:gd name="T45" fmla="*/ 27 h 685"/>
                <a:gd name="T46" fmla="*/ 13 w 468"/>
                <a:gd name="T47" fmla="*/ 25 h 685"/>
                <a:gd name="T48" fmla="*/ 20 w 468"/>
                <a:gd name="T49" fmla="*/ 13 h 685"/>
                <a:gd name="T50" fmla="*/ 19 w 468"/>
                <a:gd name="T51" fmla="*/ 11 h 685"/>
                <a:gd name="T52" fmla="*/ 17 w 468"/>
                <a:gd name="T53" fmla="*/ 9 h 685"/>
                <a:gd name="T54" fmla="*/ 16 w 468"/>
                <a:gd name="T55" fmla="*/ 9 h 685"/>
                <a:gd name="T56" fmla="*/ 14 w 468"/>
                <a:gd name="T57" fmla="*/ 10 h 685"/>
                <a:gd name="T58" fmla="*/ 12 w 468"/>
                <a:gd name="T59" fmla="*/ 12 h 685"/>
                <a:gd name="T60" fmla="*/ 12 w 468"/>
                <a:gd name="T61" fmla="*/ 14 h 685"/>
                <a:gd name="T62" fmla="*/ 13 w 468"/>
                <a:gd name="T63" fmla="*/ 15 h 685"/>
                <a:gd name="T64" fmla="*/ 15 w 468"/>
                <a:gd name="T65" fmla="*/ 17 h 685"/>
                <a:gd name="T66" fmla="*/ 16 w 468"/>
                <a:gd name="T67" fmla="*/ 17 h 685"/>
                <a:gd name="T68" fmla="*/ 18 w 468"/>
                <a:gd name="T69" fmla="*/ 16 h 685"/>
                <a:gd name="T70" fmla="*/ 20 w 468"/>
                <a:gd name="T71" fmla="*/ 14 h 685"/>
                <a:gd name="T72" fmla="*/ 29 w 468"/>
                <a:gd name="T73" fmla="*/ 3 h 685"/>
                <a:gd name="T74" fmla="*/ 28 w 468"/>
                <a:gd name="T75" fmla="*/ 2 h 685"/>
                <a:gd name="T76" fmla="*/ 26 w 468"/>
                <a:gd name="T77" fmla="*/ 0 h 685"/>
                <a:gd name="T78" fmla="*/ 25 w 468"/>
                <a:gd name="T79" fmla="*/ 0 h 685"/>
                <a:gd name="T80" fmla="*/ 23 w 468"/>
                <a:gd name="T81" fmla="*/ 0 h 685"/>
                <a:gd name="T82" fmla="*/ 21 w 468"/>
                <a:gd name="T83" fmla="*/ 2 h 685"/>
                <a:gd name="T84" fmla="*/ 21 w 468"/>
                <a:gd name="T85" fmla="*/ 3 h 685"/>
                <a:gd name="T86" fmla="*/ 21 w 468"/>
                <a:gd name="T87" fmla="*/ 5 h 685"/>
                <a:gd name="T88" fmla="*/ 23 w 468"/>
                <a:gd name="T89" fmla="*/ 7 h 685"/>
                <a:gd name="T90" fmla="*/ 25 w 468"/>
                <a:gd name="T91" fmla="*/ 7 h 685"/>
                <a:gd name="T92" fmla="*/ 26 w 468"/>
                <a:gd name="T93" fmla="*/ 7 h 685"/>
                <a:gd name="T94" fmla="*/ 28 w 468"/>
                <a:gd name="T95" fmla="*/ 5 h 685"/>
                <a:gd name="T96" fmla="*/ 29 w 468"/>
                <a:gd name="T97" fmla="*/ 3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0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4 w 93"/>
                <a:gd name="T3" fmla="*/ 2 h 553"/>
                <a:gd name="T4" fmla="*/ 5 w 93"/>
                <a:gd name="T5" fmla="*/ 2 h 553"/>
                <a:gd name="T6" fmla="*/ 4 w 93"/>
                <a:gd name="T7" fmla="*/ 0 h 553"/>
                <a:gd name="T8" fmla="*/ 6 w 93"/>
                <a:gd name="T9" fmla="*/ 1 h 553"/>
                <a:gd name="T10" fmla="*/ 6 w 93"/>
                <a:gd name="T11" fmla="*/ 3 h 553"/>
                <a:gd name="T12" fmla="*/ 4 w 93"/>
                <a:gd name="T13" fmla="*/ 4 h 553"/>
                <a:gd name="T14" fmla="*/ 2 w 93"/>
                <a:gd name="T15" fmla="*/ 2 h 553"/>
                <a:gd name="T16" fmla="*/ 3 w 93"/>
                <a:gd name="T17" fmla="*/ 9 h 553"/>
                <a:gd name="T18" fmla="*/ 1 w 93"/>
                <a:gd name="T19" fmla="*/ 8 h 553"/>
                <a:gd name="T20" fmla="*/ 1 w 93"/>
                <a:gd name="T21" fmla="*/ 5 h 553"/>
                <a:gd name="T22" fmla="*/ 4 w 93"/>
                <a:gd name="T23" fmla="*/ 5 h 553"/>
                <a:gd name="T24" fmla="*/ 6 w 93"/>
                <a:gd name="T25" fmla="*/ 7 h 553"/>
                <a:gd name="T26" fmla="*/ 4 w 93"/>
                <a:gd name="T27" fmla="*/ 9 h 553"/>
                <a:gd name="T28" fmla="*/ 2 w 93"/>
                <a:gd name="T29" fmla="*/ 6 h 553"/>
                <a:gd name="T30" fmla="*/ 2 w 93"/>
                <a:gd name="T31" fmla="*/ 7 h 553"/>
                <a:gd name="T32" fmla="*/ 5 w 93"/>
                <a:gd name="T33" fmla="*/ 7 h 553"/>
                <a:gd name="T34" fmla="*/ 5 w 93"/>
                <a:gd name="T35" fmla="*/ 6 h 553"/>
                <a:gd name="T36" fmla="*/ 2 w 93"/>
                <a:gd name="T37" fmla="*/ 14 h 553"/>
                <a:gd name="T38" fmla="*/ 0 w 93"/>
                <a:gd name="T39" fmla="*/ 12 h 553"/>
                <a:gd name="T40" fmla="*/ 2 w 93"/>
                <a:gd name="T41" fmla="*/ 10 h 553"/>
                <a:gd name="T42" fmla="*/ 5 w 93"/>
                <a:gd name="T43" fmla="*/ 10 h 553"/>
                <a:gd name="T44" fmla="*/ 6 w 93"/>
                <a:gd name="T45" fmla="*/ 13 h 553"/>
                <a:gd name="T46" fmla="*/ 3 w 93"/>
                <a:gd name="T47" fmla="*/ 14 h 553"/>
                <a:gd name="T48" fmla="*/ 2 w 93"/>
                <a:gd name="T49" fmla="*/ 12 h 553"/>
                <a:gd name="T50" fmla="*/ 3 w 93"/>
                <a:gd name="T51" fmla="*/ 13 h 553"/>
                <a:gd name="T52" fmla="*/ 5 w 93"/>
                <a:gd name="T53" fmla="*/ 12 h 553"/>
                <a:gd name="T54" fmla="*/ 4 w 93"/>
                <a:gd name="T55" fmla="*/ 11 h 553"/>
                <a:gd name="T56" fmla="*/ 3 w 93"/>
                <a:gd name="T57" fmla="*/ 18 h 553"/>
                <a:gd name="T58" fmla="*/ 1 w 93"/>
                <a:gd name="T59" fmla="*/ 18 h 553"/>
                <a:gd name="T60" fmla="*/ 3 w 93"/>
                <a:gd name="T61" fmla="*/ 16 h 553"/>
                <a:gd name="T62" fmla="*/ 5 w 93"/>
                <a:gd name="T63" fmla="*/ 16 h 553"/>
                <a:gd name="T64" fmla="*/ 6 w 93"/>
                <a:gd name="T65" fmla="*/ 17 h 553"/>
                <a:gd name="T66" fmla="*/ 3 w 93"/>
                <a:gd name="T67" fmla="*/ 24 h 553"/>
                <a:gd name="T68" fmla="*/ 3 w 93"/>
                <a:gd name="T69" fmla="*/ 20 h 553"/>
                <a:gd name="T70" fmla="*/ 2 w 93"/>
                <a:gd name="T71" fmla="*/ 29 h 553"/>
                <a:gd name="T72" fmla="*/ 1 w 93"/>
                <a:gd name="T73" fmla="*/ 24 h 553"/>
                <a:gd name="T74" fmla="*/ 3 w 93"/>
                <a:gd name="T75" fmla="*/ 26 h 553"/>
                <a:gd name="T76" fmla="*/ 4 w 93"/>
                <a:gd name="T77" fmla="*/ 25 h 553"/>
                <a:gd name="T78" fmla="*/ 6 w 93"/>
                <a:gd name="T79" fmla="*/ 26 h 553"/>
                <a:gd name="T80" fmla="*/ 2 w 93"/>
                <a:gd name="T81" fmla="*/ 27 h 553"/>
                <a:gd name="T82" fmla="*/ 2 w 93"/>
                <a:gd name="T83" fmla="*/ 31 h 553"/>
                <a:gd name="T84" fmla="*/ 3 w 93"/>
                <a:gd name="T85" fmla="*/ 32 h 553"/>
                <a:gd name="T86" fmla="*/ 3 w 93"/>
                <a:gd name="T87" fmla="*/ 31 h 553"/>
                <a:gd name="T88" fmla="*/ 4 w 93"/>
                <a:gd name="T89" fmla="*/ 32 h 553"/>
                <a:gd name="T90" fmla="*/ 5 w 93"/>
                <a:gd name="T91" fmla="*/ 32 h 553"/>
                <a:gd name="T92" fmla="*/ 5 w 93"/>
                <a:gd name="T93" fmla="*/ 30 h 553"/>
                <a:gd name="T94" fmla="*/ 6 w 93"/>
                <a:gd name="T95" fmla="*/ 31 h 553"/>
                <a:gd name="T96" fmla="*/ 6 w 93"/>
                <a:gd name="T97" fmla="*/ 33 h 553"/>
                <a:gd name="T98" fmla="*/ 4 w 93"/>
                <a:gd name="T99" fmla="*/ 34 h 553"/>
                <a:gd name="T100" fmla="*/ 3 w 93"/>
                <a:gd name="T101" fmla="*/ 34 h 553"/>
                <a:gd name="T102" fmla="*/ 1 w 93"/>
                <a:gd name="T103" fmla="*/ 34 h 553"/>
                <a:gd name="T104" fmla="*/ 0 w 93"/>
                <a:gd name="T105" fmla="*/ 31 h 553"/>
                <a:gd name="T106" fmla="*/ 2 w 93"/>
                <a:gd name="T107" fmla="*/ 3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1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72 w 2753"/>
                <a:gd name="T1" fmla="*/ 29 h 496"/>
                <a:gd name="T2" fmla="*/ 165 w 2753"/>
                <a:gd name="T3" fmla="*/ 24 h 496"/>
                <a:gd name="T4" fmla="*/ 165 w 2753"/>
                <a:gd name="T5" fmla="*/ 27 h 496"/>
                <a:gd name="T6" fmla="*/ 166 w 2753"/>
                <a:gd name="T7" fmla="*/ 22 h 496"/>
                <a:gd name="T8" fmla="*/ 159 w 2753"/>
                <a:gd name="T9" fmla="*/ 27 h 496"/>
                <a:gd name="T10" fmla="*/ 157 w 2753"/>
                <a:gd name="T11" fmla="*/ 21 h 496"/>
                <a:gd name="T12" fmla="*/ 150 w 2753"/>
                <a:gd name="T13" fmla="*/ 29 h 496"/>
                <a:gd name="T14" fmla="*/ 139 w 2753"/>
                <a:gd name="T15" fmla="*/ 27 h 496"/>
                <a:gd name="T16" fmla="*/ 139 w 2753"/>
                <a:gd name="T17" fmla="*/ 22 h 496"/>
                <a:gd name="T18" fmla="*/ 139 w 2753"/>
                <a:gd name="T19" fmla="*/ 28 h 496"/>
                <a:gd name="T20" fmla="*/ 131 w 2753"/>
                <a:gd name="T21" fmla="*/ 23 h 496"/>
                <a:gd name="T22" fmla="*/ 129 w 2753"/>
                <a:gd name="T23" fmla="*/ 22 h 496"/>
                <a:gd name="T24" fmla="*/ 123 w 2753"/>
                <a:gd name="T25" fmla="*/ 23 h 496"/>
                <a:gd name="T26" fmla="*/ 127 w 2753"/>
                <a:gd name="T27" fmla="*/ 23 h 496"/>
                <a:gd name="T28" fmla="*/ 119 w 2753"/>
                <a:gd name="T29" fmla="*/ 27 h 496"/>
                <a:gd name="T30" fmla="*/ 117 w 2753"/>
                <a:gd name="T31" fmla="*/ 22 h 496"/>
                <a:gd name="T32" fmla="*/ 111 w 2753"/>
                <a:gd name="T33" fmla="*/ 28 h 496"/>
                <a:gd name="T34" fmla="*/ 107 w 2753"/>
                <a:gd name="T35" fmla="*/ 26 h 496"/>
                <a:gd name="T36" fmla="*/ 100 w 2753"/>
                <a:gd name="T37" fmla="*/ 23 h 496"/>
                <a:gd name="T38" fmla="*/ 103 w 2753"/>
                <a:gd name="T39" fmla="*/ 27 h 496"/>
                <a:gd name="T40" fmla="*/ 101 w 2753"/>
                <a:gd name="T41" fmla="*/ 21 h 496"/>
                <a:gd name="T42" fmla="*/ 92 w 2753"/>
                <a:gd name="T43" fmla="*/ 27 h 496"/>
                <a:gd name="T44" fmla="*/ 90 w 2753"/>
                <a:gd name="T45" fmla="*/ 22 h 496"/>
                <a:gd name="T46" fmla="*/ 87 w 2753"/>
                <a:gd name="T47" fmla="*/ 24 h 496"/>
                <a:gd name="T48" fmla="*/ 82 w 2753"/>
                <a:gd name="T49" fmla="*/ 21 h 496"/>
                <a:gd name="T50" fmla="*/ 77 w 2753"/>
                <a:gd name="T51" fmla="*/ 27 h 496"/>
                <a:gd name="T52" fmla="*/ 75 w 2753"/>
                <a:gd name="T53" fmla="*/ 21 h 496"/>
                <a:gd name="T54" fmla="*/ 71 w 2753"/>
                <a:gd name="T55" fmla="*/ 23 h 496"/>
                <a:gd name="T56" fmla="*/ 60 w 2753"/>
                <a:gd name="T57" fmla="*/ 29 h 496"/>
                <a:gd name="T58" fmla="*/ 66 w 2753"/>
                <a:gd name="T59" fmla="*/ 25 h 496"/>
                <a:gd name="T60" fmla="*/ 57 w 2753"/>
                <a:gd name="T61" fmla="*/ 21 h 496"/>
                <a:gd name="T62" fmla="*/ 47 w 2753"/>
                <a:gd name="T63" fmla="*/ 29 h 496"/>
                <a:gd name="T64" fmla="*/ 37 w 2753"/>
                <a:gd name="T65" fmla="*/ 27 h 496"/>
                <a:gd name="T66" fmla="*/ 38 w 2753"/>
                <a:gd name="T67" fmla="*/ 29 h 496"/>
                <a:gd name="T68" fmla="*/ 41 w 2753"/>
                <a:gd name="T69" fmla="*/ 25 h 496"/>
                <a:gd name="T70" fmla="*/ 32 w 2753"/>
                <a:gd name="T71" fmla="*/ 23 h 496"/>
                <a:gd name="T72" fmla="*/ 20 w 2753"/>
                <a:gd name="T73" fmla="*/ 26 h 496"/>
                <a:gd name="T74" fmla="*/ 17 w 2753"/>
                <a:gd name="T75" fmla="*/ 21 h 496"/>
                <a:gd name="T76" fmla="*/ 11 w 2753"/>
                <a:gd name="T77" fmla="*/ 27 h 496"/>
                <a:gd name="T78" fmla="*/ 3 w 2753"/>
                <a:gd name="T79" fmla="*/ 23 h 496"/>
                <a:gd name="T80" fmla="*/ 7 w 2753"/>
                <a:gd name="T81" fmla="*/ 28 h 496"/>
                <a:gd name="T82" fmla="*/ 131 w 2753"/>
                <a:gd name="T83" fmla="*/ 4 h 496"/>
                <a:gd name="T84" fmla="*/ 128 w 2753"/>
                <a:gd name="T85" fmla="*/ 5 h 496"/>
                <a:gd name="T86" fmla="*/ 122 w 2753"/>
                <a:gd name="T87" fmla="*/ 5 h 496"/>
                <a:gd name="T88" fmla="*/ 118 w 2753"/>
                <a:gd name="T89" fmla="*/ 1 h 496"/>
                <a:gd name="T90" fmla="*/ 118 w 2753"/>
                <a:gd name="T91" fmla="*/ 6 h 496"/>
                <a:gd name="T92" fmla="*/ 121 w 2753"/>
                <a:gd name="T93" fmla="*/ 5 h 496"/>
                <a:gd name="T94" fmla="*/ 103 w 2753"/>
                <a:gd name="T95" fmla="*/ 8 h 496"/>
                <a:gd name="T96" fmla="*/ 103 w 2753"/>
                <a:gd name="T97" fmla="*/ 11 h 496"/>
                <a:gd name="T98" fmla="*/ 103 w 2753"/>
                <a:gd name="T99" fmla="*/ 5 h 496"/>
                <a:gd name="T100" fmla="*/ 105 w 2753"/>
                <a:gd name="T101" fmla="*/ 8 h 496"/>
                <a:gd name="T102" fmla="*/ 91 w 2753"/>
                <a:gd name="T103" fmla="*/ 0 h 496"/>
                <a:gd name="T104" fmla="*/ 91 w 2753"/>
                <a:gd name="T105" fmla="*/ 12 h 496"/>
                <a:gd name="T106" fmla="*/ 93 w 2753"/>
                <a:gd name="T107" fmla="*/ 6 h 496"/>
                <a:gd name="T108" fmla="*/ 83 w 2753"/>
                <a:gd name="T109" fmla="*/ 7 h 496"/>
                <a:gd name="T110" fmla="*/ 81 w 2753"/>
                <a:gd name="T111" fmla="*/ 4 h 496"/>
                <a:gd name="T112" fmla="*/ 73 w 2753"/>
                <a:gd name="T113" fmla="*/ 7 h 496"/>
                <a:gd name="T114" fmla="*/ 71 w 2753"/>
                <a:gd name="T115" fmla="*/ 1 h 496"/>
                <a:gd name="T116" fmla="*/ 50 w 2753"/>
                <a:gd name="T117" fmla="*/ 10 h 496"/>
                <a:gd name="T118" fmla="*/ 52 w 2753"/>
                <a:gd name="T119" fmla="*/ 8 h 496"/>
                <a:gd name="T120" fmla="*/ 44 w 2753"/>
                <a:gd name="T121" fmla="*/ 3 h 496"/>
                <a:gd name="T122" fmla="*/ 47 w 2753"/>
                <a:gd name="T123" fmla="*/ 3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2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15 w 1400"/>
                <a:gd name="T1" fmla="*/ 32 h 639"/>
                <a:gd name="T2" fmla="*/ 15 w 1400"/>
                <a:gd name="T3" fmla="*/ 28 h 639"/>
                <a:gd name="T4" fmla="*/ 15 w 1400"/>
                <a:gd name="T5" fmla="*/ 24 h 639"/>
                <a:gd name="T6" fmla="*/ 15 w 1400"/>
                <a:gd name="T7" fmla="*/ 20 h 639"/>
                <a:gd name="T8" fmla="*/ 15 w 1400"/>
                <a:gd name="T9" fmla="*/ 20 h 639"/>
                <a:gd name="T10" fmla="*/ 16 w 1400"/>
                <a:gd name="T11" fmla="*/ 20 h 639"/>
                <a:gd name="T12" fmla="*/ 21 w 1400"/>
                <a:gd name="T13" fmla="*/ 20 h 639"/>
                <a:gd name="T14" fmla="*/ 22 w 1400"/>
                <a:gd name="T15" fmla="*/ 19 h 639"/>
                <a:gd name="T16" fmla="*/ 19 w 1400"/>
                <a:gd name="T17" fmla="*/ 13 h 639"/>
                <a:gd name="T18" fmla="*/ 15 w 1400"/>
                <a:gd name="T19" fmla="*/ 6 h 639"/>
                <a:gd name="T20" fmla="*/ 12 w 1400"/>
                <a:gd name="T21" fmla="*/ 0 h 639"/>
                <a:gd name="T22" fmla="*/ 11 w 1400"/>
                <a:gd name="T23" fmla="*/ 0 h 639"/>
                <a:gd name="T24" fmla="*/ 7 w 1400"/>
                <a:gd name="T25" fmla="*/ 6 h 639"/>
                <a:gd name="T26" fmla="*/ 3 w 1400"/>
                <a:gd name="T27" fmla="*/ 13 h 639"/>
                <a:gd name="T28" fmla="*/ 0 w 1400"/>
                <a:gd name="T29" fmla="*/ 19 h 639"/>
                <a:gd name="T30" fmla="*/ 1 w 1400"/>
                <a:gd name="T31" fmla="*/ 20 h 639"/>
                <a:gd name="T32" fmla="*/ 6 w 1400"/>
                <a:gd name="T33" fmla="*/ 20 h 639"/>
                <a:gd name="T34" fmla="*/ 8 w 1400"/>
                <a:gd name="T35" fmla="*/ 20 h 639"/>
                <a:gd name="T36" fmla="*/ 8 w 1400"/>
                <a:gd name="T37" fmla="*/ 26 h 639"/>
                <a:gd name="T38" fmla="*/ 8 w 1400"/>
                <a:gd name="T39" fmla="*/ 33 h 639"/>
                <a:gd name="T40" fmla="*/ 8 w 1400"/>
                <a:gd name="T41" fmla="*/ 39 h 639"/>
                <a:gd name="T42" fmla="*/ 8 w 1400"/>
                <a:gd name="T43" fmla="*/ 39 h 639"/>
                <a:gd name="T44" fmla="*/ 15 w 1400"/>
                <a:gd name="T45" fmla="*/ 39 h 639"/>
                <a:gd name="T46" fmla="*/ 26 w 1400"/>
                <a:gd name="T47" fmla="*/ 39 h 639"/>
                <a:gd name="T48" fmla="*/ 40 w 1400"/>
                <a:gd name="T49" fmla="*/ 39 h 639"/>
                <a:gd name="T50" fmla="*/ 55 w 1400"/>
                <a:gd name="T51" fmla="*/ 39 h 639"/>
                <a:gd name="T52" fmla="*/ 69 w 1400"/>
                <a:gd name="T53" fmla="*/ 39 h 639"/>
                <a:gd name="T54" fmla="*/ 80 w 1400"/>
                <a:gd name="T55" fmla="*/ 39 h 639"/>
                <a:gd name="T56" fmla="*/ 86 w 1400"/>
                <a:gd name="T57" fmla="*/ 39 h 639"/>
                <a:gd name="T58" fmla="*/ 87 w 1400"/>
                <a:gd name="T59" fmla="*/ 38 h 639"/>
                <a:gd name="T60" fmla="*/ 87 w 1400"/>
                <a:gd name="T61" fmla="*/ 33 h 639"/>
                <a:gd name="T62" fmla="*/ 86 w 1400"/>
                <a:gd name="T63" fmla="*/ 32 h 639"/>
                <a:gd name="T64" fmla="*/ 80 w 1400"/>
                <a:gd name="T65" fmla="*/ 32 h 639"/>
                <a:gd name="T66" fmla="*/ 70 w 1400"/>
                <a:gd name="T67" fmla="*/ 32 h 639"/>
                <a:gd name="T68" fmla="*/ 58 w 1400"/>
                <a:gd name="T69" fmla="*/ 32 h 639"/>
                <a:gd name="T70" fmla="*/ 44 w 1400"/>
                <a:gd name="T71" fmla="*/ 32 h 639"/>
                <a:gd name="T72" fmla="*/ 31 w 1400"/>
                <a:gd name="T73" fmla="*/ 32 h 639"/>
                <a:gd name="T74" fmla="*/ 21 w 1400"/>
                <a:gd name="T75" fmla="*/ 32 h 639"/>
                <a:gd name="T76" fmla="*/ 16 w 1400"/>
                <a:gd name="T77" fmla="*/ 32 h 639"/>
                <a:gd name="T78" fmla="*/ 6 w 1400"/>
                <a:gd name="T79" fmla="*/ 16 h 639"/>
                <a:gd name="T80" fmla="*/ 8 w 1400"/>
                <a:gd name="T81" fmla="*/ 11 h 639"/>
                <a:gd name="T82" fmla="*/ 11 w 1400"/>
                <a:gd name="T83" fmla="*/ 7 h 639"/>
                <a:gd name="T84" fmla="*/ 14 w 1400"/>
                <a:gd name="T85" fmla="*/ 11 h 639"/>
                <a:gd name="T86" fmla="*/ 17 w 1400"/>
                <a:gd name="T87" fmla="*/ 16 h 639"/>
                <a:gd name="T88" fmla="*/ 11 w 1400"/>
                <a:gd name="T89" fmla="*/ 16 h 639"/>
                <a:gd name="T90" fmla="*/ 6 w 1400"/>
                <a:gd name="T91" fmla="*/ 16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3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99 w 2101"/>
                <a:gd name="T1" fmla="*/ 1 h 1421"/>
                <a:gd name="T2" fmla="*/ 97 w 2101"/>
                <a:gd name="T3" fmla="*/ 0 h 1421"/>
                <a:gd name="T4" fmla="*/ 85 w 2101"/>
                <a:gd name="T5" fmla="*/ 5 h 1421"/>
                <a:gd name="T6" fmla="*/ 73 w 2101"/>
                <a:gd name="T7" fmla="*/ 0 h 1421"/>
                <a:gd name="T8" fmla="*/ 71 w 2101"/>
                <a:gd name="T9" fmla="*/ 1 h 1421"/>
                <a:gd name="T10" fmla="*/ 83 w 2101"/>
                <a:gd name="T11" fmla="*/ 7 h 1421"/>
                <a:gd name="T12" fmla="*/ 98 w 2101"/>
                <a:gd name="T13" fmla="*/ 49 h 1421"/>
                <a:gd name="T14" fmla="*/ 103 w 2101"/>
                <a:gd name="T15" fmla="*/ 45 h 1421"/>
                <a:gd name="T16" fmla="*/ 105 w 2101"/>
                <a:gd name="T17" fmla="*/ 40 h 1421"/>
                <a:gd name="T18" fmla="*/ 104 w 2101"/>
                <a:gd name="T19" fmla="*/ 36 h 1421"/>
                <a:gd name="T20" fmla="*/ 97 w 2101"/>
                <a:gd name="T21" fmla="*/ 32 h 1421"/>
                <a:gd name="T22" fmla="*/ 80 w 2101"/>
                <a:gd name="T23" fmla="*/ 27 h 1421"/>
                <a:gd name="T24" fmla="*/ 72 w 2101"/>
                <a:gd name="T25" fmla="*/ 24 h 1421"/>
                <a:gd name="T26" fmla="*/ 70 w 2101"/>
                <a:gd name="T27" fmla="*/ 20 h 1421"/>
                <a:gd name="T28" fmla="*/ 73 w 2101"/>
                <a:gd name="T29" fmla="*/ 16 h 1421"/>
                <a:gd name="T30" fmla="*/ 79 w 2101"/>
                <a:gd name="T31" fmla="*/ 12 h 1421"/>
                <a:gd name="T32" fmla="*/ 90 w 2101"/>
                <a:gd name="T33" fmla="*/ 12 h 1421"/>
                <a:gd name="T34" fmla="*/ 96 w 2101"/>
                <a:gd name="T35" fmla="*/ 14 h 1421"/>
                <a:gd name="T36" fmla="*/ 102 w 2101"/>
                <a:gd name="T37" fmla="*/ 15 h 1421"/>
                <a:gd name="T38" fmla="*/ 97 w 2101"/>
                <a:gd name="T39" fmla="*/ 12 h 1421"/>
                <a:gd name="T40" fmla="*/ 87 w 2101"/>
                <a:gd name="T41" fmla="*/ 10 h 1421"/>
                <a:gd name="T42" fmla="*/ 72 w 2101"/>
                <a:gd name="T43" fmla="*/ 12 h 1421"/>
                <a:gd name="T44" fmla="*/ 69 w 2101"/>
                <a:gd name="T45" fmla="*/ 4 h 1421"/>
                <a:gd name="T46" fmla="*/ 59 w 2101"/>
                <a:gd name="T47" fmla="*/ 0 h 1421"/>
                <a:gd name="T48" fmla="*/ 36 w 2101"/>
                <a:gd name="T49" fmla="*/ 30 h 1421"/>
                <a:gd name="T50" fmla="*/ 22 w 2101"/>
                <a:gd name="T51" fmla="*/ 15 h 1421"/>
                <a:gd name="T52" fmla="*/ 2 w 2101"/>
                <a:gd name="T53" fmla="*/ 0 h 1421"/>
                <a:gd name="T54" fmla="*/ 0 w 2101"/>
                <a:gd name="T55" fmla="*/ 32 h 1421"/>
                <a:gd name="T56" fmla="*/ 5 w 2101"/>
                <a:gd name="T57" fmla="*/ 37 h 1421"/>
                <a:gd name="T58" fmla="*/ 5 w 2101"/>
                <a:gd name="T59" fmla="*/ 4 h 1421"/>
                <a:gd name="T60" fmla="*/ 31 w 2101"/>
                <a:gd name="T61" fmla="*/ 38 h 1421"/>
                <a:gd name="T62" fmla="*/ 24 w 2101"/>
                <a:gd name="T63" fmla="*/ 45 h 1421"/>
                <a:gd name="T64" fmla="*/ 25 w 2101"/>
                <a:gd name="T65" fmla="*/ 78 h 1421"/>
                <a:gd name="T66" fmla="*/ 28 w 2101"/>
                <a:gd name="T67" fmla="*/ 61 h 1421"/>
                <a:gd name="T68" fmla="*/ 37 w 2101"/>
                <a:gd name="T69" fmla="*/ 55 h 1421"/>
                <a:gd name="T70" fmla="*/ 56 w 2101"/>
                <a:gd name="T71" fmla="*/ 79 h 1421"/>
                <a:gd name="T72" fmla="*/ 82 w 2101"/>
                <a:gd name="T73" fmla="*/ 45 h 1421"/>
                <a:gd name="T74" fmla="*/ 83 w 2101"/>
                <a:gd name="T75" fmla="*/ 73 h 1421"/>
                <a:gd name="T76" fmla="*/ 92 w 2101"/>
                <a:gd name="T77" fmla="*/ 77 h 1421"/>
                <a:gd name="T78" fmla="*/ 92 w 2101"/>
                <a:gd name="T79" fmla="*/ 52 h 1421"/>
                <a:gd name="T80" fmla="*/ 105 w 2101"/>
                <a:gd name="T81" fmla="*/ 52 h 1421"/>
                <a:gd name="T82" fmla="*/ 106 w 2101"/>
                <a:gd name="T83" fmla="*/ 83 h 1421"/>
                <a:gd name="T84" fmla="*/ 114 w 2101"/>
                <a:gd name="T85" fmla="*/ 87 h 1421"/>
                <a:gd name="T86" fmla="*/ 114 w 2101"/>
                <a:gd name="T87" fmla="*/ 52 h 1421"/>
                <a:gd name="T88" fmla="*/ 131 w 2101"/>
                <a:gd name="T89" fmla="*/ 52 h 1421"/>
                <a:gd name="T90" fmla="*/ 113 w 2101"/>
                <a:gd name="T91" fmla="*/ 50 h 1421"/>
                <a:gd name="T92" fmla="*/ 92 w 2101"/>
                <a:gd name="T93" fmla="*/ 43 h 1421"/>
                <a:gd name="T94" fmla="*/ 81 w 2101"/>
                <a:gd name="T95" fmla="*/ 41 h 1421"/>
                <a:gd name="T96" fmla="*/ 70 w 2101"/>
                <a:gd name="T97" fmla="*/ 47 h 1421"/>
                <a:gd name="T98" fmla="*/ 62 w 2101"/>
                <a:gd name="T99" fmla="*/ 46 h 1421"/>
                <a:gd name="T100" fmla="*/ 70 w 2101"/>
                <a:gd name="T101" fmla="*/ 50 h 1421"/>
                <a:gd name="T102" fmla="*/ 62 w 2101"/>
                <a:gd name="T103" fmla="*/ 65 h 1421"/>
                <a:gd name="T104" fmla="*/ 54 w 2101"/>
                <a:gd name="T105" fmla="*/ 66 h 1421"/>
                <a:gd name="T106" fmla="*/ 34 w 2101"/>
                <a:gd name="T107" fmla="*/ 38 h 1421"/>
                <a:gd name="T108" fmla="*/ 61 w 2101"/>
                <a:gd name="T109" fmla="*/ 4 h 1421"/>
                <a:gd name="T110" fmla="*/ 61 w 2101"/>
                <a:gd name="T111" fmla="*/ 37 h 1421"/>
                <a:gd name="T112" fmla="*/ 69 w 2101"/>
                <a:gd name="T113" fmla="*/ 34 h 1421"/>
                <a:gd name="T114" fmla="*/ 78 w 2101"/>
                <a:gd name="T115" fmla="*/ 32 h 1421"/>
                <a:gd name="T116" fmla="*/ 91 w 2101"/>
                <a:gd name="T117" fmla="*/ 35 h 1421"/>
                <a:gd name="T118" fmla="*/ 96 w 2101"/>
                <a:gd name="T119" fmla="*/ 39 h 1421"/>
                <a:gd name="T120" fmla="*/ 96 w 2101"/>
                <a:gd name="T121" fmla="*/ 43 h 1421"/>
                <a:gd name="T122" fmla="*/ 95 w 2101"/>
                <a:gd name="T123" fmla="*/ 46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4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6 h 532"/>
                <a:gd name="T2" fmla="*/ 27 w 4304"/>
                <a:gd name="T3" fmla="*/ 5 h 532"/>
                <a:gd name="T4" fmla="*/ 40 w 4304"/>
                <a:gd name="T5" fmla="*/ 17 h 532"/>
                <a:gd name="T6" fmla="*/ 55 w 4304"/>
                <a:gd name="T7" fmla="*/ 13 h 532"/>
                <a:gd name="T8" fmla="*/ 53 w 4304"/>
                <a:gd name="T9" fmla="*/ 3 h 532"/>
                <a:gd name="T10" fmla="*/ 51 w 4304"/>
                <a:gd name="T11" fmla="*/ 9 h 532"/>
                <a:gd name="T12" fmla="*/ 46 w 4304"/>
                <a:gd name="T13" fmla="*/ 13 h 532"/>
                <a:gd name="T14" fmla="*/ 80 w 4304"/>
                <a:gd name="T15" fmla="*/ 3 h 532"/>
                <a:gd name="T16" fmla="*/ 72 w 4304"/>
                <a:gd name="T17" fmla="*/ 12 h 532"/>
                <a:gd name="T18" fmla="*/ 96 w 4304"/>
                <a:gd name="T19" fmla="*/ 12 h 532"/>
                <a:gd name="T20" fmla="*/ 86 w 4304"/>
                <a:gd name="T21" fmla="*/ 3 h 532"/>
                <a:gd name="T22" fmla="*/ 103 w 4304"/>
                <a:gd name="T23" fmla="*/ 14 h 532"/>
                <a:gd name="T24" fmla="*/ 101 w 4304"/>
                <a:gd name="T25" fmla="*/ 4 h 532"/>
                <a:gd name="T26" fmla="*/ 101 w 4304"/>
                <a:gd name="T27" fmla="*/ 6 h 532"/>
                <a:gd name="T28" fmla="*/ 103 w 4304"/>
                <a:gd name="T29" fmla="*/ 17 h 532"/>
                <a:gd name="T30" fmla="*/ 118 w 4304"/>
                <a:gd name="T31" fmla="*/ 17 h 532"/>
                <a:gd name="T32" fmla="*/ 146 w 4304"/>
                <a:gd name="T33" fmla="*/ 17 h 532"/>
                <a:gd name="T34" fmla="*/ 151 w 4304"/>
                <a:gd name="T35" fmla="*/ 4 h 532"/>
                <a:gd name="T36" fmla="*/ 149 w 4304"/>
                <a:gd name="T37" fmla="*/ 5 h 532"/>
                <a:gd name="T38" fmla="*/ 148 w 4304"/>
                <a:gd name="T39" fmla="*/ 15 h 532"/>
                <a:gd name="T40" fmla="*/ 171 w 4304"/>
                <a:gd name="T41" fmla="*/ 10 h 532"/>
                <a:gd name="T42" fmla="*/ 173 w 4304"/>
                <a:gd name="T43" fmla="*/ 5 h 532"/>
                <a:gd name="T44" fmla="*/ 173 w 4304"/>
                <a:gd name="T45" fmla="*/ 10 h 532"/>
                <a:gd name="T46" fmla="*/ 164 w 4304"/>
                <a:gd name="T47" fmla="*/ 11 h 532"/>
                <a:gd name="T48" fmla="*/ 184 w 4304"/>
                <a:gd name="T49" fmla="*/ 10 h 532"/>
                <a:gd name="T50" fmla="*/ 191 w 4304"/>
                <a:gd name="T51" fmla="*/ 13 h 532"/>
                <a:gd name="T52" fmla="*/ 203 w 4304"/>
                <a:gd name="T53" fmla="*/ 9 h 532"/>
                <a:gd name="T54" fmla="*/ 194 w 4304"/>
                <a:gd name="T55" fmla="*/ 5 h 532"/>
                <a:gd name="T56" fmla="*/ 202 w 4304"/>
                <a:gd name="T57" fmla="*/ 12 h 532"/>
                <a:gd name="T58" fmla="*/ 222 w 4304"/>
                <a:gd name="T59" fmla="*/ 14 h 532"/>
                <a:gd name="T60" fmla="*/ 221 w 4304"/>
                <a:gd name="T61" fmla="*/ 4 h 532"/>
                <a:gd name="T62" fmla="*/ 221 w 4304"/>
                <a:gd name="T63" fmla="*/ 6 h 532"/>
                <a:gd name="T64" fmla="*/ 223 w 4304"/>
                <a:gd name="T65" fmla="*/ 17 h 532"/>
                <a:gd name="T66" fmla="*/ 238 w 4304"/>
                <a:gd name="T67" fmla="*/ 17 h 532"/>
                <a:gd name="T68" fmla="*/ 262 w 4304"/>
                <a:gd name="T69" fmla="*/ 3 h 532"/>
                <a:gd name="T70" fmla="*/ 269 w 4304"/>
                <a:gd name="T71" fmla="*/ 17 h 532"/>
                <a:gd name="T72" fmla="*/ 31 w 4304"/>
                <a:gd name="T73" fmla="*/ 33 h 532"/>
                <a:gd name="T74" fmla="*/ 43 w 4304"/>
                <a:gd name="T75" fmla="*/ 33 h 532"/>
                <a:gd name="T76" fmla="*/ 51 w 4304"/>
                <a:gd name="T77" fmla="*/ 26 h 532"/>
                <a:gd name="T78" fmla="*/ 65 w 4304"/>
                <a:gd name="T79" fmla="*/ 33 h 532"/>
                <a:gd name="T80" fmla="*/ 66 w 4304"/>
                <a:gd name="T81" fmla="*/ 31 h 532"/>
                <a:gd name="T82" fmla="*/ 71 w 4304"/>
                <a:gd name="T83" fmla="*/ 25 h 532"/>
                <a:gd name="T84" fmla="*/ 82 w 4304"/>
                <a:gd name="T85" fmla="*/ 23 h 532"/>
                <a:gd name="T86" fmla="*/ 85 w 4304"/>
                <a:gd name="T87" fmla="*/ 21 h 532"/>
                <a:gd name="T88" fmla="*/ 98 w 4304"/>
                <a:gd name="T89" fmla="*/ 33 h 532"/>
                <a:gd name="T90" fmla="*/ 113 w 4304"/>
                <a:gd name="T91" fmla="*/ 24 h 532"/>
                <a:gd name="T92" fmla="*/ 137 w 4304"/>
                <a:gd name="T93" fmla="*/ 22 h 532"/>
                <a:gd name="T94" fmla="*/ 136 w 4304"/>
                <a:gd name="T95" fmla="*/ 31 h 532"/>
                <a:gd name="T96" fmla="*/ 147 w 4304"/>
                <a:gd name="T97" fmla="*/ 24 h 532"/>
                <a:gd name="T98" fmla="*/ 163 w 4304"/>
                <a:gd name="T99" fmla="*/ 22 h 532"/>
                <a:gd name="T100" fmla="*/ 163 w 4304"/>
                <a:gd name="T101" fmla="*/ 24 h 532"/>
                <a:gd name="T102" fmla="*/ 160 w 4304"/>
                <a:gd name="T103" fmla="*/ 33 h 532"/>
                <a:gd name="T104" fmla="*/ 170 w 4304"/>
                <a:gd name="T105" fmla="*/ 27 h 532"/>
                <a:gd name="T106" fmla="*/ 185 w 4304"/>
                <a:gd name="T107" fmla="*/ 21 h 532"/>
                <a:gd name="T108" fmla="*/ 197 w 4304"/>
                <a:gd name="T109" fmla="*/ 33 h 532"/>
                <a:gd name="T110" fmla="*/ 191 w 4304"/>
                <a:gd name="T111" fmla="*/ 29 h 532"/>
                <a:gd name="T112" fmla="*/ 204 w 4304"/>
                <a:gd name="T113" fmla="*/ 22 h 532"/>
                <a:gd name="T114" fmla="*/ 204 w 4304"/>
                <a:gd name="T115" fmla="*/ 27 h 532"/>
                <a:gd name="T116" fmla="*/ 223 w 4304"/>
                <a:gd name="T117" fmla="*/ 22 h 532"/>
                <a:gd name="T118" fmla="*/ 224 w 4304"/>
                <a:gd name="T119" fmla="*/ 24 h 532"/>
                <a:gd name="T120" fmla="*/ 220 w 4304"/>
                <a:gd name="T121" fmla="*/ 33 h 532"/>
                <a:gd name="T122" fmla="*/ 232 w 4304"/>
                <a:gd name="T123" fmla="*/ 3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5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35 w 1529"/>
                <a:gd name="T1" fmla="*/ 36 h 1275"/>
                <a:gd name="T2" fmla="*/ 53 w 1529"/>
                <a:gd name="T3" fmla="*/ 36 h 1275"/>
                <a:gd name="T4" fmla="*/ 53 w 1529"/>
                <a:gd name="T5" fmla="*/ 27 h 1275"/>
                <a:gd name="T6" fmla="*/ 26 w 1529"/>
                <a:gd name="T7" fmla="*/ 27 h 1275"/>
                <a:gd name="T8" fmla="*/ 26 w 1529"/>
                <a:gd name="T9" fmla="*/ 54 h 1275"/>
                <a:gd name="T10" fmla="*/ 70 w 1529"/>
                <a:gd name="T11" fmla="*/ 54 h 1275"/>
                <a:gd name="T12" fmla="*/ 70 w 1529"/>
                <a:gd name="T13" fmla="*/ 9 h 1275"/>
                <a:gd name="T14" fmla="*/ 8 w 1529"/>
                <a:gd name="T15" fmla="*/ 9 h 1275"/>
                <a:gd name="T16" fmla="*/ 8 w 1529"/>
                <a:gd name="T17" fmla="*/ 72 h 1275"/>
                <a:gd name="T18" fmla="*/ 86 w 1529"/>
                <a:gd name="T19" fmla="*/ 72 h 1275"/>
                <a:gd name="T20" fmla="*/ 86 w 1529"/>
                <a:gd name="T21" fmla="*/ 1 h 1275"/>
                <a:gd name="T22" fmla="*/ 95 w 1529"/>
                <a:gd name="T23" fmla="*/ 1 h 1275"/>
                <a:gd name="T24" fmla="*/ 95 w 1529"/>
                <a:gd name="T25" fmla="*/ 80 h 1275"/>
                <a:gd name="T26" fmla="*/ 0 w 1529"/>
                <a:gd name="T27" fmla="*/ 80 h 1275"/>
                <a:gd name="T28" fmla="*/ 0 w 1529"/>
                <a:gd name="T29" fmla="*/ 80 h 1275"/>
                <a:gd name="T30" fmla="*/ 0 w 1529"/>
                <a:gd name="T31" fmla="*/ 0 h 1275"/>
                <a:gd name="T32" fmla="*/ 79 w 1529"/>
                <a:gd name="T33" fmla="*/ 0 h 1275"/>
                <a:gd name="T34" fmla="*/ 79 w 1529"/>
                <a:gd name="T35" fmla="*/ 4 h 1275"/>
                <a:gd name="T36" fmla="*/ 79 w 1529"/>
                <a:gd name="T37" fmla="*/ 8 h 1275"/>
                <a:gd name="T38" fmla="*/ 79 w 1529"/>
                <a:gd name="T39" fmla="*/ 12 h 1275"/>
                <a:gd name="T40" fmla="*/ 79 w 1529"/>
                <a:gd name="T41" fmla="*/ 16 h 1275"/>
                <a:gd name="T42" fmla="*/ 79 w 1529"/>
                <a:gd name="T43" fmla="*/ 20 h 1275"/>
                <a:gd name="T44" fmla="*/ 79 w 1529"/>
                <a:gd name="T45" fmla="*/ 24 h 1275"/>
                <a:gd name="T46" fmla="*/ 79 w 1529"/>
                <a:gd name="T47" fmla="*/ 28 h 1275"/>
                <a:gd name="T48" fmla="*/ 79 w 1529"/>
                <a:gd name="T49" fmla="*/ 32 h 1275"/>
                <a:gd name="T50" fmla="*/ 79 w 1529"/>
                <a:gd name="T51" fmla="*/ 35 h 1275"/>
                <a:gd name="T52" fmla="*/ 79 w 1529"/>
                <a:gd name="T53" fmla="*/ 39 h 1275"/>
                <a:gd name="T54" fmla="*/ 79 w 1529"/>
                <a:gd name="T55" fmla="*/ 43 h 1275"/>
                <a:gd name="T56" fmla="*/ 79 w 1529"/>
                <a:gd name="T57" fmla="*/ 47 h 1275"/>
                <a:gd name="T58" fmla="*/ 79 w 1529"/>
                <a:gd name="T59" fmla="*/ 51 h 1275"/>
                <a:gd name="T60" fmla="*/ 79 w 1529"/>
                <a:gd name="T61" fmla="*/ 55 h 1275"/>
                <a:gd name="T62" fmla="*/ 79 w 1529"/>
                <a:gd name="T63" fmla="*/ 59 h 1275"/>
                <a:gd name="T64" fmla="*/ 79 w 1529"/>
                <a:gd name="T65" fmla="*/ 63 h 1275"/>
                <a:gd name="T66" fmla="*/ 75 w 1529"/>
                <a:gd name="T67" fmla="*/ 63 h 1275"/>
                <a:gd name="T68" fmla="*/ 71 w 1529"/>
                <a:gd name="T69" fmla="*/ 63 h 1275"/>
                <a:gd name="T70" fmla="*/ 67 w 1529"/>
                <a:gd name="T71" fmla="*/ 63 h 1275"/>
                <a:gd name="T72" fmla="*/ 64 w 1529"/>
                <a:gd name="T73" fmla="*/ 63 h 1275"/>
                <a:gd name="T74" fmla="*/ 60 w 1529"/>
                <a:gd name="T75" fmla="*/ 63 h 1275"/>
                <a:gd name="T76" fmla="*/ 56 w 1529"/>
                <a:gd name="T77" fmla="*/ 63 h 1275"/>
                <a:gd name="T78" fmla="*/ 52 w 1529"/>
                <a:gd name="T79" fmla="*/ 63 h 1275"/>
                <a:gd name="T80" fmla="*/ 48 w 1529"/>
                <a:gd name="T81" fmla="*/ 63 h 1275"/>
                <a:gd name="T82" fmla="*/ 44 w 1529"/>
                <a:gd name="T83" fmla="*/ 63 h 1275"/>
                <a:gd name="T84" fmla="*/ 40 w 1529"/>
                <a:gd name="T85" fmla="*/ 63 h 1275"/>
                <a:gd name="T86" fmla="*/ 37 w 1529"/>
                <a:gd name="T87" fmla="*/ 63 h 1275"/>
                <a:gd name="T88" fmla="*/ 33 w 1529"/>
                <a:gd name="T89" fmla="*/ 63 h 1275"/>
                <a:gd name="T90" fmla="*/ 29 w 1529"/>
                <a:gd name="T91" fmla="*/ 63 h 1275"/>
                <a:gd name="T92" fmla="*/ 25 w 1529"/>
                <a:gd name="T93" fmla="*/ 63 h 1275"/>
                <a:gd name="T94" fmla="*/ 21 w 1529"/>
                <a:gd name="T95" fmla="*/ 63 h 1275"/>
                <a:gd name="T96" fmla="*/ 17 w 1529"/>
                <a:gd name="T97" fmla="*/ 63 h 1275"/>
                <a:gd name="T98" fmla="*/ 17 w 1529"/>
                <a:gd name="T99" fmla="*/ 57 h 1275"/>
                <a:gd name="T100" fmla="*/ 17 w 1529"/>
                <a:gd name="T101" fmla="*/ 51 h 1275"/>
                <a:gd name="T102" fmla="*/ 17 w 1529"/>
                <a:gd name="T103" fmla="*/ 46 h 1275"/>
                <a:gd name="T104" fmla="*/ 17 w 1529"/>
                <a:gd name="T105" fmla="*/ 40 h 1275"/>
                <a:gd name="T106" fmla="*/ 17 w 1529"/>
                <a:gd name="T107" fmla="*/ 35 h 1275"/>
                <a:gd name="T108" fmla="*/ 17 w 1529"/>
                <a:gd name="T109" fmla="*/ 29 h 1275"/>
                <a:gd name="T110" fmla="*/ 17 w 1529"/>
                <a:gd name="T111" fmla="*/ 23 h 1275"/>
                <a:gd name="T112" fmla="*/ 17 w 1529"/>
                <a:gd name="T113" fmla="*/ 18 h 1275"/>
                <a:gd name="T114" fmla="*/ 61 w 1529"/>
                <a:gd name="T115" fmla="*/ 18 h 1275"/>
                <a:gd name="T116" fmla="*/ 61 w 1529"/>
                <a:gd name="T117" fmla="*/ 45 h 1275"/>
                <a:gd name="T118" fmla="*/ 35 w 1529"/>
                <a:gd name="T119" fmla="*/ 45 h 1275"/>
                <a:gd name="T120" fmla="*/ 35 w 1529"/>
                <a:gd name="T121" fmla="*/ 36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6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61 w 2467"/>
                <a:gd name="T1" fmla="*/ 5 h 262"/>
                <a:gd name="T2" fmla="*/ 59 w 2467"/>
                <a:gd name="T3" fmla="*/ 3 h 262"/>
                <a:gd name="T4" fmla="*/ 61 w 2467"/>
                <a:gd name="T5" fmla="*/ 13 h 262"/>
                <a:gd name="T6" fmla="*/ 46 w 2467"/>
                <a:gd name="T7" fmla="*/ 13 h 262"/>
                <a:gd name="T8" fmla="*/ 41 w 2467"/>
                <a:gd name="T9" fmla="*/ 10 h 262"/>
                <a:gd name="T10" fmla="*/ 42 w 2467"/>
                <a:gd name="T11" fmla="*/ 10 h 262"/>
                <a:gd name="T12" fmla="*/ 39 w 2467"/>
                <a:gd name="T13" fmla="*/ 4 h 262"/>
                <a:gd name="T14" fmla="*/ 43 w 2467"/>
                <a:gd name="T15" fmla="*/ 5 h 262"/>
                <a:gd name="T16" fmla="*/ 43 w 2467"/>
                <a:gd name="T17" fmla="*/ 7 h 262"/>
                <a:gd name="T18" fmla="*/ 42 w 2467"/>
                <a:gd name="T19" fmla="*/ 13 h 262"/>
                <a:gd name="T20" fmla="*/ 33 w 2467"/>
                <a:gd name="T21" fmla="*/ 1 h 262"/>
                <a:gd name="T22" fmla="*/ 35 w 2467"/>
                <a:gd name="T23" fmla="*/ 11 h 262"/>
                <a:gd name="T24" fmla="*/ 31 w 2467"/>
                <a:gd name="T25" fmla="*/ 5 h 262"/>
                <a:gd name="T26" fmla="*/ 37 w 2467"/>
                <a:gd name="T27" fmla="*/ 4 h 262"/>
                <a:gd name="T28" fmla="*/ 33 w 2467"/>
                <a:gd name="T29" fmla="*/ 6 h 262"/>
                <a:gd name="T30" fmla="*/ 37 w 2467"/>
                <a:gd name="T31" fmla="*/ 12 h 262"/>
                <a:gd name="T32" fmla="*/ 28 w 2467"/>
                <a:gd name="T33" fmla="*/ 3 h 262"/>
                <a:gd name="T34" fmla="*/ 24 w 2467"/>
                <a:gd name="T35" fmla="*/ 14 h 262"/>
                <a:gd name="T36" fmla="*/ 21 w 2467"/>
                <a:gd name="T37" fmla="*/ 13 h 262"/>
                <a:gd name="T38" fmla="*/ 1 w 2467"/>
                <a:gd name="T39" fmla="*/ 11 h 262"/>
                <a:gd name="T40" fmla="*/ 5 w 2467"/>
                <a:gd name="T41" fmla="*/ 6 h 262"/>
                <a:gd name="T42" fmla="*/ 1 w 2467"/>
                <a:gd name="T43" fmla="*/ 5 h 262"/>
                <a:gd name="T44" fmla="*/ 7 w 2467"/>
                <a:gd name="T45" fmla="*/ 4 h 262"/>
                <a:gd name="T46" fmla="*/ 3 w 2467"/>
                <a:gd name="T47" fmla="*/ 10 h 262"/>
                <a:gd name="T48" fmla="*/ 5 w 2467"/>
                <a:gd name="T49" fmla="*/ 8 h 262"/>
                <a:gd name="T50" fmla="*/ 147 w 2467"/>
                <a:gd name="T51" fmla="*/ 11 h 262"/>
                <a:gd name="T52" fmla="*/ 152 w 2467"/>
                <a:gd name="T53" fmla="*/ 5 h 262"/>
                <a:gd name="T54" fmla="*/ 147 w 2467"/>
                <a:gd name="T55" fmla="*/ 5 h 262"/>
                <a:gd name="T56" fmla="*/ 154 w 2467"/>
                <a:gd name="T57" fmla="*/ 5 h 262"/>
                <a:gd name="T58" fmla="*/ 150 w 2467"/>
                <a:gd name="T59" fmla="*/ 10 h 262"/>
                <a:gd name="T60" fmla="*/ 143 w 2467"/>
                <a:gd name="T61" fmla="*/ 13 h 262"/>
                <a:gd name="T62" fmla="*/ 139 w 2467"/>
                <a:gd name="T63" fmla="*/ 11 h 262"/>
                <a:gd name="T64" fmla="*/ 135 w 2467"/>
                <a:gd name="T65" fmla="*/ 4 h 262"/>
                <a:gd name="T66" fmla="*/ 141 w 2467"/>
                <a:gd name="T67" fmla="*/ 11 h 262"/>
                <a:gd name="T68" fmla="*/ 126 w 2467"/>
                <a:gd name="T69" fmla="*/ 1 h 262"/>
                <a:gd name="T70" fmla="*/ 120 w 2467"/>
                <a:gd name="T71" fmla="*/ 2 h 262"/>
                <a:gd name="T72" fmla="*/ 122 w 2467"/>
                <a:gd name="T73" fmla="*/ 11 h 262"/>
                <a:gd name="T74" fmla="*/ 118 w 2467"/>
                <a:gd name="T75" fmla="*/ 6 h 262"/>
                <a:gd name="T76" fmla="*/ 124 w 2467"/>
                <a:gd name="T77" fmla="*/ 4 h 262"/>
                <a:gd name="T78" fmla="*/ 120 w 2467"/>
                <a:gd name="T79" fmla="*/ 5 h 262"/>
                <a:gd name="T80" fmla="*/ 124 w 2467"/>
                <a:gd name="T81" fmla="*/ 12 h 262"/>
                <a:gd name="T82" fmla="*/ 118 w 2467"/>
                <a:gd name="T83" fmla="*/ 10 h 262"/>
                <a:gd name="T84" fmla="*/ 105 w 2467"/>
                <a:gd name="T85" fmla="*/ 13 h 262"/>
                <a:gd name="T86" fmla="*/ 108 w 2467"/>
                <a:gd name="T87" fmla="*/ 7 h 262"/>
                <a:gd name="T88" fmla="*/ 107 w 2467"/>
                <a:gd name="T89" fmla="*/ 6 h 262"/>
                <a:gd name="T90" fmla="*/ 110 w 2467"/>
                <a:gd name="T91" fmla="*/ 3 h 262"/>
                <a:gd name="T92" fmla="*/ 108 w 2467"/>
                <a:gd name="T93" fmla="*/ 9 h 262"/>
                <a:gd name="T94" fmla="*/ 108 w 2467"/>
                <a:gd name="T95" fmla="*/ 11 h 262"/>
                <a:gd name="T96" fmla="*/ 101 w 2467"/>
                <a:gd name="T97" fmla="*/ 3 h 262"/>
                <a:gd name="T98" fmla="*/ 99 w 2467"/>
                <a:gd name="T99" fmla="*/ 5 h 262"/>
                <a:gd name="T100" fmla="*/ 94 w 2467"/>
                <a:gd name="T101" fmla="*/ 3 h 262"/>
                <a:gd name="T102" fmla="*/ 84 w 2467"/>
                <a:gd name="T103" fmla="*/ 10 h 262"/>
                <a:gd name="T104" fmla="*/ 86 w 2467"/>
                <a:gd name="T105" fmla="*/ 5 h 262"/>
                <a:gd name="T106" fmla="*/ 86 w 2467"/>
                <a:gd name="T107" fmla="*/ 3 h 262"/>
                <a:gd name="T108" fmla="*/ 85 w 2467"/>
                <a:gd name="T109" fmla="*/ 13 h 262"/>
                <a:gd name="T110" fmla="*/ 77 w 2467"/>
                <a:gd name="T111" fmla="*/ 11 h 262"/>
                <a:gd name="T112" fmla="*/ 76 w 2467"/>
                <a:gd name="T113" fmla="*/ 5 h 262"/>
                <a:gd name="T114" fmla="*/ 79 w 2467"/>
                <a:gd name="T115" fmla="*/ 3 h 262"/>
                <a:gd name="T116" fmla="*/ 78 w 2467"/>
                <a:gd name="T117" fmla="*/ 13 h 262"/>
                <a:gd name="T118" fmla="*/ 68 w 2467"/>
                <a:gd name="T119" fmla="*/ 13 h 262"/>
                <a:gd name="T120" fmla="*/ 66 w 2467"/>
                <a:gd name="T121" fmla="*/ 4 h 262"/>
                <a:gd name="T122" fmla="*/ 68 w 2467"/>
                <a:gd name="T123" fmla="*/ 10 h 262"/>
                <a:gd name="T124" fmla="*/ 69 w 2467"/>
                <a:gd name="T125" fmla="*/ 6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7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23 w 2131"/>
                <a:gd name="T1" fmla="*/ 3 h 263"/>
                <a:gd name="T2" fmla="*/ 126 w 2131"/>
                <a:gd name="T3" fmla="*/ 4 h 263"/>
                <a:gd name="T4" fmla="*/ 123 w 2131"/>
                <a:gd name="T5" fmla="*/ 5 h 263"/>
                <a:gd name="T6" fmla="*/ 115 w 2131"/>
                <a:gd name="T7" fmla="*/ 13 h 263"/>
                <a:gd name="T8" fmla="*/ 111 w 2131"/>
                <a:gd name="T9" fmla="*/ 10 h 263"/>
                <a:gd name="T10" fmla="*/ 116 w 2131"/>
                <a:gd name="T11" fmla="*/ 6 h 263"/>
                <a:gd name="T12" fmla="*/ 114 w 2131"/>
                <a:gd name="T13" fmla="*/ 6 h 263"/>
                <a:gd name="T14" fmla="*/ 115 w 2131"/>
                <a:gd name="T15" fmla="*/ 3 h 263"/>
                <a:gd name="T16" fmla="*/ 119 w 2131"/>
                <a:gd name="T17" fmla="*/ 12 h 263"/>
                <a:gd name="T18" fmla="*/ 114 w 2131"/>
                <a:gd name="T19" fmla="*/ 11 h 263"/>
                <a:gd name="T20" fmla="*/ 116 w 2131"/>
                <a:gd name="T21" fmla="*/ 8 h 263"/>
                <a:gd name="T22" fmla="*/ 103 w 2131"/>
                <a:gd name="T23" fmla="*/ 13 h 263"/>
                <a:gd name="T24" fmla="*/ 93 w 2131"/>
                <a:gd name="T25" fmla="*/ 3 h 263"/>
                <a:gd name="T26" fmla="*/ 96 w 2131"/>
                <a:gd name="T27" fmla="*/ 4 h 263"/>
                <a:gd name="T28" fmla="*/ 93 w 2131"/>
                <a:gd name="T29" fmla="*/ 5 h 263"/>
                <a:gd name="T30" fmla="*/ 84 w 2131"/>
                <a:gd name="T31" fmla="*/ 13 h 263"/>
                <a:gd name="T32" fmla="*/ 82 w 2131"/>
                <a:gd name="T33" fmla="*/ 4 h 263"/>
                <a:gd name="T34" fmla="*/ 86 w 2131"/>
                <a:gd name="T35" fmla="*/ 13 h 263"/>
                <a:gd name="T36" fmla="*/ 86 w 2131"/>
                <a:gd name="T37" fmla="*/ 11 h 263"/>
                <a:gd name="T38" fmla="*/ 85 w 2131"/>
                <a:gd name="T39" fmla="*/ 5 h 263"/>
                <a:gd name="T40" fmla="*/ 77 w 2131"/>
                <a:gd name="T41" fmla="*/ 11 h 263"/>
                <a:gd name="T42" fmla="*/ 76 w 2131"/>
                <a:gd name="T43" fmla="*/ 6 h 263"/>
                <a:gd name="T44" fmla="*/ 78 w 2131"/>
                <a:gd name="T45" fmla="*/ 3 h 263"/>
                <a:gd name="T46" fmla="*/ 78 w 2131"/>
                <a:gd name="T47" fmla="*/ 13 h 263"/>
                <a:gd name="T48" fmla="*/ 67 w 2131"/>
                <a:gd name="T49" fmla="*/ 10 h 263"/>
                <a:gd name="T50" fmla="*/ 69 w 2131"/>
                <a:gd name="T51" fmla="*/ 6 h 263"/>
                <a:gd name="T52" fmla="*/ 65 w 2131"/>
                <a:gd name="T53" fmla="*/ 3 h 263"/>
                <a:gd name="T54" fmla="*/ 71 w 2131"/>
                <a:gd name="T55" fmla="*/ 3 h 263"/>
                <a:gd name="T56" fmla="*/ 70 w 2131"/>
                <a:gd name="T57" fmla="*/ 13 h 263"/>
                <a:gd name="T58" fmla="*/ 54 w 2131"/>
                <a:gd name="T59" fmla="*/ 13 h 263"/>
                <a:gd name="T60" fmla="*/ 50 w 2131"/>
                <a:gd name="T61" fmla="*/ 10 h 263"/>
                <a:gd name="T62" fmla="*/ 55 w 2131"/>
                <a:gd name="T63" fmla="*/ 6 h 263"/>
                <a:gd name="T64" fmla="*/ 53 w 2131"/>
                <a:gd name="T65" fmla="*/ 6 h 263"/>
                <a:gd name="T66" fmla="*/ 54 w 2131"/>
                <a:gd name="T67" fmla="*/ 3 h 263"/>
                <a:gd name="T68" fmla="*/ 58 w 2131"/>
                <a:gd name="T69" fmla="*/ 12 h 263"/>
                <a:gd name="T70" fmla="*/ 53 w 2131"/>
                <a:gd name="T71" fmla="*/ 11 h 263"/>
                <a:gd name="T72" fmla="*/ 55 w 2131"/>
                <a:gd name="T73" fmla="*/ 8 h 263"/>
                <a:gd name="T74" fmla="*/ 41 w 2131"/>
                <a:gd name="T75" fmla="*/ 10 h 263"/>
                <a:gd name="T76" fmla="*/ 39 w 2131"/>
                <a:gd name="T77" fmla="*/ 6 h 263"/>
                <a:gd name="T78" fmla="*/ 41 w 2131"/>
                <a:gd name="T79" fmla="*/ 3 h 263"/>
                <a:gd name="T80" fmla="*/ 43 w 2131"/>
                <a:gd name="T81" fmla="*/ 12 h 263"/>
                <a:gd name="T82" fmla="*/ 39 w 2131"/>
                <a:gd name="T83" fmla="*/ 13 h 263"/>
                <a:gd name="T84" fmla="*/ 31 w 2131"/>
                <a:gd name="T85" fmla="*/ 5 h 263"/>
                <a:gd name="T86" fmla="*/ 32 w 2131"/>
                <a:gd name="T87" fmla="*/ 11 h 263"/>
                <a:gd name="T88" fmla="*/ 34 w 2131"/>
                <a:gd name="T89" fmla="*/ 13 h 263"/>
                <a:gd name="T90" fmla="*/ 28 w 2131"/>
                <a:gd name="T91" fmla="*/ 10 h 263"/>
                <a:gd name="T92" fmla="*/ 33 w 2131"/>
                <a:gd name="T93" fmla="*/ 3 h 263"/>
                <a:gd name="T94" fmla="*/ 23 w 2131"/>
                <a:gd name="T95" fmla="*/ 2 h 263"/>
                <a:gd name="T96" fmla="*/ 27 w 2131"/>
                <a:gd name="T97" fmla="*/ 13 h 263"/>
                <a:gd name="T98" fmla="*/ 14 w 2131"/>
                <a:gd name="T99" fmla="*/ 13 h 263"/>
                <a:gd name="T100" fmla="*/ 17 w 2131"/>
                <a:gd name="T101" fmla="*/ 11 h 263"/>
                <a:gd name="T102" fmla="*/ 9 w 2131"/>
                <a:gd name="T103" fmla="*/ 13 h 263"/>
                <a:gd name="T104" fmla="*/ 5 w 2131"/>
                <a:gd name="T105" fmla="*/ 11 h 263"/>
                <a:gd name="T106" fmla="*/ 1 w 2131"/>
                <a:gd name="T107" fmla="*/ 7 h 263"/>
                <a:gd name="T108" fmla="*/ 3 w 2131"/>
                <a:gd name="T109" fmla="*/ 3 h 263"/>
                <a:gd name="T110" fmla="*/ 5 w 2131"/>
                <a:gd name="T111" fmla="*/ 6 h 263"/>
                <a:gd name="T112" fmla="*/ 3 w 2131"/>
                <a:gd name="T113" fmla="*/ 6 h 263"/>
                <a:gd name="T114" fmla="*/ 7 w 2131"/>
                <a:gd name="T115" fmla="*/ 12 h 263"/>
                <a:gd name="T116" fmla="*/ 1 w 2131"/>
                <a:gd name="T117" fmla="*/ 11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8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60 w 2582"/>
                <a:gd name="T1" fmla="*/ 15 h 254"/>
                <a:gd name="T2" fmla="*/ 151 w 2582"/>
                <a:gd name="T3" fmla="*/ 14 h 254"/>
                <a:gd name="T4" fmla="*/ 154 w 2582"/>
                <a:gd name="T5" fmla="*/ 4 h 254"/>
                <a:gd name="T6" fmla="*/ 142 w 2582"/>
                <a:gd name="T7" fmla="*/ 13 h 254"/>
                <a:gd name="T8" fmla="*/ 146 w 2582"/>
                <a:gd name="T9" fmla="*/ 5 h 254"/>
                <a:gd name="T10" fmla="*/ 145 w 2582"/>
                <a:gd name="T11" fmla="*/ 12 h 254"/>
                <a:gd name="T12" fmla="*/ 144 w 2582"/>
                <a:gd name="T13" fmla="*/ 7 h 254"/>
                <a:gd name="T14" fmla="*/ 137 w 2582"/>
                <a:gd name="T15" fmla="*/ 6 h 254"/>
                <a:gd name="T16" fmla="*/ 137 w 2582"/>
                <a:gd name="T17" fmla="*/ 4 h 254"/>
                <a:gd name="T18" fmla="*/ 137 w 2582"/>
                <a:gd name="T19" fmla="*/ 14 h 254"/>
                <a:gd name="T20" fmla="*/ 130 w 2582"/>
                <a:gd name="T21" fmla="*/ 4 h 254"/>
                <a:gd name="T22" fmla="*/ 126 w 2582"/>
                <a:gd name="T23" fmla="*/ 7 h 254"/>
                <a:gd name="T24" fmla="*/ 118 w 2582"/>
                <a:gd name="T25" fmla="*/ 14 h 254"/>
                <a:gd name="T26" fmla="*/ 119 w 2582"/>
                <a:gd name="T27" fmla="*/ 4 h 254"/>
                <a:gd name="T28" fmla="*/ 119 w 2582"/>
                <a:gd name="T29" fmla="*/ 6 h 254"/>
                <a:gd name="T30" fmla="*/ 119 w 2582"/>
                <a:gd name="T31" fmla="*/ 12 h 254"/>
                <a:gd name="T32" fmla="*/ 111 w 2582"/>
                <a:gd name="T33" fmla="*/ 12 h 254"/>
                <a:gd name="T34" fmla="*/ 110 w 2582"/>
                <a:gd name="T35" fmla="*/ 7 h 254"/>
                <a:gd name="T36" fmla="*/ 113 w 2582"/>
                <a:gd name="T37" fmla="*/ 5 h 254"/>
                <a:gd name="T38" fmla="*/ 110 w 2582"/>
                <a:gd name="T39" fmla="*/ 14 h 254"/>
                <a:gd name="T40" fmla="*/ 102 w 2582"/>
                <a:gd name="T41" fmla="*/ 12 h 254"/>
                <a:gd name="T42" fmla="*/ 99 w 2582"/>
                <a:gd name="T43" fmla="*/ 5 h 254"/>
                <a:gd name="T44" fmla="*/ 105 w 2582"/>
                <a:gd name="T45" fmla="*/ 13 h 254"/>
                <a:gd name="T46" fmla="*/ 88 w 2582"/>
                <a:gd name="T47" fmla="*/ 14 h 254"/>
                <a:gd name="T48" fmla="*/ 84 w 2582"/>
                <a:gd name="T49" fmla="*/ 9 h 254"/>
                <a:gd name="T50" fmla="*/ 88 w 2582"/>
                <a:gd name="T51" fmla="*/ 6 h 254"/>
                <a:gd name="T52" fmla="*/ 87 w 2582"/>
                <a:gd name="T53" fmla="*/ 4 h 254"/>
                <a:gd name="T54" fmla="*/ 89 w 2582"/>
                <a:gd name="T55" fmla="*/ 14 h 254"/>
                <a:gd name="T56" fmla="*/ 88 w 2582"/>
                <a:gd name="T57" fmla="*/ 12 h 254"/>
                <a:gd name="T58" fmla="*/ 75 w 2582"/>
                <a:gd name="T59" fmla="*/ 12 h 254"/>
                <a:gd name="T60" fmla="*/ 75 w 2582"/>
                <a:gd name="T61" fmla="*/ 7 h 254"/>
                <a:gd name="T62" fmla="*/ 79 w 2582"/>
                <a:gd name="T63" fmla="*/ 6 h 254"/>
                <a:gd name="T64" fmla="*/ 72 w 2582"/>
                <a:gd name="T65" fmla="*/ 12 h 254"/>
                <a:gd name="T66" fmla="*/ 62 w 2582"/>
                <a:gd name="T67" fmla="*/ 1 h 254"/>
                <a:gd name="T68" fmla="*/ 59 w 2582"/>
                <a:gd name="T69" fmla="*/ 12 h 254"/>
                <a:gd name="T70" fmla="*/ 55 w 2582"/>
                <a:gd name="T71" fmla="*/ 7 h 254"/>
                <a:gd name="T72" fmla="*/ 61 w 2582"/>
                <a:gd name="T73" fmla="*/ 5 h 254"/>
                <a:gd name="T74" fmla="*/ 57 w 2582"/>
                <a:gd name="T75" fmla="*/ 7 h 254"/>
                <a:gd name="T76" fmla="*/ 60 w 2582"/>
                <a:gd name="T77" fmla="*/ 14 h 254"/>
                <a:gd name="T78" fmla="*/ 45 w 2582"/>
                <a:gd name="T79" fmla="*/ 14 h 254"/>
                <a:gd name="T80" fmla="*/ 42 w 2582"/>
                <a:gd name="T81" fmla="*/ 4 h 254"/>
                <a:gd name="T82" fmla="*/ 40 w 2582"/>
                <a:gd name="T83" fmla="*/ 7 h 254"/>
                <a:gd name="T84" fmla="*/ 28 w 2582"/>
                <a:gd name="T85" fmla="*/ 13 h 254"/>
                <a:gd name="T86" fmla="*/ 33 w 2582"/>
                <a:gd name="T87" fmla="*/ 5 h 254"/>
                <a:gd name="T88" fmla="*/ 33 w 2582"/>
                <a:gd name="T89" fmla="*/ 11 h 254"/>
                <a:gd name="T90" fmla="*/ 31 w 2582"/>
                <a:gd name="T91" fmla="*/ 7 h 254"/>
                <a:gd name="T92" fmla="*/ 22 w 2582"/>
                <a:gd name="T93" fmla="*/ 7 h 254"/>
                <a:gd name="T94" fmla="*/ 27 w 2582"/>
                <a:gd name="T95" fmla="*/ 12 h 254"/>
                <a:gd name="T96" fmla="*/ 20 w 2582"/>
                <a:gd name="T97" fmla="*/ 11 h 254"/>
                <a:gd name="T98" fmla="*/ 26 w 2582"/>
                <a:gd name="T99" fmla="*/ 5 h 254"/>
                <a:gd name="T100" fmla="*/ 18 w 2582"/>
                <a:gd name="T101" fmla="*/ 5 h 254"/>
                <a:gd name="T102" fmla="*/ 18 w 2582"/>
                <a:gd name="T103" fmla="*/ 8 h 254"/>
                <a:gd name="T104" fmla="*/ 12 w 2582"/>
                <a:gd name="T105" fmla="*/ 12 h 254"/>
                <a:gd name="T106" fmla="*/ 10 w 2582"/>
                <a:gd name="T107" fmla="*/ 6 h 254"/>
                <a:gd name="T108" fmla="*/ 5 w 2582"/>
                <a:gd name="T109" fmla="*/ 12 h 254"/>
                <a:gd name="T110" fmla="*/ 1 w 2582"/>
                <a:gd name="T111" fmla="*/ 6 h 254"/>
                <a:gd name="T112" fmla="*/ 6 w 2582"/>
                <a:gd name="T113" fmla="*/ 2 h 254"/>
                <a:gd name="T114" fmla="*/ 5 w 2582"/>
                <a:gd name="T115" fmla="*/ 3 h 254"/>
                <a:gd name="T116" fmla="*/ 6 w 2582"/>
                <a:gd name="T117" fmla="*/ 8 h 254"/>
                <a:gd name="T118" fmla="*/ 5 w 2582"/>
                <a:gd name="T119" fmla="*/ 14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9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30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31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2 w 4312"/>
                <a:gd name="T1" fmla="*/ 5 h 228"/>
                <a:gd name="T2" fmla="*/ 19 w 4312"/>
                <a:gd name="T3" fmla="*/ 9 h 228"/>
                <a:gd name="T4" fmla="*/ 18 w 4312"/>
                <a:gd name="T5" fmla="*/ 5 h 228"/>
                <a:gd name="T6" fmla="*/ 17 w 4312"/>
                <a:gd name="T7" fmla="*/ 3 h 228"/>
                <a:gd name="T8" fmla="*/ 28 w 4312"/>
                <a:gd name="T9" fmla="*/ 10 h 228"/>
                <a:gd name="T10" fmla="*/ 28 w 4312"/>
                <a:gd name="T11" fmla="*/ 6 h 228"/>
                <a:gd name="T12" fmla="*/ 26 w 4312"/>
                <a:gd name="T13" fmla="*/ 11 h 228"/>
                <a:gd name="T14" fmla="*/ 41 w 4312"/>
                <a:gd name="T15" fmla="*/ 4 h 228"/>
                <a:gd name="T16" fmla="*/ 40 w 4312"/>
                <a:gd name="T17" fmla="*/ 10 h 228"/>
                <a:gd name="T18" fmla="*/ 48 w 4312"/>
                <a:gd name="T19" fmla="*/ 6 h 228"/>
                <a:gd name="T20" fmla="*/ 47 w 4312"/>
                <a:gd name="T21" fmla="*/ 4 h 228"/>
                <a:gd name="T22" fmla="*/ 61 w 4312"/>
                <a:gd name="T23" fmla="*/ 5 h 228"/>
                <a:gd name="T24" fmla="*/ 60 w 4312"/>
                <a:gd name="T25" fmla="*/ 10 h 228"/>
                <a:gd name="T26" fmla="*/ 67 w 4312"/>
                <a:gd name="T27" fmla="*/ 7 h 228"/>
                <a:gd name="T28" fmla="*/ 69 w 4312"/>
                <a:gd name="T29" fmla="*/ 5 h 228"/>
                <a:gd name="T30" fmla="*/ 73 w 4312"/>
                <a:gd name="T31" fmla="*/ 8 h 228"/>
                <a:gd name="T32" fmla="*/ 78 w 4312"/>
                <a:gd name="T33" fmla="*/ 11 h 228"/>
                <a:gd name="T34" fmla="*/ 82 w 4312"/>
                <a:gd name="T35" fmla="*/ 11 h 228"/>
                <a:gd name="T36" fmla="*/ 81 w 4312"/>
                <a:gd name="T37" fmla="*/ 7 h 228"/>
                <a:gd name="T38" fmla="*/ 97 w 4312"/>
                <a:gd name="T39" fmla="*/ 7 h 228"/>
                <a:gd name="T40" fmla="*/ 95 w 4312"/>
                <a:gd name="T41" fmla="*/ 9 h 228"/>
                <a:gd name="T42" fmla="*/ 96 w 4312"/>
                <a:gd name="T43" fmla="*/ 4 h 228"/>
                <a:gd name="T44" fmla="*/ 98 w 4312"/>
                <a:gd name="T45" fmla="*/ 5 h 228"/>
                <a:gd name="T46" fmla="*/ 100 w 4312"/>
                <a:gd name="T47" fmla="*/ 11 h 228"/>
                <a:gd name="T48" fmla="*/ 101 w 4312"/>
                <a:gd name="T49" fmla="*/ 6 h 228"/>
                <a:gd name="T50" fmla="*/ 103 w 4312"/>
                <a:gd name="T51" fmla="*/ 2 h 228"/>
                <a:gd name="T52" fmla="*/ 112 w 4312"/>
                <a:gd name="T53" fmla="*/ 10 h 228"/>
                <a:gd name="T54" fmla="*/ 132 w 4312"/>
                <a:gd name="T55" fmla="*/ 7 h 228"/>
                <a:gd name="T56" fmla="*/ 130 w 4312"/>
                <a:gd name="T57" fmla="*/ 9 h 228"/>
                <a:gd name="T58" fmla="*/ 131 w 4312"/>
                <a:gd name="T59" fmla="*/ 4 h 228"/>
                <a:gd name="T60" fmla="*/ 133 w 4312"/>
                <a:gd name="T61" fmla="*/ 5 h 228"/>
                <a:gd name="T62" fmla="*/ 138 w 4312"/>
                <a:gd name="T63" fmla="*/ 7 h 228"/>
                <a:gd name="T64" fmla="*/ 143 w 4312"/>
                <a:gd name="T65" fmla="*/ 10 h 228"/>
                <a:gd name="T66" fmla="*/ 144 w 4312"/>
                <a:gd name="T67" fmla="*/ 12 h 228"/>
                <a:gd name="T68" fmla="*/ 154 w 4312"/>
                <a:gd name="T69" fmla="*/ 9 h 228"/>
                <a:gd name="T70" fmla="*/ 157 w 4312"/>
                <a:gd name="T71" fmla="*/ 11 h 228"/>
                <a:gd name="T72" fmla="*/ 162 w 4312"/>
                <a:gd name="T73" fmla="*/ 8 h 228"/>
                <a:gd name="T74" fmla="*/ 173 w 4312"/>
                <a:gd name="T75" fmla="*/ 2 h 228"/>
                <a:gd name="T76" fmla="*/ 173 w 4312"/>
                <a:gd name="T77" fmla="*/ 10 h 228"/>
                <a:gd name="T78" fmla="*/ 183 w 4312"/>
                <a:gd name="T79" fmla="*/ 9 h 228"/>
                <a:gd name="T80" fmla="*/ 183 w 4312"/>
                <a:gd name="T81" fmla="*/ 5 h 228"/>
                <a:gd name="T82" fmla="*/ 188 w 4312"/>
                <a:gd name="T83" fmla="*/ 10 h 228"/>
                <a:gd name="T84" fmla="*/ 188 w 4312"/>
                <a:gd name="T85" fmla="*/ 7 h 228"/>
                <a:gd name="T86" fmla="*/ 186 w 4312"/>
                <a:gd name="T87" fmla="*/ 12 h 228"/>
                <a:gd name="T88" fmla="*/ 201 w 4312"/>
                <a:gd name="T89" fmla="*/ 10 h 228"/>
                <a:gd name="T90" fmla="*/ 200 w 4312"/>
                <a:gd name="T91" fmla="*/ 4 h 228"/>
                <a:gd name="T92" fmla="*/ 202 w 4312"/>
                <a:gd name="T93" fmla="*/ 2 h 228"/>
                <a:gd name="T94" fmla="*/ 214 w 4312"/>
                <a:gd name="T95" fmla="*/ 11 h 228"/>
                <a:gd name="T96" fmla="*/ 213 w 4312"/>
                <a:gd name="T97" fmla="*/ 5 h 228"/>
                <a:gd name="T98" fmla="*/ 219 w 4312"/>
                <a:gd name="T99" fmla="*/ 10 h 228"/>
                <a:gd name="T100" fmla="*/ 225 w 4312"/>
                <a:gd name="T101" fmla="*/ 7 h 228"/>
                <a:gd name="T102" fmla="*/ 226 w 4312"/>
                <a:gd name="T103" fmla="*/ 2 h 228"/>
                <a:gd name="T104" fmla="*/ 231 w 4312"/>
                <a:gd name="T105" fmla="*/ 11 h 228"/>
                <a:gd name="T106" fmla="*/ 233 w 4312"/>
                <a:gd name="T107" fmla="*/ 6 h 228"/>
                <a:gd name="T108" fmla="*/ 237 w 4312"/>
                <a:gd name="T109" fmla="*/ 14 h 228"/>
                <a:gd name="T110" fmla="*/ 245 w 4312"/>
                <a:gd name="T111" fmla="*/ 6 h 228"/>
                <a:gd name="T112" fmla="*/ 244 w 4312"/>
                <a:gd name="T113" fmla="*/ 10 h 228"/>
                <a:gd name="T114" fmla="*/ 263 w 4312"/>
                <a:gd name="T115" fmla="*/ 9 h 228"/>
                <a:gd name="T116" fmla="*/ 262 w 4312"/>
                <a:gd name="T117" fmla="*/ 5 h 228"/>
                <a:gd name="T118" fmla="*/ 267 w 4312"/>
                <a:gd name="T119" fmla="*/ 10 h 228"/>
                <a:gd name="T120" fmla="*/ 265 w 4312"/>
                <a:gd name="T121" fmla="*/ 6 h 228"/>
                <a:gd name="T122" fmla="*/ 267 w 4312"/>
                <a:gd name="T123" fmla="*/ 6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</p:grpSp>
      <p:sp>
        <p:nvSpPr>
          <p:cNvPr id="32" name="Podnadpis 2"/>
          <p:cNvSpPr txBox="1">
            <a:spLocks/>
          </p:cNvSpPr>
          <p:nvPr/>
        </p:nvSpPr>
        <p:spPr>
          <a:xfrm>
            <a:off x="468313" y="2420938"/>
            <a:ext cx="8207375" cy="4032250"/>
          </a:xfrm>
          <a:prstGeom prst="rect">
            <a:avLst/>
          </a:prstGeom>
        </p:spPr>
        <p:txBody>
          <a:bodyPr vert="horz" lIns="182880" tIns="0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endParaRPr lang="cs-CZ" sz="1800" b="1" dirty="0" smtClean="0">
              <a:solidFill>
                <a:srgbClr val="758386"/>
              </a:solidFill>
              <a:latin typeface="Arial" charset="0"/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Jméno autora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Mgr.</a:t>
            </a:r>
            <a:r>
              <a:rPr lang="cs-CZ" sz="1800" dirty="0" smtClean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Ladislav </a:t>
            </a:r>
            <a:r>
              <a:rPr lang="cs-CZ" sz="1800" dirty="0" err="1" smtClean="0">
                <a:solidFill>
                  <a:prstClr val="black"/>
                </a:solidFill>
                <a:latin typeface="Arial" charset="0"/>
              </a:rPr>
              <a:t>Kažimír</a:t>
            </a:r>
            <a:r>
              <a:rPr lang="cs-CZ" sz="1800" dirty="0" smtClean="0">
                <a:solidFill>
                  <a:prstClr val="black"/>
                </a:solidFill>
              </a:rPr>
              <a:t/>
            </a:r>
            <a:br>
              <a:rPr lang="cs-CZ" sz="1800" dirty="0" smtClean="0">
                <a:solidFill>
                  <a:prstClr val="black"/>
                </a:solidFill>
              </a:rPr>
            </a:b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Datum vytvoření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</a:t>
            </a:r>
            <a:r>
              <a:rPr lang="cs-CZ" sz="1800" dirty="0" smtClean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25.01.2013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Číslo </a:t>
            </a:r>
            <a:r>
              <a:rPr lang="cs-CZ" sz="1800" b="1" dirty="0" err="1" smtClean="0">
                <a:solidFill>
                  <a:prstClr val="black"/>
                </a:solidFill>
                <a:latin typeface="Arial" charset="0"/>
              </a:rPr>
              <a:t>DUMu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VY_32_INOVACE_07_Ch_OB</a:t>
            </a:r>
            <a:r>
              <a:rPr lang="cs-CZ" sz="1800" b="1" dirty="0" smtClean="0">
                <a:solidFill>
                  <a:prstClr val="black"/>
                </a:solidFill>
              </a:rPr>
              <a:t/>
            </a:r>
            <a:br>
              <a:rPr lang="cs-CZ" sz="1800" b="1" dirty="0" smtClean="0">
                <a:solidFill>
                  <a:prstClr val="black"/>
                </a:solidFill>
              </a:rPr>
            </a:br>
            <a:endParaRPr lang="cs-CZ" sz="1800" b="1" dirty="0" smtClean="0">
              <a:solidFill>
                <a:prstClr val="black"/>
              </a:solidFill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</a:rPr>
              <a:t>Ročník</a:t>
            </a:r>
            <a:r>
              <a:rPr lang="cs-CZ" sz="1800" dirty="0" smtClean="0">
                <a:solidFill>
                  <a:prstClr val="black"/>
                </a:solidFill>
              </a:rPr>
              <a:t>: I.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</a:rPr>
              <a:t>Vzdělávací oblast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Přírodovědné vzdělávání</a:t>
            </a:r>
            <a:endParaRPr lang="cs-CZ" sz="1800" dirty="0" smtClean="0">
              <a:solidFill>
                <a:prstClr val="black"/>
              </a:solidFill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V</a:t>
            </a:r>
            <a:r>
              <a:rPr lang="cs-CZ" sz="1800" b="1" dirty="0" smtClean="0">
                <a:solidFill>
                  <a:prstClr val="black"/>
                </a:solidFill>
              </a:rPr>
              <a:t>zdělávací obor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</a:t>
            </a:r>
            <a:r>
              <a:rPr lang="cs-CZ" sz="1800" dirty="0" smtClean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Chemie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T</a:t>
            </a:r>
            <a:r>
              <a:rPr lang="cs-CZ" sz="1800" b="1" dirty="0" smtClean="0">
                <a:solidFill>
                  <a:prstClr val="black"/>
                </a:solidFill>
              </a:rPr>
              <a:t>ematický okruh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Obecná chemie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T</a:t>
            </a:r>
            <a:r>
              <a:rPr lang="cs-CZ" sz="1800" b="1" dirty="0" smtClean="0">
                <a:solidFill>
                  <a:prstClr val="black"/>
                </a:solidFill>
              </a:rPr>
              <a:t>éma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</a:t>
            </a: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Chemické </a:t>
            </a:r>
            <a:r>
              <a:rPr lang="cs-CZ" sz="1800" b="1" dirty="0">
                <a:solidFill>
                  <a:prstClr val="black"/>
                </a:solidFill>
                <a:latin typeface="Arial" charset="0"/>
              </a:rPr>
              <a:t>výpočty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</a:rPr>
              <a:t/>
            </a:r>
            <a:br>
              <a:rPr lang="cs-CZ" sz="1800" b="1" dirty="0" smtClean="0">
                <a:solidFill>
                  <a:prstClr val="black"/>
                </a:solidFill>
              </a:rPr>
            </a:br>
            <a:r>
              <a:rPr lang="cs-CZ" sz="1800" b="1" dirty="0" smtClean="0">
                <a:solidFill>
                  <a:prstClr val="black"/>
                </a:solidFill>
              </a:rPr>
              <a:t>Metodický list/anotace:</a:t>
            </a:r>
          </a:p>
          <a:p>
            <a:pPr marL="36513" indent="0">
              <a:lnSpc>
                <a:spcPct val="90000"/>
              </a:lnSpc>
              <a:buClr>
                <a:srgbClr val="0BD0D9"/>
              </a:buClr>
              <a:buFont typeface="Wingdings 2"/>
              <a:buNone/>
              <a:defRPr/>
            </a:pPr>
            <a:r>
              <a:rPr lang="cs-CZ" sz="1800" dirty="0">
                <a:solidFill>
                  <a:prstClr val="black"/>
                </a:solidFill>
                <a:latin typeface="Arial" charset="0"/>
              </a:rPr>
              <a:t>Prezentace slouží k úvodu, procvičení  nebo zopakování tématu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„chemické výpočty“. </a:t>
            </a:r>
            <a:r>
              <a:rPr lang="cs-CZ" sz="1800" dirty="0">
                <a:solidFill>
                  <a:prstClr val="black"/>
                </a:solidFill>
                <a:latin typeface="Arial" charset="0"/>
              </a:rPr>
              <a:t>Cvičení mohou být využita k dílčímu zkoušení.</a:t>
            </a:r>
          </a:p>
          <a:p>
            <a:pPr marL="36513" indent="0">
              <a:lnSpc>
                <a:spcPct val="90000"/>
              </a:lnSpc>
              <a:buClr>
                <a:srgbClr val="0BD0D9"/>
              </a:buClr>
              <a:buFont typeface="Wingdings 2"/>
              <a:buNone/>
              <a:defRPr/>
            </a:pPr>
            <a:r>
              <a:rPr lang="cs-CZ" sz="1800" dirty="0">
                <a:solidFill>
                  <a:prstClr val="black"/>
                </a:solidFill>
                <a:latin typeface="Arial" charset="0"/>
              </a:rPr>
              <a:t>Pojmy: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látkové množství, mol, relativní atomová hmotnost, relativní molekulová hmotnost, molární hmotnost, hmotnostní zlomek. </a:t>
            </a:r>
            <a:endParaRPr lang="cs-CZ" sz="1800" dirty="0">
              <a:solidFill>
                <a:prstClr val="black"/>
              </a:solidFill>
              <a:latin typeface="Arial" charset="0"/>
            </a:endParaRPr>
          </a:p>
          <a:p>
            <a:pPr marL="36513" indent="0">
              <a:lnSpc>
                <a:spcPct val="90000"/>
              </a:lnSpc>
              <a:buClr>
                <a:srgbClr val="0BD0D9"/>
              </a:buClr>
              <a:buFont typeface="Wingdings" pitchFamily="2" charset="2"/>
              <a:buNone/>
              <a:defRPr/>
            </a:pPr>
            <a:endParaRPr lang="cs-CZ" sz="1800" dirty="0" smtClean="0">
              <a:solidFill>
                <a:prstClr val="black"/>
              </a:solidFill>
              <a:latin typeface="Arial" charset="0"/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endParaRPr lang="cs-CZ" sz="1800" dirty="0" smtClean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7191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aoblený obdélník 15"/>
          <p:cNvSpPr/>
          <p:nvPr/>
        </p:nvSpPr>
        <p:spPr>
          <a:xfrm>
            <a:off x="170286" y="908720"/>
            <a:ext cx="8803429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1259631" y="1097833"/>
            <a:ext cx="3600000" cy="523220"/>
          </a:xfrm>
          <a:prstGeom prst="rect">
            <a:avLst/>
          </a:prstGeom>
          <a:gradFill>
            <a:gsLst>
              <a:gs pos="0">
                <a:srgbClr val="663012"/>
              </a:gs>
              <a:gs pos="50000">
                <a:srgbClr val="D49E6C"/>
              </a:gs>
              <a:gs pos="83000">
                <a:srgbClr val="A65528"/>
              </a:gs>
              <a:gs pos="100000">
                <a:srgbClr val="663012"/>
              </a:gs>
            </a:gsLst>
            <a:lin ang="3000000" scaled="0"/>
          </a:gra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800" b="1">
                <a:solidFill>
                  <a:srgbClr val="FFFF00"/>
                </a:solidFill>
              </a:defRPr>
            </a:lvl1pPr>
          </a:lstStyle>
          <a:p>
            <a:r>
              <a:rPr lang="cs-CZ" dirty="0"/>
              <a:t>Základní pojmy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67543" y="1885455"/>
            <a:ext cx="4392087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/>
            </a:lvl1pPr>
          </a:lstStyle>
          <a:p>
            <a:pPr algn="ctr"/>
            <a:r>
              <a:rPr lang="cs-CZ" dirty="0"/>
              <a:t>Hmotnostní zlomek  w(A)</a:t>
            </a:r>
          </a:p>
        </p:txBody>
      </p:sp>
      <p:grpSp>
        <p:nvGrpSpPr>
          <p:cNvPr id="8" name="Skupina 7"/>
          <p:cNvGrpSpPr/>
          <p:nvPr/>
        </p:nvGrpSpPr>
        <p:grpSpPr>
          <a:xfrm>
            <a:off x="971600" y="3971951"/>
            <a:ext cx="2592287" cy="1170617"/>
            <a:chOff x="1145645" y="3698543"/>
            <a:chExt cx="2592287" cy="1170617"/>
          </a:xfrm>
        </p:grpSpPr>
        <p:sp>
          <p:nvSpPr>
            <p:cNvPr id="6" name="Ovál 5"/>
            <p:cNvSpPr/>
            <p:nvPr/>
          </p:nvSpPr>
          <p:spPr>
            <a:xfrm>
              <a:off x="1547664" y="3698543"/>
              <a:ext cx="1995498" cy="1170617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50000">
                  <a:srgbClr val="D49E6C"/>
                </a:gs>
                <a:gs pos="83000">
                  <a:srgbClr val="A65528"/>
                </a:gs>
                <a:gs pos="100000">
                  <a:srgbClr val="FF0000"/>
                </a:gs>
              </a:gsLst>
              <a:lin ang="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ovéPole 9"/>
                <p:cNvSpPr txBox="1"/>
                <p:nvPr/>
              </p:nvSpPr>
              <p:spPr>
                <a:xfrm>
                  <a:off x="1145645" y="3827097"/>
                  <a:ext cx="2592287" cy="9427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𝑴</m:t>
                        </m:r>
                        <m:r>
                          <a:rPr lang="cs-CZ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= </m:t>
                        </m:r>
                        <m:f>
                          <m:fPr>
                            <m:ctrlPr>
                              <a:rPr lang="cs-CZ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𝒎</m:t>
                            </m:r>
                          </m:num>
                          <m:den>
                            <m:r>
                              <a:rPr lang="cs-CZ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𝒏</m:t>
                            </m:r>
                          </m:den>
                        </m:f>
                      </m:oMath>
                    </m:oMathPara>
                  </a14:m>
                  <a:endParaRPr lang="cs-CZ" sz="3200" b="1" i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0" name="TextovéPole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45645" y="3827097"/>
                  <a:ext cx="2592287" cy="942759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" name="Skupina 8"/>
          <p:cNvGrpSpPr/>
          <p:nvPr/>
        </p:nvGrpSpPr>
        <p:grpSpPr>
          <a:xfrm>
            <a:off x="3923928" y="3986575"/>
            <a:ext cx="2713168" cy="1170617"/>
            <a:chOff x="3923928" y="3713167"/>
            <a:chExt cx="2713168" cy="1170617"/>
          </a:xfrm>
        </p:grpSpPr>
        <p:sp>
          <p:nvSpPr>
            <p:cNvPr id="13" name="Ovál 12"/>
            <p:cNvSpPr/>
            <p:nvPr/>
          </p:nvSpPr>
          <p:spPr>
            <a:xfrm>
              <a:off x="3923928" y="3713167"/>
              <a:ext cx="2448271" cy="1170617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50000">
                  <a:srgbClr val="D49E6C"/>
                </a:gs>
                <a:gs pos="83000">
                  <a:srgbClr val="A65528"/>
                </a:gs>
                <a:gs pos="100000">
                  <a:srgbClr val="FF0000"/>
                </a:gs>
              </a:gsLst>
              <a:lin ang="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ovéPole 10"/>
                <p:cNvSpPr txBox="1"/>
                <p:nvPr/>
              </p:nvSpPr>
              <p:spPr>
                <a:xfrm>
                  <a:off x="4044809" y="3968031"/>
                  <a:ext cx="2592287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cs-CZ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𝒎</m:t>
                      </m:r>
                      <m:r>
                        <a:rPr lang="cs-CZ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</m:oMath>
                  </a14:m>
                  <a:r>
                    <a:rPr lang="cs-CZ" sz="3200" b="1" i="1" dirty="0" smtClean="0">
                      <a:solidFill>
                        <a:schemeClr val="tx1"/>
                      </a:solidFill>
                    </a:rPr>
                    <a:t> n . M</a:t>
                  </a:r>
                  <a:endParaRPr lang="cs-CZ" sz="3200" b="1" i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TextovéPole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44809" y="3968031"/>
                  <a:ext cx="2592287" cy="58477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t="-12500" b="-3437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" name="Skupina 4"/>
          <p:cNvGrpSpPr/>
          <p:nvPr/>
        </p:nvGrpSpPr>
        <p:grpSpPr>
          <a:xfrm>
            <a:off x="2169037" y="2461519"/>
            <a:ext cx="3171915" cy="1512168"/>
            <a:chOff x="2169037" y="2276872"/>
            <a:chExt cx="3171915" cy="1512168"/>
          </a:xfrm>
        </p:grpSpPr>
        <p:sp>
          <p:nvSpPr>
            <p:cNvPr id="3" name="Ovál 2"/>
            <p:cNvSpPr/>
            <p:nvPr/>
          </p:nvSpPr>
          <p:spPr>
            <a:xfrm>
              <a:off x="2169037" y="2276872"/>
              <a:ext cx="3171915" cy="1512168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D49E6C"/>
                </a:gs>
                <a:gs pos="83000">
                  <a:srgbClr val="A65528"/>
                </a:gs>
                <a:gs pos="100000">
                  <a:srgbClr val="FF0000"/>
                </a:gs>
              </a:gsLst>
              <a:lin ang="0" scaled="1"/>
              <a:tileRect/>
            </a:gra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ovéPole 6"/>
                <p:cNvSpPr txBox="1"/>
                <p:nvPr/>
              </p:nvSpPr>
              <p:spPr>
                <a:xfrm>
                  <a:off x="2169037" y="2455338"/>
                  <a:ext cx="2748253" cy="111767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3200" b="1" i="1" smtClean="0">
                            <a:latin typeface="Cambria Math"/>
                          </a:rPr>
                          <m:t>𝒘</m:t>
                        </m:r>
                        <m:r>
                          <a:rPr lang="cs-CZ" sz="3200" b="1" i="1" smtClean="0">
                            <a:latin typeface="Cambria Math"/>
                          </a:rPr>
                          <m:t>(</m:t>
                        </m:r>
                        <m:r>
                          <a:rPr lang="cs-CZ" sz="3200" b="1" i="1" smtClean="0">
                            <a:latin typeface="Cambria Math"/>
                          </a:rPr>
                          <m:t>𝑨</m:t>
                        </m:r>
                        <m:r>
                          <a:rPr lang="cs-CZ" sz="3200" b="1" i="1" smtClean="0">
                            <a:latin typeface="Cambria Math"/>
                          </a:rPr>
                          <m:t>)=</m:t>
                        </m:r>
                        <m:f>
                          <m:fPr>
                            <m:ctrlPr>
                              <a:rPr lang="cs-CZ" sz="3200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3200" b="1" i="1" smtClean="0">
                                <a:latin typeface="Cambria Math"/>
                              </a:rPr>
                              <m:t>𝒎</m:t>
                            </m:r>
                            <m:r>
                              <a:rPr lang="cs-CZ" sz="3200" b="1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cs-CZ" sz="3200" b="1" i="1" smtClean="0">
                                <a:latin typeface="Cambria Math"/>
                              </a:rPr>
                              <m:t>𝑨</m:t>
                            </m:r>
                            <m:r>
                              <a:rPr lang="cs-CZ" sz="3200" b="1" i="1" smtClean="0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cs-CZ" sz="3200" b="1" i="1" smtClean="0">
                                <a:latin typeface="Cambria Math"/>
                              </a:rPr>
                              <m:t>𝒎</m:t>
                            </m:r>
                            <m:r>
                              <a:rPr lang="cs-CZ" sz="3200" b="1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cs-CZ" sz="3200" b="1" i="1" smtClean="0">
                                <a:latin typeface="Cambria Math"/>
                              </a:rPr>
                              <m:t>𝑺</m:t>
                            </m:r>
                            <m:r>
                              <a:rPr lang="cs-CZ" sz="3200" b="1" i="1" smtClean="0">
                                <a:latin typeface="Cambria Math"/>
                              </a:rPr>
                              <m:t>)</m:t>
                            </m:r>
                          </m:den>
                        </m:f>
                      </m:oMath>
                    </m:oMathPara>
                  </a14:m>
                  <a:endParaRPr lang="cs-CZ" sz="3200" b="1" dirty="0"/>
                </a:p>
              </p:txBody>
            </p:sp>
          </mc:Choice>
          <mc:Fallback xmlns="">
            <p:sp>
              <p:nvSpPr>
                <p:cNvPr id="7" name="TextovéPole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69037" y="2455338"/>
                  <a:ext cx="2748253" cy="1117678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Skupina 14"/>
          <p:cNvGrpSpPr/>
          <p:nvPr/>
        </p:nvGrpSpPr>
        <p:grpSpPr>
          <a:xfrm>
            <a:off x="1619672" y="5101937"/>
            <a:ext cx="4032448" cy="1567423"/>
            <a:chOff x="1619672" y="5101937"/>
            <a:chExt cx="4032448" cy="1567423"/>
          </a:xfrm>
        </p:grpSpPr>
        <p:sp>
          <p:nvSpPr>
            <p:cNvPr id="14" name="Ovál 13"/>
            <p:cNvSpPr/>
            <p:nvPr/>
          </p:nvSpPr>
          <p:spPr>
            <a:xfrm>
              <a:off x="1619672" y="5101937"/>
              <a:ext cx="4032448" cy="1567423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7000">
                  <a:srgbClr val="D49E6C"/>
                </a:gs>
                <a:gs pos="87000">
                  <a:srgbClr val="A65528"/>
                </a:gs>
                <a:gs pos="100000">
                  <a:srgbClr val="FFFF00"/>
                </a:gs>
              </a:gsLst>
              <a:lin ang="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ovéPole 11"/>
                <p:cNvSpPr txBox="1"/>
                <p:nvPr/>
              </p:nvSpPr>
              <p:spPr>
                <a:xfrm>
                  <a:off x="1655947" y="5317961"/>
                  <a:ext cx="3774431" cy="11353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3200" b="1" i="1" smtClean="0">
                            <a:latin typeface="Cambria Math"/>
                          </a:rPr>
                          <m:t>𝒘</m:t>
                        </m:r>
                        <m:r>
                          <a:rPr lang="cs-CZ" sz="3200" b="1" i="1" smtClean="0">
                            <a:latin typeface="Cambria Math"/>
                          </a:rPr>
                          <m:t>(</m:t>
                        </m:r>
                        <m:r>
                          <a:rPr lang="cs-CZ" sz="3200" b="1" i="1" smtClean="0">
                            <a:latin typeface="Cambria Math"/>
                          </a:rPr>
                          <m:t>𝑨</m:t>
                        </m:r>
                        <m:r>
                          <a:rPr lang="cs-CZ" sz="3200" b="1" i="1" smtClean="0">
                            <a:latin typeface="Cambria Math"/>
                          </a:rPr>
                          <m:t>)=</m:t>
                        </m:r>
                        <m:f>
                          <m:fPr>
                            <m:ctrlPr>
                              <a:rPr lang="cs-CZ" sz="3200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3200" b="1" i="1" smtClean="0">
                                <a:latin typeface="Cambria Math"/>
                              </a:rPr>
                              <m:t>𝒏</m:t>
                            </m:r>
                            <m:d>
                              <m:dPr>
                                <m:ctrlPr>
                                  <a:rPr lang="cs-CZ" sz="3200" b="1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cs-CZ" sz="3200" b="1" i="1" smtClean="0">
                                    <a:latin typeface="Cambria Math"/>
                                  </a:rPr>
                                  <m:t>𝑨</m:t>
                                </m:r>
                              </m:e>
                            </m:d>
                            <m:r>
                              <a:rPr lang="cs-CZ" sz="3200" b="1" i="1" smtClean="0">
                                <a:latin typeface="Cambria Math"/>
                              </a:rPr>
                              <m:t>. </m:t>
                            </m:r>
                            <m:r>
                              <a:rPr lang="cs-CZ" sz="3200" b="1" i="1" smtClean="0">
                                <a:latin typeface="Cambria Math"/>
                              </a:rPr>
                              <m:t>𝑴</m:t>
                            </m:r>
                            <m:r>
                              <a:rPr lang="cs-CZ" sz="3200" b="1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cs-CZ" sz="3200" b="1" i="1" smtClean="0">
                                <a:latin typeface="Cambria Math"/>
                              </a:rPr>
                              <m:t>𝑨</m:t>
                            </m:r>
                            <m:r>
                              <a:rPr lang="cs-CZ" sz="3200" b="1" i="1" smtClean="0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cs-CZ" sz="3200" b="1" i="1" smtClean="0">
                                <a:latin typeface="Cambria Math"/>
                              </a:rPr>
                              <m:t>𝒏</m:t>
                            </m:r>
                            <m:d>
                              <m:dPr>
                                <m:ctrlPr>
                                  <a:rPr lang="cs-CZ" sz="3200" b="1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cs-CZ" sz="3200" b="1" i="1" smtClean="0">
                                    <a:latin typeface="Cambria Math"/>
                                  </a:rPr>
                                  <m:t>𝑺</m:t>
                                </m:r>
                              </m:e>
                            </m:d>
                            <m:r>
                              <a:rPr lang="cs-CZ" sz="3200" b="1" i="1" smtClean="0">
                                <a:latin typeface="Cambria Math"/>
                              </a:rPr>
                              <m:t>. </m:t>
                            </m:r>
                            <m:r>
                              <a:rPr lang="cs-CZ" sz="3200" b="1" i="1" smtClean="0">
                                <a:latin typeface="Cambria Math"/>
                              </a:rPr>
                              <m:t>𝑴</m:t>
                            </m:r>
                            <m:r>
                              <a:rPr lang="cs-CZ" sz="3200" b="1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cs-CZ" sz="3200" b="1" i="1" smtClean="0">
                                <a:latin typeface="Cambria Math"/>
                              </a:rPr>
                              <m:t>𝑺</m:t>
                            </m:r>
                            <m:r>
                              <a:rPr lang="cs-CZ" sz="3200" b="1" i="1" smtClean="0">
                                <a:latin typeface="Cambria Math"/>
                              </a:rPr>
                              <m:t>)</m:t>
                            </m:r>
                          </m:den>
                        </m:f>
                      </m:oMath>
                    </m:oMathPara>
                  </a14:m>
                  <a:endParaRPr lang="cs-CZ" sz="3200" b="1" dirty="0"/>
                </a:p>
              </p:txBody>
            </p:sp>
          </mc:Choice>
          <mc:Fallback xmlns="">
            <p:sp>
              <p:nvSpPr>
                <p:cNvPr id="12" name="TextovéPole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55947" y="5317961"/>
                  <a:ext cx="3774431" cy="113537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7" name="Šipka doprava se zářezem 16">
            <a:hlinkClick r:id="rId8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6774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aoblený obdélník 18"/>
          <p:cNvSpPr/>
          <p:nvPr/>
        </p:nvSpPr>
        <p:spPr>
          <a:xfrm>
            <a:off x="20472" y="908720"/>
            <a:ext cx="9103056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827584" y="1033572"/>
            <a:ext cx="7488833" cy="523220"/>
          </a:xfrm>
          <a:prstGeom prst="rect">
            <a:avLst/>
          </a:prstGeom>
          <a:gradFill>
            <a:gsLst>
              <a:gs pos="0">
                <a:srgbClr val="663012"/>
              </a:gs>
              <a:gs pos="50000">
                <a:srgbClr val="D49E6C"/>
              </a:gs>
              <a:gs pos="83000">
                <a:srgbClr val="A65528"/>
              </a:gs>
              <a:gs pos="100000">
                <a:srgbClr val="663012"/>
              </a:gs>
            </a:gsLst>
            <a:lin ang="3000000" scaled="0"/>
          </a:gra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800" b="1">
                <a:solidFill>
                  <a:srgbClr val="FFFF00"/>
                </a:solidFill>
              </a:defRPr>
            </a:lvl1pPr>
          </a:lstStyle>
          <a:p>
            <a:r>
              <a:rPr lang="cs-CZ" dirty="0"/>
              <a:t>Výpočty z chemických vzorců a rovnic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39552" y="1553645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Příklad</a:t>
            </a:r>
            <a:r>
              <a:rPr lang="cs-CZ" dirty="0" smtClean="0"/>
              <a:t> 1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2496" y="1922977"/>
            <a:ext cx="9036000" cy="415498"/>
          </a:xfrm>
          <a:prstGeom prst="rect">
            <a:avLst/>
          </a:prstGeom>
          <a:solidFill>
            <a:srgbClr val="FFFF00"/>
          </a:solidFill>
          <a:ln>
            <a:solidFill>
              <a:srgbClr val="FFFF66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r>
              <a:rPr lang="cs-CZ" sz="2100" b="1" dirty="0" smtClean="0">
                <a:solidFill>
                  <a:srgbClr val="EC1CEC"/>
                </a:solidFill>
              </a:rPr>
              <a:t>Vypočítejte hmotnostní zlomek </a:t>
            </a:r>
            <a:r>
              <a:rPr lang="cs-CZ" sz="2100" b="1" dirty="0" smtClean="0">
                <a:solidFill>
                  <a:srgbClr val="FF0000"/>
                </a:solidFill>
              </a:rPr>
              <a:t>w</a:t>
            </a:r>
            <a:r>
              <a:rPr lang="cs-CZ" sz="2100" b="1" dirty="0" smtClean="0">
                <a:solidFill>
                  <a:srgbClr val="EC1CEC"/>
                </a:solidFill>
              </a:rPr>
              <a:t> hliníku v oxidu hlinitém </a:t>
            </a:r>
            <a:r>
              <a:rPr lang="cs-CZ" sz="2100" b="1" dirty="0" smtClean="0">
                <a:solidFill>
                  <a:srgbClr val="FF0000"/>
                </a:solidFill>
              </a:rPr>
              <a:t>Al</a:t>
            </a:r>
            <a:r>
              <a:rPr lang="cs-CZ" sz="2100" b="1" baseline="-25000" dirty="0" smtClean="0">
                <a:solidFill>
                  <a:srgbClr val="FF0000"/>
                </a:solidFill>
              </a:rPr>
              <a:t>2</a:t>
            </a:r>
            <a:r>
              <a:rPr lang="cs-CZ" sz="2100" b="1" dirty="0" smtClean="0">
                <a:solidFill>
                  <a:srgbClr val="FF0000"/>
                </a:solidFill>
              </a:rPr>
              <a:t>O</a:t>
            </a:r>
            <a:r>
              <a:rPr lang="cs-CZ" sz="2100" b="1" baseline="-25000" dirty="0" smtClean="0">
                <a:solidFill>
                  <a:srgbClr val="FF0000"/>
                </a:solidFill>
              </a:rPr>
              <a:t>3</a:t>
            </a:r>
            <a:r>
              <a:rPr lang="cs-CZ" sz="2100" b="1" dirty="0" smtClean="0">
                <a:solidFill>
                  <a:srgbClr val="FF0000"/>
                </a:solidFill>
              </a:rPr>
              <a:t>.</a:t>
            </a:r>
            <a:endParaRPr lang="cs-CZ" sz="2100" b="1" baseline="-25000" dirty="0">
              <a:solidFill>
                <a:srgbClr val="FF0000"/>
              </a:solidFill>
            </a:endParaRPr>
          </a:p>
        </p:txBody>
      </p:sp>
      <p:grpSp>
        <p:nvGrpSpPr>
          <p:cNvPr id="17" name="Skupina 16"/>
          <p:cNvGrpSpPr/>
          <p:nvPr/>
        </p:nvGrpSpPr>
        <p:grpSpPr>
          <a:xfrm>
            <a:off x="2046915" y="2492896"/>
            <a:ext cx="4164922" cy="1226029"/>
            <a:chOff x="2046915" y="2554401"/>
            <a:chExt cx="4164922" cy="1226029"/>
          </a:xfrm>
        </p:grpSpPr>
        <p:sp>
          <p:nvSpPr>
            <p:cNvPr id="16" name="Ovál 15"/>
            <p:cNvSpPr/>
            <p:nvPr/>
          </p:nvSpPr>
          <p:spPr>
            <a:xfrm>
              <a:off x="2179389" y="2554401"/>
              <a:ext cx="4032448" cy="1226029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7000">
                  <a:srgbClr val="D49E6C"/>
                </a:gs>
                <a:gs pos="87000">
                  <a:srgbClr val="A65528"/>
                </a:gs>
                <a:gs pos="100000">
                  <a:srgbClr val="FFFF00"/>
                </a:gs>
              </a:gsLst>
              <a:lin ang="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ovéPole 4"/>
                <p:cNvSpPr txBox="1"/>
                <p:nvPr/>
              </p:nvSpPr>
              <p:spPr>
                <a:xfrm>
                  <a:off x="2046915" y="2640058"/>
                  <a:ext cx="4164922" cy="8745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2400" b="1" i="1" smtClean="0">
                            <a:latin typeface="Cambria Math"/>
                          </a:rPr>
                          <m:t>𝒘</m:t>
                        </m:r>
                        <m:r>
                          <a:rPr lang="cs-CZ" sz="2400" b="1" i="1" smtClean="0">
                            <a:latin typeface="Cambria Math"/>
                          </a:rPr>
                          <m:t>(</m:t>
                        </m:r>
                        <m:r>
                          <a:rPr lang="cs-CZ" sz="2400" b="1" i="1" smtClean="0">
                            <a:latin typeface="Cambria Math"/>
                          </a:rPr>
                          <m:t>𝑨𝒍</m:t>
                        </m:r>
                        <m:r>
                          <a:rPr lang="cs-CZ" sz="2400" b="1" i="1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cs-CZ" sz="2400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2400" b="1" i="1" smtClean="0">
                                <a:latin typeface="Cambria Math"/>
                              </a:rPr>
                              <m:t>𝒏</m:t>
                            </m:r>
                            <m:d>
                              <m:dPr>
                                <m:ctrlPr>
                                  <a:rPr lang="cs-CZ" sz="2400" b="1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cs-CZ" sz="2400" b="1" i="1" smtClean="0">
                                    <a:latin typeface="Cambria Math"/>
                                  </a:rPr>
                                  <m:t>𝑨𝒍</m:t>
                                </m:r>
                              </m:e>
                            </m:d>
                            <m:r>
                              <a:rPr lang="cs-CZ" sz="2400" b="1" i="1" smtClean="0">
                                <a:latin typeface="Cambria Math"/>
                              </a:rPr>
                              <m:t>. </m:t>
                            </m:r>
                            <m:r>
                              <a:rPr lang="cs-CZ" sz="2400" b="1" i="1" smtClean="0">
                                <a:latin typeface="Cambria Math"/>
                              </a:rPr>
                              <m:t>𝑴</m:t>
                            </m:r>
                            <m:r>
                              <a:rPr lang="cs-CZ" sz="2400" b="1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cs-CZ" sz="2400" b="1" i="1" smtClean="0">
                                <a:latin typeface="Cambria Math"/>
                              </a:rPr>
                              <m:t>𝑨𝒍</m:t>
                            </m:r>
                            <m:r>
                              <a:rPr lang="cs-CZ" sz="2400" b="1" i="1" smtClean="0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cs-CZ" sz="2400" b="1" i="1" smtClean="0">
                                <a:latin typeface="Cambria Math"/>
                              </a:rPr>
                              <m:t>𝒏</m:t>
                            </m:r>
                            <m:d>
                              <m:dPr>
                                <m:ctrlPr>
                                  <a:rPr lang="cs-CZ" sz="2400" b="1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cs-CZ" sz="2400" b="1" i="1" smtClean="0">
                                    <a:latin typeface="Cambria Math"/>
                                  </a:rPr>
                                  <m:t>𝑨𝒍</m:t>
                                </m:r>
                                <m:r>
                                  <a:rPr lang="cs-CZ" sz="2400" b="1" i="1" baseline="-25000" smtClean="0"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cs-CZ" sz="2400" b="1" i="1" smtClean="0">
                                    <a:latin typeface="Cambria Math"/>
                                  </a:rPr>
                                  <m:t>𝑶</m:t>
                                </m:r>
                                <m:r>
                                  <a:rPr lang="cs-CZ" sz="2400" b="1" i="1" baseline="-25000" smtClean="0">
                                    <a:latin typeface="Cambria Math"/>
                                  </a:rPr>
                                  <m:t>𝟑</m:t>
                                </m:r>
                              </m:e>
                            </m:d>
                            <m:r>
                              <a:rPr lang="cs-CZ" sz="2400" b="1" i="1" smtClean="0">
                                <a:latin typeface="Cambria Math"/>
                              </a:rPr>
                              <m:t>. </m:t>
                            </m:r>
                            <m:r>
                              <a:rPr lang="cs-CZ" sz="2400" b="1" i="1" smtClean="0">
                                <a:latin typeface="Cambria Math"/>
                              </a:rPr>
                              <m:t>𝑴</m:t>
                            </m:r>
                            <m:r>
                              <a:rPr lang="cs-CZ" sz="2400" b="1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cs-CZ" sz="2400" b="1" i="1">
                                <a:latin typeface="Cambria Math"/>
                              </a:rPr>
                              <m:t>𝑨𝒍</m:t>
                            </m:r>
                            <m:r>
                              <a:rPr lang="cs-CZ" sz="2400" b="1" i="1" baseline="-25000">
                                <a:latin typeface="Cambria Math"/>
                              </a:rPr>
                              <m:t>𝟐</m:t>
                            </m:r>
                            <m:r>
                              <a:rPr lang="cs-CZ" sz="2400" b="1" i="1">
                                <a:latin typeface="Cambria Math"/>
                              </a:rPr>
                              <m:t>𝑶</m:t>
                            </m:r>
                            <m:r>
                              <a:rPr lang="cs-CZ" sz="2400" b="1" i="1" baseline="-25000">
                                <a:latin typeface="Cambria Math"/>
                              </a:rPr>
                              <m:t>𝟑</m:t>
                            </m:r>
                            <m:r>
                              <a:rPr lang="cs-CZ" sz="2400" b="1" i="1" smtClean="0">
                                <a:latin typeface="Cambria Math"/>
                              </a:rPr>
                              <m:t>)</m:t>
                            </m:r>
                          </m:den>
                        </m:f>
                      </m:oMath>
                    </m:oMathPara>
                  </a14:m>
                  <a:endParaRPr lang="cs-CZ" sz="2400" b="1" dirty="0"/>
                </a:p>
              </p:txBody>
            </p:sp>
          </mc:Choice>
          <mc:Fallback xmlns="">
            <p:sp>
              <p:nvSpPr>
                <p:cNvPr id="5" name="TextovéPole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46915" y="2640058"/>
                  <a:ext cx="4164922" cy="874598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" name="TextovéPole 5"/>
          <p:cNvSpPr txBox="1"/>
          <p:nvPr/>
        </p:nvSpPr>
        <p:spPr>
          <a:xfrm>
            <a:off x="1043608" y="353901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n(Al) = 2 mol</a:t>
            </a:r>
            <a:endParaRPr lang="cs-CZ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1043607" y="3911687"/>
            <a:ext cx="2232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n(Al</a:t>
            </a:r>
            <a:r>
              <a:rPr lang="cs-CZ" b="1" baseline="-25000" dirty="0" smtClean="0"/>
              <a:t>2</a:t>
            </a:r>
            <a:r>
              <a:rPr lang="cs-CZ" b="1" dirty="0" smtClean="0"/>
              <a:t>O</a:t>
            </a:r>
            <a:r>
              <a:rPr lang="cs-CZ" b="1" baseline="-25000" dirty="0" smtClean="0"/>
              <a:t>3</a:t>
            </a:r>
            <a:r>
              <a:rPr lang="cs-CZ" b="1" dirty="0" smtClean="0"/>
              <a:t>) = 1 mol</a:t>
            </a:r>
            <a:endParaRPr lang="cs-CZ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5796136" y="353901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M(Al) = 27g .  mol</a:t>
            </a:r>
            <a:r>
              <a:rPr lang="cs-CZ" b="1" baseline="30000" dirty="0" smtClean="0"/>
              <a:t>-1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5796135" y="3908344"/>
            <a:ext cx="3273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M</a:t>
            </a:r>
            <a:r>
              <a:rPr lang="cs-CZ" b="1" dirty="0" smtClean="0"/>
              <a:t>(Al</a:t>
            </a:r>
            <a:r>
              <a:rPr lang="cs-CZ" b="1" baseline="-25000" dirty="0" smtClean="0"/>
              <a:t>2</a:t>
            </a:r>
            <a:r>
              <a:rPr lang="cs-CZ" b="1" dirty="0" smtClean="0"/>
              <a:t>O</a:t>
            </a:r>
            <a:r>
              <a:rPr lang="cs-CZ" b="1" baseline="-25000" dirty="0" smtClean="0"/>
              <a:t>3</a:t>
            </a:r>
            <a:r>
              <a:rPr lang="cs-CZ" b="1" dirty="0" smtClean="0"/>
              <a:t>) </a:t>
            </a:r>
            <a:r>
              <a:rPr lang="cs-CZ" b="1" dirty="0"/>
              <a:t>= </a:t>
            </a:r>
            <a:r>
              <a:rPr lang="cs-CZ" b="1" dirty="0" smtClean="0"/>
              <a:t>102g </a:t>
            </a:r>
            <a:r>
              <a:rPr lang="cs-CZ" b="1" dirty="0"/>
              <a:t>.  mol</a:t>
            </a:r>
            <a:r>
              <a:rPr lang="cs-CZ" b="1" baseline="30000" dirty="0"/>
              <a:t>-1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796136" y="4283804"/>
            <a:ext cx="3273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(</a:t>
            </a:r>
            <a:r>
              <a:rPr lang="cs-CZ" b="1" dirty="0" smtClean="0"/>
              <a:t>M(Al</a:t>
            </a:r>
            <a:r>
              <a:rPr lang="cs-CZ" b="1" baseline="-25000" dirty="0" smtClean="0"/>
              <a:t>2</a:t>
            </a:r>
            <a:r>
              <a:rPr lang="cs-CZ" b="1" dirty="0" smtClean="0"/>
              <a:t>O</a:t>
            </a:r>
            <a:r>
              <a:rPr lang="cs-CZ" b="1" baseline="-25000" dirty="0" smtClean="0"/>
              <a:t>3</a:t>
            </a:r>
            <a:r>
              <a:rPr lang="cs-CZ" b="1" dirty="0" smtClean="0"/>
              <a:t>) </a:t>
            </a:r>
            <a:r>
              <a:rPr lang="cs-CZ" b="1" dirty="0"/>
              <a:t>= </a:t>
            </a:r>
            <a:r>
              <a:rPr lang="cs-CZ" b="1" dirty="0" smtClean="0"/>
              <a:t>2 . 27 + 3 . 16)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323527" y="4638326"/>
                <a:ext cx="4542654" cy="8756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𝒘</m:t>
                      </m:r>
                      <m:r>
                        <a:rPr lang="cs-CZ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cs-CZ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𝑨𝒍</m:t>
                      </m:r>
                      <m:r>
                        <a:rPr lang="cs-CZ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cs-CZ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cs-CZ" sz="2400" b="1" dirty="0">
                              <a:solidFill>
                                <a:schemeClr val="tx1"/>
                              </a:solidFill>
                            </a:rPr>
                            <m:t>2 </m:t>
                          </m:r>
                          <m:r>
                            <m:rPr>
                              <m:nor/>
                            </m:rPr>
                            <a:rPr lang="cs-CZ" sz="2400" b="1" dirty="0">
                              <a:solidFill>
                                <a:schemeClr val="tx1"/>
                              </a:solidFill>
                            </a:rPr>
                            <m:t>mol</m:t>
                          </m:r>
                          <m:r>
                            <a:rPr lang="cs-CZ" sz="2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cs-CZ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.</m:t>
                          </m:r>
                          <m:r>
                            <m:rPr>
                              <m:nor/>
                            </m:rPr>
                            <a:rPr lang="cs-CZ" sz="2400" b="1" i="0" smtClean="0">
                              <a:solidFill>
                                <a:schemeClr val="tx1"/>
                              </a:solidFill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cs-CZ" sz="2400" b="1" dirty="0">
                              <a:solidFill>
                                <a:schemeClr val="tx1"/>
                              </a:solidFill>
                            </a:rPr>
                            <m:t>27</m:t>
                          </m:r>
                          <m:r>
                            <m:rPr>
                              <m:nor/>
                            </m:rPr>
                            <a:rPr lang="cs-CZ" sz="2400" b="1" dirty="0">
                              <a:solidFill>
                                <a:schemeClr val="tx1"/>
                              </a:solidFill>
                            </a:rPr>
                            <m:t>g</m:t>
                          </m:r>
                          <m:r>
                            <m:rPr>
                              <m:nor/>
                            </m:rPr>
                            <a:rPr lang="cs-CZ" sz="2400" b="1" dirty="0">
                              <a:solidFill>
                                <a:schemeClr val="tx1"/>
                              </a:solidFill>
                            </a:rPr>
                            <m:t> .  </m:t>
                          </m:r>
                          <m:r>
                            <m:rPr>
                              <m:nor/>
                            </m:rPr>
                            <a:rPr lang="cs-CZ" sz="2400" b="1" dirty="0">
                              <a:solidFill>
                                <a:schemeClr val="tx1"/>
                              </a:solidFill>
                            </a:rPr>
                            <m:t>mol</m:t>
                          </m:r>
                          <m:r>
                            <m:rPr>
                              <m:nor/>
                            </m:rPr>
                            <a:rPr lang="cs-CZ" sz="2400" b="1" baseline="30000" dirty="0">
                              <a:solidFill>
                                <a:schemeClr val="tx1"/>
                              </a:solidFill>
                            </a:rPr>
                            <m:t>−1</m:t>
                          </m:r>
                          <m:r>
                            <m:rPr>
                              <m:nor/>
                            </m:rPr>
                            <a:rPr lang="cs-CZ" sz="2400" b="1" dirty="0">
                              <a:solidFill>
                                <a:schemeClr val="tx1"/>
                              </a:solidFill>
                            </a:rPr>
                            <m:t> 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cs-CZ" sz="2400" b="1" dirty="0">
                              <a:solidFill>
                                <a:schemeClr val="tx1"/>
                              </a:solidFill>
                            </a:rPr>
                            <m:t>1 </m:t>
                          </m:r>
                          <m:r>
                            <m:rPr>
                              <m:nor/>
                            </m:rPr>
                            <a:rPr lang="cs-CZ" sz="2400" b="1" dirty="0">
                              <a:solidFill>
                                <a:schemeClr val="tx1"/>
                              </a:solidFill>
                            </a:rPr>
                            <m:t>mol</m:t>
                          </m:r>
                          <m:r>
                            <m:rPr>
                              <m:nor/>
                            </m:rPr>
                            <a:rPr lang="cs-CZ" sz="2400" b="1" dirty="0">
                              <a:solidFill>
                                <a:schemeClr val="tx1"/>
                              </a:solidFill>
                            </a:rPr>
                            <m:t> </m:t>
                          </m:r>
                          <m:r>
                            <a:rPr lang="cs-CZ" sz="2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.</m:t>
                          </m:r>
                          <m:r>
                            <m:rPr>
                              <m:nor/>
                            </m:rPr>
                            <a:rPr lang="cs-CZ" sz="2400" b="1" dirty="0">
                              <a:solidFill>
                                <a:schemeClr val="tx1"/>
                              </a:solidFill>
                            </a:rPr>
                            <m:t>102</m:t>
                          </m:r>
                          <m:r>
                            <m:rPr>
                              <m:nor/>
                            </m:rPr>
                            <a:rPr lang="cs-CZ" sz="2400" b="1" dirty="0">
                              <a:solidFill>
                                <a:schemeClr val="tx1"/>
                              </a:solidFill>
                            </a:rPr>
                            <m:t>g</m:t>
                          </m:r>
                          <m:r>
                            <m:rPr>
                              <m:nor/>
                            </m:rPr>
                            <a:rPr lang="cs-CZ" sz="2400" b="1" dirty="0">
                              <a:solidFill>
                                <a:schemeClr val="tx1"/>
                              </a:solidFill>
                            </a:rPr>
                            <m:t> .  </m:t>
                          </m:r>
                          <m:r>
                            <m:rPr>
                              <m:nor/>
                            </m:rPr>
                            <a:rPr lang="cs-CZ" sz="2400" b="1" dirty="0">
                              <a:solidFill>
                                <a:schemeClr val="tx1"/>
                              </a:solidFill>
                            </a:rPr>
                            <m:t>mol</m:t>
                          </m:r>
                          <m:r>
                            <m:rPr>
                              <m:nor/>
                            </m:rPr>
                            <a:rPr lang="cs-CZ" sz="2400" b="1" baseline="30000" dirty="0">
                              <a:solidFill>
                                <a:schemeClr val="tx1"/>
                              </a:solidFill>
                            </a:rPr>
                            <m:t>−1</m:t>
                          </m:r>
                          <m:r>
                            <m:rPr>
                              <m:nor/>
                            </m:rPr>
                            <a:rPr lang="cs-CZ" sz="2400" b="1" dirty="0">
                              <a:solidFill>
                                <a:schemeClr val="tx1"/>
                              </a:solidFill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cs-CZ" sz="2400" b="1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7" y="4638326"/>
                <a:ext cx="4542654" cy="87562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4644007" y="4845275"/>
                <a:ext cx="21451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cs-CZ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𝒘</m:t>
                      </m:r>
                      <m:d>
                        <m:dPr>
                          <m:ctrlPr>
                            <a:rPr lang="cs-CZ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𝑨𝒍</m:t>
                          </m:r>
                        </m:e>
                      </m:d>
                      <m:r>
                        <a:rPr lang="cs-CZ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  <m:r>
                        <a:rPr lang="cs-CZ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,</m:t>
                      </m:r>
                      <m:r>
                        <a:rPr lang="cs-CZ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𝟓𝟑</m:t>
                      </m:r>
                    </m:oMath>
                  </m:oMathPara>
                </a14:m>
                <a:endParaRPr lang="cs-CZ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7" y="4845275"/>
                <a:ext cx="2145139" cy="461665"/>
              </a:xfrm>
              <a:prstGeom prst="rect">
                <a:avLst/>
              </a:prstGeom>
              <a:blipFill rotWithShape="1">
                <a:blip r:embed="rId6"/>
                <a:stretch>
                  <a:fillRect r="-8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6948386" y="4845275"/>
                <a:ext cx="21210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cs-CZ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𝒘</m:t>
                      </m:r>
                      <m:d>
                        <m:dPr>
                          <m:ctrlPr>
                            <a:rPr lang="cs-CZ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𝑨𝒍</m:t>
                          </m:r>
                        </m:e>
                      </m:d>
                      <m:r>
                        <a:rPr lang="cs-CZ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𝟓𝟑</m:t>
                      </m:r>
                      <m:r>
                        <a:rPr lang="cs-CZ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%</m:t>
                      </m:r>
                    </m:oMath>
                  </m:oMathPara>
                </a14:m>
                <a:endParaRPr lang="cs-CZ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386" y="4845275"/>
                <a:ext cx="2121093" cy="461665"/>
              </a:xfrm>
              <a:prstGeom prst="rect">
                <a:avLst/>
              </a:prstGeom>
              <a:blipFill rotWithShape="1">
                <a:blip r:embed="rId7"/>
                <a:stretch>
                  <a:fillRect r="-862" b="-131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ovéPole 13"/>
          <p:cNvSpPr txBox="1"/>
          <p:nvPr/>
        </p:nvSpPr>
        <p:spPr>
          <a:xfrm>
            <a:off x="539550" y="5709745"/>
            <a:ext cx="8208914" cy="430887"/>
          </a:xfrm>
          <a:prstGeom prst="rect">
            <a:avLst/>
          </a:prstGeom>
          <a:solidFill>
            <a:srgbClr val="FFFF00"/>
          </a:solidFill>
          <a:ln>
            <a:solidFill>
              <a:srgbClr val="FFFF66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100" b="1">
                <a:solidFill>
                  <a:srgbClr val="EC1CEC"/>
                </a:solidFill>
              </a:defRPr>
            </a:lvl1pPr>
          </a:lstStyle>
          <a:p>
            <a:r>
              <a:rPr lang="cs-CZ" dirty="0"/>
              <a:t>Hmotnostní zlomek  hliníku v oxidu hlinitém </a:t>
            </a:r>
            <a:r>
              <a:rPr lang="cs-CZ" dirty="0">
                <a:solidFill>
                  <a:srgbClr val="FF0000"/>
                </a:solidFill>
              </a:rPr>
              <a:t>je  </a:t>
            </a:r>
            <a:r>
              <a:rPr lang="cs-CZ" dirty="0" smtClean="0">
                <a:solidFill>
                  <a:srgbClr val="FF0000"/>
                </a:solidFill>
              </a:rPr>
              <a:t>w=0,53.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39551" y="6140632"/>
            <a:ext cx="5472608" cy="430887"/>
          </a:xfrm>
          <a:prstGeom prst="rect">
            <a:avLst/>
          </a:prstGeom>
          <a:solidFill>
            <a:srgbClr val="FFFF00"/>
          </a:solidFill>
          <a:ln>
            <a:solidFill>
              <a:srgbClr val="FFFF66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100" b="1">
                <a:solidFill>
                  <a:srgbClr val="EC1CEC"/>
                </a:solidFill>
              </a:defRPr>
            </a:lvl1pPr>
          </a:lstStyle>
          <a:p>
            <a:r>
              <a:rPr lang="cs-CZ" dirty="0"/>
              <a:t>(Oxid hlinitý obsahuje </a:t>
            </a:r>
            <a:r>
              <a:rPr lang="cs-CZ" dirty="0">
                <a:solidFill>
                  <a:srgbClr val="FF0000"/>
                </a:solidFill>
              </a:rPr>
              <a:t>53% </a:t>
            </a:r>
            <a:r>
              <a:rPr lang="cs-CZ" dirty="0"/>
              <a:t>hliníku.)</a:t>
            </a:r>
          </a:p>
        </p:txBody>
      </p:sp>
      <p:cxnSp>
        <p:nvCxnSpPr>
          <p:cNvPr id="21" name="Přímá spojnice se šipkou 20"/>
          <p:cNvCxnSpPr/>
          <p:nvPr/>
        </p:nvCxnSpPr>
        <p:spPr>
          <a:xfrm flipH="1">
            <a:off x="2771800" y="3453151"/>
            <a:ext cx="1224136" cy="26577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Šipka doprava se zářezem 19">
            <a:hlinkClick r:id="rId8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9591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xit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500"/>
                            </p:stCondLst>
                            <p:childTnLst>
                              <p:par>
                                <p:cTn id="9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" grpId="0" animBg="1"/>
      <p:bldP spid="3" grpId="0"/>
      <p:bldP spid="4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aoblený obdélník 21"/>
          <p:cNvSpPr/>
          <p:nvPr/>
        </p:nvSpPr>
        <p:spPr>
          <a:xfrm>
            <a:off x="20472" y="908720"/>
            <a:ext cx="9103056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1043608" y="1154463"/>
            <a:ext cx="7272808" cy="523220"/>
          </a:xfrm>
          <a:prstGeom prst="rect">
            <a:avLst/>
          </a:prstGeom>
          <a:gradFill>
            <a:gsLst>
              <a:gs pos="0">
                <a:srgbClr val="663012"/>
              </a:gs>
              <a:gs pos="50000">
                <a:srgbClr val="D49E6C"/>
              </a:gs>
              <a:gs pos="83000">
                <a:srgbClr val="A65528"/>
              </a:gs>
              <a:gs pos="100000">
                <a:srgbClr val="663012"/>
              </a:gs>
            </a:gsLst>
            <a:lin ang="3000000" scaled="0"/>
          </a:gra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800" b="1">
                <a:solidFill>
                  <a:srgbClr val="FFFF00"/>
                </a:solidFill>
              </a:defRPr>
            </a:lvl1pPr>
          </a:lstStyle>
          <a:p>
            <a:r>
              <a:rPr lang="cs-CZ" dirty="0"/>
              <a:t>Výpočty z chemických vzorců a rovnic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39552" y="179492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Příklad 2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7504" y="2164254"/>
            <a:ext cx="8928000" cy="415498"/>
          </a:xfrm>
          <a:prstGeom prst="rect">
            <a:avLst/>
          </a:prstGeom>
          <a:solidFill>
            <a:srgbClr val="FFFF00"/>
          </a:solidFill>
          <a:ln>
            <a:solidFill>
              <a:srgbClr val="FFFF66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100" b="1">
                <a:solidFill>
                  <a:srgbClr val="EC1CEC"/>
                </a:solidFill>
              </a:defRPr>
            </a:lvl1pPr>
          </a:lstStyle>
          <a:p>
            <a:r>
              <a:rPr lang="cs-CZ" dirty="0"/>
              <a:t>Vypočítejte hmotnost hliníku ve 3 tunách oxidu hlinitém </a:t>
            </a:r>
            <a:r>
              <a:rPr lang="cs-CZ" dirty="0" smtClean="0"/>
              <a:t>Al2O3.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3528" y="3999382"/>
            <a:ext cx="1771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n(Al) = 2 mol</a:t>
            </a:r>
            <a:endParaRPr lang="cs-CZ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323528" y="4372057"/>
            <a:ext cx="217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n(Al</a:t>
            </a:r>
            <a:r>
              <a:rPr lang="cs-CZ" b="1" baseline="-25000" dirty="0" smtClean="0"/>
              <a:t>2</a:t>
            </a:r>
            <a:r>
              <a:rPr lang="cs-CZ" b="1" dirty="0" smtClean="0"/>
              <a:t>O</a:t>
            </a:r>
            <a:r>
              <a:rPr lang="cs-CZ" b="1" baseline="-25000" dirty="0" smtClean="0"/>
              <a:t>3</a:t>
            </a:r>
            <a:r>
              <a:rPr lang="cs-CZ" b="1" dirty="0" smtClean="0"/>
              <a:t>) = 1 mol</a:t>
            </a:r>
            <a:endParaRPr lang="cs-CZ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2344824" y="399938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M(Al) = 27g .  mol</a:t>
            </a:r>
            <a:r>
              <a:rPr lang="cs-CZ" b="1" baseline="30000" dirty="0" smtClean="0"/>
              <a:t>-1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2344823" y="4368714"/>
            <a:ext cx="2947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M</a:t>
            </a:r>
            <a:r>
              <a:rPr lang="cs-CZ" b="1" dirty="0" smtClean="0"/>
              <a:t>(Al</a:t>
            </a:r>
            <a:r>
              <a:rPr lang="cs-CZ" b="1" baseline="-25000" dirty="0" smtClean="0"/>
              <a:t>2</a:t>
            </a:r>
            <a:r>
              <a:rPr lang="cs-CZ" b="1" dirty="0" smtClean="0"/>
              <a:t>O</a:t>
            </a:r>
            <a:r>
              <a:rPr lang="cs-CZ" b="1" baseline="-25000" dirty="0" smtClean="0"/>
              <a:t>3</a:t>
            </a:r>
            <a:r>
              <a:rPr lang="cs-CZ" b="1" dirty="0" smtClean="0"/>
              <a:t>) </a:t>
            </a:r>
            <a:r>
              <a:rPr lang="cs-CZ" b="1" dirty="0"/>
              <a:t>= </a:t>
            </a:r>
            <a:r>
              <a:rPr lang="cs-CZ" b="1" dirty="0" smtClean="0"/>
              <a:t>102g </a:t>
            </a:r>
            <a:r>
              <a:rPr lang="cs-CZ" b="1" dirty="0"/>
              <a:t>.  mol</a:t>
            </a:r>
            <a:r>
              <a:rPr lang="cs-CZ" b="1" baseline="30000" dirty="0"/>
              <a:t>-1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344824" y="4744174"/>
            <a:ext cx="3235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(</a:t>
            </a:r>
            <a:r>
              <a:rPr lang="cs-CZ" b="1" dirty="0" smtClean="0"/>
              <a:t>M(Al</a:t>
            </a:r>
            <a:r>
              <a:rPr lang="cs-CZ" b="1" baseline="-25000" dirty="0" smtClean="0"/>
              <a:t>2</a:t>
            </a:r>
            <a:r>
              <a:rPr lang="cs-CZ" b="1" dirty="0" smtClean="0"/>
              <a:t>O</a:t>
            </a:r>
            <a:r>
              <a:rPr lang="cs-CZ" b="1" baseline="-25000" dirty="0" smtClean="0"/>
              <a:t>3</a:t>
            </a:r>
            <a:r>
              <a:rPr lang="cs-CZ" b="1" dirty="0" smtClean="0"/>
              <a:t>) </a:t>
            </a:r>
            <a:r>
              <a:rPr lang="cs-CZ" b="1" dirty="0"/>
              <a:t>= </a:t>
            </a:r>
            <a:r>
              <a:rPr lang="cs-CZ" b="1" dirty="0" smtClean="0"/>
              <a:t>2 . 27 + 3 . 16)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323527" y="5223621"/>
                <a:ext cx="4615174" cy="6787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000" b="1" i="1" smtClean="0">
                        <a:solidFill>
                          <a:srgbClr val="FF0000"/>
                        </a:solidFill>
                        <a:latin typeface="Cambria Math"/>
                      </a:rPr>
                      <m:t>𝒘</m:t>
                    </m:r>
                    <m:r>
                      <a:rPr lang="cs-CZ" sz="2000" b="1" i="1" smtClean="0">
                        <a:solidFill>
                          <a:srgbClr val="FF0000"/>
                        </a:solidFill>
                        <a:latin typeface="Cambria Math"/>
                      </a:rPr>
                      <m:t>(</m:t>
                    </m:r>
                    <m:r>
                      <a:rPr lang="cs-CZ" sz="2000" b="1" i="1" smtClean="0">
                        <a:solidFill>
                          <a:srgbClr val="FF0000"/>
                        </a:solidFill>
                        <a:latin typeface="Cambria Math"/>
                      </a:rPr>
                      <m:t>𝑨𝒍</m:t>
                    </m:r>
                    <m:r>
                      <a:rPr lang="cs-CZ" sz="2000" b="1" i="1" smtClean="0">
                        <a:solidFill>
                          <a:srgbClr val="FF0000"/>
                        </a:solidFill>
                        <a:latin typeface="Cambria Math"/>
                      </a:rPr>
                      <m:t>)=</m:t>
                    </m:r>
                    <m:f>
                      <m:fPr>
                        <m:ctrlPr>
                          <a:rPr lang="cs-CZ" sz="20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sz="2000" b="1" dirty="0"/>
                          <m:t>2 </m:t>
                        </m:r>
                        <m:r>
                          <m:rPr>
                            <m:nor/>
                          </m:rPr>
                          <a:rPr lang="cs-CZ" sz="2000" b="1" dirty="0"/>
                          <m:t>mol</m:t>
                        </m:r>
                        <m:r>
                          <a:rPr lang="cs-CZ" sz="2000" b="1" i="1" dirty="0" smtClean="0">
                            <a:latin typeface="Cambria Math"/>
                          </a:rPr>
                          <m:t> </m:t>
                        </m:r>
                        <m:r>
                          <a:rPr lang="cs-CZ" sz="2000" b="1" i="1" smtClean="0">
                            <a:latin typeface="Cambria Math"/>
                          </a:rPr>
                          <m:t>.</m:t>
                        </m:r>
                        <m:r>
                          <m:rPr>
                            <m:nor/>
                          </m:rPr>
                          <a:rPr lang="cs-CZ" sz="2000" b="1" i="0" smtClean="0"/>
                          <m:t> </m:t>
                        </m:r>
                        <m:r>
                          <m:rPr>
                            <m:nor/>
                          </m:rPr>
                          <a:rPr lang="cs-CZ" sz="2000" b="1" dirty="0"/>
                          <m:t>27</m:t>
                        </m:r>
                        <m:r>
                          <m:rPr>
                            <m:nor/>
                          </m:rPr>
                          <a:rPr lang="cs-CZ" sz="2000" b="1" dirty="0"/>
                          <m:t>g</m:t>
                        </m:r>
                        <m:r>
                          <m:rPr>
                            <m:nor/>
                          </m:rPr>
                          <a:rPr lang="cs-CZ" sz="2000" b="1" dirty="0"/>
                          <m:t> .  </m:t>
                        </m:r>
                        <m:r>
                          <m:rPr>
                            <m:nor/>
                          </m:rPr>
                          <a:rPr lang="cs-CZ" sz="2000" b="1" dirty="0"/>
                          <m:t>mol</m:t>
                        </m:r>
                        <m:r>
                          <m:rPr>
                            <m:nor/>
                          </m:rPr>
                          <a:rPr lang="cs-CZ" sz="2000" b="1" baseline="30000" dirty="0"/>
                          <m:t>−1</m:t>
                        </m:r>
                        <m:r>
                          <m:rPr>
                            <m:nor/>
                          </m:rPr>
                          <a:rPr lang="cs-CZ" sz="2000" b="1" dirty="0"/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sz="2000" b="1" dirty="0"/>
                          <m:t>1 </m:t>
                        </m:r>
                        <m:r>
                          <m:rPr>
                            <m:nor/>
                          </m:rPr>
                          <a:rPr lang="cs-CZ" sz="2000" b="1" dirty="0"/>
                          <m:t>mol</m:t>
                        </m:r>
                        <m:r>
                          <m:rPr>
                            <m:nor/>
                          </m:rPr>
                          <a:rPr lang="cs-CZ" sz="2000" b="1" dirty="0"/>
                          <m:t> </m:t>
                        </m:r>
                        <m:r>
                          <a:rPr lang="cs-CZ" sz="2000" b="1" i="1" dirty="0" smtClean="0">
                            <a:latin typeface="Cambria Math"/>
                          </a:rPr>
                          <m:t> .</m:t>
                        </m:r>
                        <m:r>
                          <m:rPr>
                            <m:nor/>
                          </m:rPr>
                          <a:rPr lang="cs-CZ" sz="2000" b="1" dirty="0"/>
                          <m:t>102</m:t>
                        </m:r>
                        <m:r>
                          <m:rPr>
                            <m:nor/>
                          </m:rPr>
                          <a:rPr lang="cs-CZ" sz="2000" b="1" dirty="0"/>
                          <m:t>g</m:t>
                        </m:r>
                        <m:r>
                          <m:rPr>
                            <m:nor/>
                          </m:rPr>
                          <a:rPr lang="cs-CZ" sz="2000" b="1" dirty="0"/>
                          <m:t> .  </m:t>
                        </m:r>
                        <m:r>
                          <m:rPr>
                            <m:nor/>
                          </m:rPr>
                          <a:rPr lang="cs-CZ" sz="2000" b="1" dirty="0"/>
                          <m:t>mol</m:t>
                        </m:r>
                        <m:r>
                          <m:rPr>
                            <m:nor/>
                          </m:rPr>
                          <a:rPr lang="cs-CZ" sz="2000" b="1" baseline="30000" dirty="0"/>
                          <m:t>−1</m:t>
                        </m:r>
                        <m:r>
                          <m:rPr>
                            <m:nor/>
                          </m:rPr>
                          <a:rPr lang="cs-CZ" sz="2000" b="1" dirty="0"/>
                          <m:t> </m:t>
                        </m:r>
                      </m:den>
                    </m:f>
                  </m:oMath>
                </a14:m>
                <a:r>
                  <a:rPr lang="cs-CZ" sz="2000" b="1" dirty="0" smtClean="0"/>
                  <a:t> = </a:t>
                </a:r>
                <a:r>
                  <a:rPr lang="cs-CZ" sz="2000" b="1" dirty="0" smtClean="0">
                    <a:solidFill>
                      <a:srgbClr val="FF0000"/>
                    </a:solidFill>
                  </a:rPr>
                  <a:t>0,53</a:t>
                </a:r>
                <a:endParaRPr lang="cs-CZ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7" y="5223621"/>
                <a:ext cx="4615174" cy="678776"/>
              </a:xfrm>
              <a:prstGeom prst="rect">
                <a:avLst/>
              </a:prstGeom>
              <a:blipFill rotWithShape="1">
                <a:blip r:embed="rId4"/>
                <a:stretch>
                  <a:fillRect r="-52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ovéPole 13"/>
          <p:cNvSpPr txBox="1"/>
          <p:nvPr/>
        </p:nvSpPr>
        <p:spPr>
          <a:xfrm>
            <a:off x="539548" y="6166465"/>
            <a:ext cx="8399735" cy="430887"/>
          </a:xfrm>
          <a:prstGeom prst="rect">
            <a:avLst/>
          </a:prstGeom>
          <a:solidFill>
            <a:srgbClr val="FFFF00"/>
          </a:solidFill>
          <a:ln>
            <a:solidFill>
              <a:srgbClr val="FFFF66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100" b="1">
                <a:solidFill>
                  <a:srgbClr val="EC1CEC"/>
                </a:solidFill>
              </a:defRPr>
            </a:lvl1pPr>
          </a:lstStyle>
          <a:p>
            <a:r>
              <a:rPr lang="cs-CZ" dirty="0"/>
              <a:t>Ve 3 tunách oxidu hlinitém je  obsaženo </a:t>
            </a:r>
            <a:r>
              <a:rPr lang="cs-CZ" dirty="0">
                <a:solidFill>
                  <a:srgbClr val="FF0000"/>
                </a:solidFill>
              </a:rPr>
              <a:t>1,59 tuny </a:t>
            </a:r>
            <a:r>
              <a:rPr lang="cs-CZ" dirty="0" smtClean="0"/>
              <a:t>hliníku.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5477287" y="4126896"/>
                <a:ext cx="2811411" cy="861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smtClean="0">
                          <a:latin typeface="Cambria Math"/>
                        </a:rPr>
                        <m:t>𝒘</m:t>
                      </m:r>
                      <m:r>
                        <a:rPr lang="cs-CZ" sz="2400" b="1" i="1" smtClean="0">
                          <a:latin typeface="Cambria Math"/>
                        </a:rPr>
                        <m:t>(</m:t>
                      </m:r>
                      <m:r>
                        <a:rPr lang="cs-CZ" sz="2400" b="1" i="1" smtClean="0">
                          <a:latin typeface="Cambria Math"/>
                        </a:rPr>
                        <m:t>𝑨𝒍</m:t>
                      </m:r>
                      <m:r>
                        <a:rPr lang="cs-CZ" sz="2400" b="1" i="1" smtClean="0"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cs-CZ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b="1" i="1" smtClean="0">
                              <a:latin typeface="Cambria Math"/>
                            </a:rPr>
                            <m:t>𝒎</m:t>
                          </m:r>
                          <m:r>
                            <a:rPr lang="cs-CZ" sz="2400" b="1" i="1" smtClean="0">
                              <a:latin typeface="Cambria Math"/>
                            </a:rPr>
                            <m:t>(</m:t>
                          </m:r>
                          <m:r>
                            <a:rPr lang="cs-CZ" sz="2400" b="1" i="1" smtClean="0">
                              <a:latin typeface="Cambria Math"/>
                            </a:rPr>
                            <m:t>𝑨𝒍</m:t>
                          </m:r>
                          <m:r>
                            <a:rPr lang="cs-CZ" sz="2400" b="1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cs-CZ" sz="2400" b="1" i="1" smtClean="0">
                              <a:latin typeface="Cambria Math"/>
                            </a:rPr>
                            <m:t>𝒎</m:t>
                          </m:r>
                          <m:r>
                            <a:rPr lang="cs-CZ" sz="2400" b="1" i="1" smtClean="0">
                              <a:latin typeface="Cambria Math"/>
                            </a:rPr>
                            <m:t>(</m:t>
                          </m:r>
                          <m:r>
                            <a:rPr lang="cs-CZ" sz="2400" b="1" i="1" smtClean="0">
                              <a:latin typeface="Cambria Math"/>
                            </a:rPr>
                            <m:t>𝑨𝒍</m:t>
                          </m:r>
                          <m:r>
                            <a:rPr lang="cs-CZ" sz="2400" b="1" i="1" baseline="-25000" smtClean="0">
                              <a:latin typeface="Cambria Math"/>
                            </a:rPr>
                            <m:t>𝟐</m:t>
                          </m:r>
                          <m:r>
                            <a:rPr lang="cs-CZ" sz="2400" b="1" i="1" smtClean="0">
                              <a:latin typeface="Cambria Math"/>
                            </a:rPr>
                            <m:t>𝑶</m:t>
                          </m:r>
                          <m:r>
                            <a:rPr lang="cs-CZ" sz="2400" b="1" i="1" baseline="-25000" smtClean="0">
                              <a:latin typeface="Cambria Math"/>
                            </a:rPr>
                            <m:t>𝟑</m:t>
                          </m:r>
                          <m:r>
                            <a:rPr lang="cs-CZ" sz="2400" b="1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cs-CZ" sz="2400" b="1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7287" y="4126896"/>
                <a:ext cx="2811411" cy="86132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ovéPole 16"/>
          <p:cNvSpPr txBox="1"/>
          <p:nvPr/>
        </p:nvSpPr>
        <p:spPr>
          <a:xfrm>
            <a:off x="5453636" y="4988222"/>
            <a:ext cx="3654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latin typeface="Cambria" pitchFamily="18" charset="0"/>
              </a:rPr>
              <a:t>m(Al) </a:t>
            </a:r>
            <a:r>
              <a:rPr lang="cs-CZ" sz="2400" b="1" dirty="0" smtClean="0">
                <a:latin typeface="Cambria" pitchFamily="18" charset="0"/>
              </a:rPr>
              <a:t>= w(Al) . m(</a:t>
            </a:r>
            <a:r>
              <a:rPr lang="cs-CZ" sz="2400" b="1" dirty="0" smtClean="0"/>
              <a:t>Al</a:t>
            </a:r>
            <a:r>
              <a:rPr lang="cs-CZ" sz="2400" b="1" baseline="-25000" dirty="0" smtClean="0"/>
              <a:t>2</a:t>
            </a:r>
            <a:r>
              <a:rPr lang="cs-CZ" sz="2400" b="1" dirty="0" smtClean="0"/>
              <a:t>O</a:t>
            </a:r>
            <a:r>
              <a:rPr lang="cs-CZ" sz="2400" b="1" baseline="-25000" dirty="0" smtClean="0"/>
              <a:t>3)</a:t>
            </a:r>
            <a:endParaRPr lang="cs-CZ" sz="2400" b="1" dirty="0">
              <a:latin typeface="Cambria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5436093" y="5489357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latin typeface="Cambria" pitchFamily="18" charset="0"/>
              </a:rPr>
              <a:t>m(Al) </a:t>
            </a:r>
            <a:r>
              <a:rPr lang="cs-CZ" sz="2400" b="1" dirty="0" smtClean="0">
                <a:latin typeface="Cambria" pitchFamily="18" charset="0"/>
              </a:rPr>
              <a:t>= 0,53. 3t = </a:t>
            </a:r>
            <a:r>
              <a:rPr lang="cs-CZ" sz="2400" b="1" dirty="0" smtClean="0">
                <a:solidFill>
                  <a:srgbClr val="FF0000"/>
                </a:solidFill>
                <a:latin typeface="Cambria" pitchFamily="18" charset="0"/>
              </a:rPr>
              <a:t>1,59t</a:t>
            </a:r>
            <a:endParaRPr lang="cs-CZ" sz="24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grpSp>
        <p:nvGrpSpPr>
          <p:cNvPr id="19" name="Skupina 18"/>
          <p:cNvGrpSpPr/>
          <p:nvPr/>
        </p:nvGrpSpPr>
        <p:grpSpPr>
          <a:xfrm>
            <a:off x="2046915" y="2734173"/>
            <a:ext cx="4164922" cy="1226029"/>
            <a:chOff x="2046915" y="2554401"/>
            <a:chExt cx="4164922" cy="1226029"/>
          </a:xfrm>
        </p:grpSpPr>
        <p:sp>
          <p:nvSpPr>
            <p:cNvPr id="20" name="Ovál 19"/>
            <p:cNvSpPr/>
            <p:nvPr/>
          </p:nvSpPr>
          <p:spPr>
            <a:xfrm>
              <a:off x="2179389" y="2554401"/>
              <a:ext cx="4032448" cy="1226029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7000">
                  <a:srgbClr val="D49E6C"/>
                </a:gs>
                <a:gs pos="87000">
                  <a:srgbClr val="A65528"/>
                </a:gs>
                <a:gs pos="100000">
                  <a:srgbClr val="FFFF00"/>
                </a:gs>
              </a:gsLst>
              <a:lin ang="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ovéPole 20"/>
                <p:cNvSpPr txBox="1"/>
                <p:nvPr/>
              </p:nvSpPr>
              <p:spPr>
                <a:xfrm>
                  <a:off x="2046915" y="2640058"/>
                  <a:ext cx="4164922" cy="8745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2400" b="1" i="1" smtClean="0">
                            <a:latin typeface="Cambria Math"/>
                          </a:rPr>
                          <m:t>𝒘</m:t>
                        </m:r>
                        <m:r>
                          <a:rPr lang="cs-CZ" sz="2400" b="1" i="1" smtClean="0">
                            <a:latin typeface="Cambria Math"/>
                          </a:rPr>
                          <m:t>(</m:t>
                        </m:r>
                        <m:r>
                          <a:rPr lang="cs-CZ" sz="2400" b="1" i="1" smtClean="0">
                            <a:latin typeface="Cambria Math"/>
                          </a:rPr>
                          <m:t>𝑨𝒍</m:t>
                        </m:r>
                        <m:r>
                          <a:rPr lang="cs-CZ" sz="2400" b="1" i="1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cs-CZ" sz="2400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2400" b="1" i="1" smtClean="0">
                                <a:latin typeface="Cambria Math"/>
                              </a:rPr>
                              <m:t>𝒏</m:t>
                            </m:r>
                            <m:d>
                              <m:dPr>
                                <m:ctrlPr>
                                  <a:rPr lang="cs-CZ" sz="2400" b="1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cs-CZ" sz="2400" b="1" i="1" smtClean="0">
                                    <a:latin typeface="Cambria Math"/>
                                  </a:rPr>
                                  <m:t>𝑨𝒍</m:t>
                                </m:r>
                              </m:e>
                            </m:d>
                            <m:r>
                              <a:rPr lang="cs-CZ" sz="2400" b="1" i="1" smtClean="0">
                                <a:latin typeface="Cambria Math"/>
                              </a:rPr>
                              <m:t>. </m:t>
                            </m:r>
                            <m:r>
                              <a:rPr lang="cs-CZ" sz="2400" b="1" i="1" smtClean="0">
                                <a:latin typeface="Cambria Math"/>
                              </a:rPr>
                              <m:t>𝑴</m:t>
                            </m:r>
                            <m:r>
                              <a:rPr lang="cs-CZ" sz="2400" b="1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cs-CZ" sz="2400" b="1" i="1" smtClean="0">
                                <a:latin typeface="Cambria Math"/>
                              </a:rPr>
                              <m:t>𝑨𝒍</m:t>
                            </m:r>
                            <m:r>
                              <a:rPr lang="cs-CZ" sz="2400" b="1" i="1" smtClean="0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cs-CZ" sz="2400" b="1" i="1" smtClean="0">
                                <a:latin typeface="Cambria Math"/>
                              </a:rPr>
                              <m:t>𝒏</m:t>
                            </m:r>
                            <m:d>
                              <m:dPr>
                                <m:ctrlPr>
                                  <a:rPr lang="cs-CZ" sz="2400" b="1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cs-CZ" sz="2400" b="1" i="1" smtClean="0">
                                    <a:latin typeface="Cambria Math"/>
                                  </a:rPr>
                                  <m:t>𝑨𝒍</m:t>
                                </m:r>
                                <m:r>
                                  <a:rPr lang="cs-CZ" sz="2400" b="1" i="1" baseline="-25000" smtClean="0"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cs-CZ" sz="2400" b="1" i="1" smtClean="0">
                                    <a:latin typeface="Cambria Math"/>
                                  </a:rPr>
                                  <m:t>𝑶</m:t>
                                </m:r>
                                <m:r>
                                  <a:rPr lang="cs-CZ" sz="2400" b="1" i="1" baseline="-25000" smtClean="0">
                                    <a:latin typeface="Cambria Math"/>
                                  </a:rPr>
                                  <m:t>𝟑</m:t>
                                </m:r>
                              </m:e>
                            </m:d>
                            <m:r>
                              <a:rPr lang="cs-CZ" sz="2400" b="1" i="1" smtClean="0">
                                <a:latin typeface="Cambria Math"/>
                              </a:rPr>
                              <m:t>. </m:t>
                            </m:r>
                            <m:r>
                              <a:rPr lang="cs-CZ" sz="2400" b="1" i="1" smtClean="0">
                                <a:latin typeface="Cambria Math"/>
                              </a:rPr>
                              <m:t>𝑴</m:t>
                            </m:r>
                            <m:r>
                              <a:rPr lang="cs-CZ" sz="2400" b="1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cs-CZ" sz="2400" b="1" i="1">
                                <a:latin typeface="Cambria Math"/>
                              </a:rPr>
                              <m:t>𝑨𝒍</m:t>
                            </m:r>
                            <m:r>
                              <a:rPr lang="cs-CZ" sz="2400" b="1" i="1" baseline="-25000">
                                <a:latin typeface="Cambria Math"/>
                              </a:rPr>
                              <m:t>𝟐</m:t>
                            </m:r>
                            <m:r>
                              <a:rPr lang="cs-CZ" sz="2400" b="1" i="1">
                                <a:latin typeface="Cambria Math"/>
                              </a:rPr>
                              <m:t>𝑶</m:t>
                            </m:r>
                            <m:r>
                              <a:rPr lang="cs-CZ" sz="2400" b="1" i="1" baseline="-25000">
                                <a:latin typeface="Cambria Math"/>
                              </a:rPr>
                              <m:t>𝟑</m:t>
                            </m:r>
                            <m:r>
                              <a:rPr lang="cs-CZ" sz="2400" b="1" i="1" smtClean="0">
                                <a:latin typeface="Cambria Math"/>
                              </a:rPr>
                              <m:t>)</m:t>
                            </m:r>
                          </m:den>
                        </m:f>
                      </m:oMath>
                    </m:oMathPara>
                  </a14:m>
                  <a:endParaRPr lang="cs-CZ" sz="2400" b="1" dirty="0"/>
                </a:p>
              </p:txBody>
            </p:sp>
          </mc:Choice>
          <mc:Fallback xmlns="">
            <p:sp>
              <p:nvSpPr>
                <p:cNvPr id="21" name="TextovéPole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46915" y="2640058"/>
                  <a:ext cx="4164922" cy="874598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3" name="Šipka doprava se zářezem 22">
            <a:hlinkClick r:id="rId7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66996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" grpId="0" animBg="1"/>
      <p:bldP spid="3" grpId="0"/>
      <p:bldP spid="4" grpId="0" animBg="1"/>
      <p:bldP spid="6" grpId="0"/>
      <p:bldP spid="7" grpId="0"/>
      <p:bldP spid="8" grpId="0"/>
      <p:bldP spid="9" grpId="0"/>
      <p:bldP spid="10" grpId="0"/>
      <p:bldP spid="11" grpId="0"/>
      <p:bldP spid="14" grpId="0" animBg="1"/>
      <p:bldP spid="16" grpId="0"/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aoblený obdélník 21"/>
          <p:cNvSpPr/>
          <p:nvPr/>
        </p:nvSpPr>
        <p:spPr>
          <a:xfrm>
            <a:off x="-10107" y="908720"/>
            <a:ext cx="9164214" cy="5919664"/>
          </a:xfrm>
          <a:prstGeom prst="roundRect">
            <a:avLst>
              <a:gd name="adj" fmla="val 5850"/>
            </a:avLst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1259632" y="1033572"/>
            <a:ext cx="7272808" cy="523220"/>
          </a:xfrm>
          <a:prstGeom prst="rect">
            <a:avLst/>
          </a:prstGeom>
          <a:gradFill>
            <a:gsLst>
              <a:gs pos="0">
                <a:srgbClr val="663012"/>
              </a:gs>
              <a:gs pos="50000">
                <a:srgbClr val="D49E6C"/>
              </a:gs>
              <a:gs pos="83000">
                <a:srgbClr val="A65528"/>
              </a:gs>
              <a:gs pos="100000">
                <a:srgbClr val="663012"/>
              </a:gs>
            </a:gsLst>
            <a:lin ang="3000000" scaled="0"/>
          </a:gra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800" b="1">
                <a:solidFill>
                  <a:srgbClr val="FFFF00"/>
                </a:solidFill>
              </a:defRPr>
            </a:lvl1pPr>
          </a:lstStyle>
          <a:p>
            <a:r>
              <a:rPr lang="cs-CZ" dirty="0"/>
              <a:t>Výpočty z chemických vzorců a rovnic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5496" y="1201443"/>
            <a:ext cx="1367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Příklad</a:t>
            </a:r>
            <a:r>
              <a:rPr lang="cs-CZ" dirty="0" smtClean="0"/>
              <a:t> 3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" y="1570775"/>
            <a:ext cx="9144000" cy="738664"/>
          </a:xfrm>
          <a:prstGeom prst="rect">
            <a:avLst/>
          </a:prstGeom>
          <a:solidFill>
            <a:srgbClr val="FFFF00"/>
          </a:solidFill>
          <a:ln>
            <a:solidFill>
              <a:srgbClr val="FFFF66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100" b="1">
                <a:solidFill>
                  <a:srgbClr val="EC1CEC"/>
                </a:solidFill>
              </a:defRPr>
            </a:lvl1pPr>
          </a:lstStyle>
          <a:p>
            <a:r>
              <a:rPr lang="cs-CZ" dirty="0"/>
              <a:t>Vypočítejte hmotnost zinku, kterého je třeba k přípravě </a:t>
            </a:r>
            <a:r>
              <a:rPr lang="cs-CZ" dirty="0">
                <a:solidFill>
                  <a:srgbClr val="FF0000"/>
                </a:solidFill>
              </a:rPr>
              <a:t>483 g</a:t>
            </a:r>
            <a:r>
              <a:rPr lang="cs-CZ" dirty="0"/>
              <a:t>  síranu zinečnatého </a:t>
            </a:r>
            <a:r>
              <a:rPr lang="cs-CZ" dirty="0">
                <a:solidFill>
                  <a:srgbClr val="FF0000"/>
                </a:solidFill>
              </a:rPr>
              <a:t>ZnSO4</a:t>
            </a:r>
            <a:r>
              <a:rPr lang="cs-CZ" dirty="0"/>
              <a:t>.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02361" y="6237312"/>
            <a:ext cx="8939282" cy="430887"/>
          </a:xfrm>
          <a:prstGeom prst="rect">
            <a:avLst/>
          </a:prstGeom>
          <a:solidFill>
            <a:srgbClr val="FFFF00"/>
          </a:solidFill>
          <a:ln>
            <a:solidFill>
              <a:srgbClr val="FFFF66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100" b="1">
                <a:solidFill>
                  <a:srgbClr val="EC1CEC"/>
                </a:solidFill>
              </a:defRPr>
            </a:lvl1pPr>
          </a:lstStyle>
          <a:p>
            <a:r>
              <a:rPr lang="cs-CZ" dirty="0"/>
              <a:t>K přípravě 483 g síranu zinečnatého je zapotřebí </a:t>
            </a:r>
            <a:r>
              <a:rPr lang="cs-CZ" dirty="0">
                <a:solidFill>
                  <a:srgbClr val="FF0000"/>
                </a:solidFill>
              </a:rPr>
              <a:t>195 g zinku</a:t>
            </a:r>
            <a:r>
              <a:rPr lang="cs-CZ" dirty="0"/>
              <a:t>.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6084168" y="2652970"/>
            <a:ext cx="3080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n(x) : n(z) = v(x) : v(z)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59531" y="2345450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Látková množství (</a:t>
            </a:r>
            <a:r>
              <a:rPr lang="cs-CZ" sz="2000" b="1" dirty="0" smtClean="0">
                <a:solidFill>
                  <a:srgbClr val="FF0000"/>
                </a:solidFill>
              </a:rPr>
              <a:t>n</a:t>
            </a:r>
            <a:r>
              <a:rPr lang="cs-CZ" sz="2000" dirty="0" smtClean="0"/>
              <a:t>) reagujících látek jsou ve stejném poměru jako stechiometrické koeficienty(</a:t>
            </a:r>
            <a:r>
              <a:rPr lang="cs-CZ" sz="2000" b="1" dirty="0" smtClean="0">
                <a:solidFill>
                  <a:srgbClr val="FF0000"/>
                </a:solidFill>
              </a:rPr>
              <a:t>v</a:t>
            </a:r>
            <a:r>
              <a:rPr lang="cs-CZ" sz="2000" dirty="0" smtClean="0"/>
              <a:t>) v příslušné rovnici</a:t>
            </a:r>
            <a:endParaRPr lang="cs-CZ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549451" y="3053336"/>
                <a:ext cx="1440160" cy="5706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𝑴</m:t>
                      </m:r>
                      <m:r>
                        <a:rPr lang="cs-CZ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𝒎</m:t>
                          </m:r>
                        </m:num>
                        <m:den>
                          <m: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𝒏</m:t>
                          </m:r>
                        </m:den>
                      </m:f>
                    </m:oMath>
                  </m:oMathPara>
                </a14:m>
                <a:endParaRPr lang="cs-CZ" b="1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451" y="3053336"/>
                <a:ext cx="1440160" cy="57066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2145569" y="3004123"/>
                <a:ext cx="2016224" cy="6690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𝒏</m:t>
                      </m:r>
                      <m:r>
                        <a:rPr lang="cs-CZ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cs-CZ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𝒙</m:t>
                      </m:r>
                      <m:r>
                        <a:rPr lang="cs-CZ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)= </m:t>
                      </m:r>
                      <m:f>
                        <m:fPr>
                          <m:ctrlP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𝒎</m:t>
                          </m:r>
                          <m: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𝑴</m:t>
                          </m:r>
                          <m: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cs-CZ" b="1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5569" y="3004123"/>
                <a:ext cx="2016224" cy="66909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4085978" y="3004123"/>
                <a:ext cx="2016224" cy="6690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𝒏</m:t>
                      </m:r>
                      <m:r>
                        <a:rPr lang="cs-CZ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cs-CZ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𝒛</m:t>
                      </m:r>
                      <m:r>
                        <a:rPr lang="cs-CZ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)= </m:t>
                      </m:r>
                      <m:f>
                        <m:fPr>
                          <m:ctrlP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𝒎</m:t>
                          </m:r>
                          <m: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𝒛</m:t>
                          </m:r>
                          <m: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𝑴</m:t>
                          </m:r>
                          <m: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𝒛</m:t>
                          </m:r>
                          <m:r>
                            <a:rPr lang="cs-CZ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cs-CZ" b="1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5978" y="3004123"/>
                <a:ext cx="2016224" cy="66909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ovéPole 22"/>
          <p:cNvSpPr txBox="1"/>
          <p:nvPr/>
        </p:nvSpPr>
        <p:spPr>
          <a:xfrm>
            <a:off x="534468" y="3857654"/>
            <a:ext cx="2938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n(x) : n(z) = v(x) : v(z)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3348603" y="3718193"/>
                <a:ext cx="2935439" cy="679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/>
                        </a:rPr>
                        <m:t>𝒎</m:t>
                      </m:r>
                      <m:d>
                        <m:d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1" i="1" smtClean="0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cs-CZ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1" i="1" smtClean="0">
                              <a:latin typeface="Cambria Math"/>
                            </a:rPr>
                            <m:t>𝒗</m:t>
                          </m:r>
                          <m:r>
                            <a:rPr lang="cs-CZ" b="1" i="1" smtClean="0">
                              <a:latin typeface="Cambria Math"/>
                            </a:rPr>
                            <m:t>(</m:t>
                          </m:r>
                          <m:r>
                            <a:rPr lang="cs-CZ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cs-CZ" b="1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cs-CZ" b="1" i="1" smtClean="0">
                              <a:latin typeface="Cambria Math"/>
                            </a:rPr>
                            <m:t>𝒗</m:t>
                          </m:r>
                          <m:r>
                            <a:rPr lang="cs-CZ" b="1" i="1" smtClean="0">
                              <a:latin typeface="Cambria Math"/>
                            </a:rPr>
                            <m:t>(</m:t>
                          </m:r>
                          <m:r>
                            <a:rPr lang="cs-CZ" b="1" i="1" smtClean="0">
                              <a:latin typeface="Cambria Math"/>
                            </a:rPr>
                            <m:t>𝒛</m:t>
                          </m:r>
                          <m:r>
                            <a:rPr lang="cs-CZ" b="1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cs-CZ" b="1" i="1" smtClean="0">
                          <a:latin typeface="Cambria Math"/>
                        </a:rPr>
                        <m:t>.  </m:t>
                      </m:r>
                      <m:f>
                        <m:fPr>
                          <m:ctrlPr>
                            <a:rPr lang="cs-CZ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1" i="1" smtClean="0">
                              <a:latin typeface="Cambria Math"/>
                            </a:rPr>
                            <m:t>𝑴</m:t>
                          </m:r>
                          <m:d>
                            <m:dPr>
                              <m:ctrlPr>
                                <a:rPr lang="cs-CZ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  <m:r>
                            <a:rPr lang="cs-CZ" b="1" i="1" smtClean="0">
                              <a:latin typeface="Cambria Math"/>
                            </a:rPr>
                            <m:t>. </m:t>
                          </m:r>
                          <m:r>
                            <a:rPr lang="cs-CZ" b="1" i="1" smtClean="0">
                              <a:latin typeface="Cambria Math"/>
                            </a:rPr>
                            <m:t>𝒎</m:t>
                          </m:r>
                          <m:r>
                            <a:rPr lang="cs-CZ" b="1" i="1" smtClean="0">
                              <a:latin typeface="Cambria Math"/>
                            </a:rPr>
                            <m:t>(</m:t>
                          </m:r>
                          <m:r>
                            <a:rPr lang="cs-CZ" b="1" i="1" smtClean="0">
                              <a:latin typeface="Cambria Math"/>
                            </a:rPr>
                            <m:t>𝒛</m:t>
                          </m:r>
                          <m:r>
                            <a:rPr lang="cs-CZ" b="1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cs-CZ" b="1" i="1" smtClean="0">
                              <a:latin typeface="Cambria Math"/>
                            </a:rPr>
                            <m:t>𝑴</m:t>
                          </m:r>
                          <m:r>
                            <a:rPr lang="cs-CZ" b="1" i="1" smtClean="0">
                              <a:latin typeface="Cambria Math"/>
                            </a:rPr>
                            <m:t>(</m:t>
                          </m:r>
                          <m:r>
                            <a:rPr lang="cs-CZ" b="1" i="1" smtClean="0">
                              <a:latin typeface="Cambria Math"/>
                            </a:rPr>
                            <m:t>𝒛</m:t>
                          </m:r>
                          <m:r>
                            <a:rPr lang="cs-CZ" b="1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8603" y="3718193"/>
                <a:ext cx="2935439" cy="6790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Skupina 5"/>
          <p:cNvGrpSpPr/>
          <p:nvPr/>
        </p:nvGrpSpPr>
        <p:grpSpPr>
          <a:xfrm>
            <a:off x="251520" y="4552192"/>
            <a:ext cx="4726355" cy="749016"/>
            <a:chOff x="251520" y="4293096"/>
            <a:chExt cx="4726355" cy="749016"/>
          </a:xfrm>
        </p:grpSpPr>
        <p:sp>
          <p:nvSpPr>
            <p:cNvPr id="24" name="TextovéPole 23"/>
            <p:cNvSpPr txBox="1"/>
            <p:nvPr/>
          </p:nvSpPr>
          <p:spPr>
            <a:xfrm>
              <a:off x="251520" y="4611225"/>
              <a:ext cx="4726355" cy="430887"/>
            </a:xfrm>
            <a:prstGeom prst="rect">
              <a:avLst/>
            </a:prstGeom>
            <a:solidFill>
              <a:srgbClr val="00FF00"/>
            </a:solidFill>
          </p:spPr>
          <p:txBody>
            <a:bodyPr wrap="square" rtlCol="0">
              <a:spAutoFit/>
            </a:bodyPr>
            <a:lstStyle/>
            <a:p>
              <a:r>
                <a:rPr lang="cs-CZ" sz="2200" b="1" dirty="0" smtClean="0"/>
                <a:t>H</a:t>
              </a:r>
              <a:r>
                <a:rPr lang="cs-CZ" sz="2200" b="1" baseline="-25000" dirty="0" smtClean="0"/>
                <a:t>2</a:t>
              </a:r>
              <a:r>
                <a:rPr lang="cs-CZ" sz="2200" b="1" dirty="0" smtClean="0"/>
                <a:t>SO</a:t>
              </a:r>
              <a:r>
                <a:rPr lang="cs-CZ" sz="2200" b="1" baseline="-25000" dirty="0" smtClean="0"/>
                <a:t>4</a:t>
              </a:r>
              <a:r>
                <a:rPr lang="cs-CZ" sz="2200" b="1" dirty="0" smtClean="0"/>
                <a:t> + </a:t>
              </a:r>
              <a:r>
                <a:rPr lang="cs-CZ" sz="2200" b="1" dirty="0" err="1" smtClean="0"/>
                <a:t>Zn</a:t>
              </a:r>
              <a:r>
                <a:rPr lang="cs-CZ" sz="2200" b="1" dirty="0" smtClean="0"/>
                <a:t>                  ZnSO</a:t>
              </a:r>
              <a:r>
                <a:rPr lang="cs-CZ" sz="2200" b="1" baseline="-25000" dirty="0" smtClean="0"/>
                <a:t>4</a:t>
              </a:r>
              <a:r>
                <a:rPr lang="cs-CZ" sz="2200" b="1" dirty="0" smtClean="0"/>
                <a:t> + H</a:t>
              </a:r>
              <a:r>
                <a:rPr lang="cs-CZ" sz="2200" b="1" baseline="-25000" dirty="0" smtClean="0"/>
                <a:t>2</a:t>
              </a:r>
              <a:r>
                <a:rPr lang="cs-CZ" sz="2200" b="1" dirty="0" smtClean="0"/>
                <a:t>  </a:t>
              </a:r>
              <a:endParaRPr lang="cs-CZ" sz="2200" b="1" dirty="0"/>
            </a:p>
          </p:txBody>
        </p:sp>
        <p:cxnSp>
          <p:nvCxnSpPr>
            <p:cNvPr id="26" name="Přímá spojnice se šipkou 25"/>
            <p:cNvCxnSpPr/>
            <p:nvPr/>
          </p:nvCxnSpPr>
          <p:spPr>
            <a:xfrm>
              <a:off x="2267744" y="4831913"/>
              <a:ext cx="720080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ovéPole 27"/>
            <p:cNvSpPr txBox="1"/>
            <p:nvPr/>
          </p:nvSpPr>
          <p:spPr>
            <a:xfrm>
              <a:off x="3402984" y="4308384"/>
              <a:ext cx="304920" cy="369332"/>
            </a:xfrm>
            <a:prstGeom prst="rect">
              <a:avLst/>
            </a:prstGeom>
            <a:solidFill>
              <a:srgbClr val="00FF00"/>
            </a:solidFill>
          </p:spPr>
          <p:txBody>
            <a:bodyPr wrap="square" rtlCol="0">
              <a:spAutoFit/>
            </a:bodyPr>
            <a:lstStyle/>
            <a:p>
              <a:r>
                <a:rPr lang="cs-CZ" b="1" dirty="0" smtClean="0"/>
                <a:t>z</a:t>
              </a:r>
              <a:endParaRPr lang="cs-CZ" b="1" dirty="0"/>
            </a:p>
          </p:txBody>
        </p:sp>
        <p:sp>
          <p:nvSpPr>
            <p:cNvPr id="29" name="TextovéPole 28"/>
            <p:cNvSpPr txBox="1"/>
            <p:nvPr/>
          </p:nvSpPr>
          <p:spPr>
            <a:xfrm>
              <a:off x="1642791" y="4293096"/>
              <a:ext cx="373960" cy="369332"/>
            </a:xfrm>
            <a:prstGeom prst="rect">
              <a:avLst/>
            </a:prstGeom>
            <a:solidFill>
              <a:srgbClr val="00FF00"/>
            </a:solidFill>
          </p:spPr>
          <p:txBody>
            <a:bodyPr wrap="square" rtlCol="0">
              <a:spAutoFit/>
            </a:bodyPr>
            <a:lstStyle/>
            <a:p>
              <a:r>
                <a:rPr lang="cs-CZ" b="1" dirty="0" smtClean="0"/>
                <a:t>x</a:t>
              </a:r>
              <a:endParaRPr lang="cs-CZ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/>
              <p:cNvSpPr txBox="1"/>
              <p:nvPr/>
            </p:nvSpPr>
            <p:spPr>
              <a:xfrm>
                <a:off x="68842" y="5518001"/>
                <a:ext cx="4503159" cy="679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/>
                        </a:rPr>
                        <m:t>𝒎</m:t>
                      </m:r>
                      <m:d>
                        <m:d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1" i="1" smtClean="0">
                              <a:latin typeface="Cambria Math"/>
                            </a:rPr>
                            <m:t>𝒁𝒏</m:t>
                          </m:r>
                        </m:e>
                      </m:d>
                      <m:r>
                        <a:rPr lang="cs-CZ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1" i="1" smtClean="0">
                              <a:latin typeface="Cambria Math"/>
                            </a:rPr>
                            <m:t>𝒗</m:t>
                          </m:r>
                          <m:r>
                            <a:rPr lang="cs-CZ" b="1" i="1" smtClean="0">
                              <a:latin typeface="Cambria Math"/>
                            </a:rPr>
                            <m:t>(</m:t>
                          </m:r>
                          <m:r>
                            <a:rPr lang="cs-CZ" b="1" i="1" smtClean="0">
                              <a:latin typeface="Cambria Math"/>
                            </a:rPr>
                            <m:t>𝒁𝒏</m:t>
                          </m:r>
                          <m:r>
                            <a:rPr lang="cs-CZ" b="1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cs-CZ" b="1" i="1" smtClean="0">
                              <a:latin typeface="Cambria Math"/>
                            </a:rPr>
                            <m:t>𝒗</m:t>
                          </m:r>
                          <m:r>
                            <a:rPr lang="cs-CZ" b="1" i="1" smtClean="0">
                              <a:latin typeface="Cambria Math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cs-CZ" b="1" dirty="0"/>
                            <m:t>H</m:t>
                          </m:r>
                          <m:r>
                            <m:rPr>
                              <m:nor/>
                            </m:rPr>
                            <a:rPr lang="cs-CZ" b="1" baseline="-25000" dirty="0"/>
                            <m:t>2</m:t>
                          </m:r>
                          <m:r>
                            <m:rPr>
                              <m:nor/>
                            </m:rPr>
                            <a:rPr lang="cs-CZ" b="1" dirty="0"/>
                            <m:t>SO</m:t>
                          </m:r>
                          <m:r>
                            <m:rPr>
                              <m:nor/>
                            </m:rPr>
                            <a:rPr lang="cs-CZ" b="1" baseline="-25000" dirty="0"/>
                            <m:t>4</m:t>
                          </m:r>
                          <m:r>
                            <a:rPr lang="cs-CZ" b="1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cs-CZ" b="1" i="1" smtClean="0">
                          <a:latin typeface="Cambria Math"/>
                        </a:rPr>
                        <m:t>.  </m:t>
                      </m:r>
                      <m:f>
                        <m:fPr>
                          <m:ctrlPr>
                            <a:rPr lang="cs-CZ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1" i="1" smtClean="0">
                              <a:latin typeface="Cambria Math"/>
                            </a:rPr>
                            <m:t>𝑴</m:t>
                          </m:r>
                          <m:d>
                            <m:dPr>
                              <m:ctrlPr>
                                <a:rPr lang="cs-CZ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1" i="1" smtClean="0">
                                  <a:latin typeface="Cambria Math"/>
                                </a:rPr>
                                <m:t>𝒁𝒏</m:t>
                              </m:r>
                            </m:e>
                          </m:d>
                          <m:r>
                            <a:rPr lang="cs-CZ" b="1" i="1" smtClean="0">
                              <a:latin typeface="Cambria Math"/>
                            </a:rPr>
                            <m:t>. </m:t>
                          </m:r>
                          <m:r>
                            <a:rPr lang="cs-CZ" b="1" i="1" smtClean="0">
                              <a:latin typeface="Cambria Math"/>
                            </a:rPr>
                            <m:t>𝒎</m:t>
                          </m:r>
                          <m:r>
                            <a:rPr lang="cs-CZ" b="1" i="1" smtClean="0">
                              <a:latin typeface="Cambria Math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cs-CZ" b="1" dirty="0"/>
                            <m:t>H</m:t>
                          </m:r>
                          <m:r>
                            <m:rPr>
                              <m:nor/>
                            </m:rPr>
                            <a:rPr lang="cs-CZ" b="1" baseline="-25000" dirty="0"/>
                            <m:t>2</m:t>
                          </m:r>
                          <m:r>
                            <m:rPr>
                              <m:nor/>
                            </m:rPr>
                            <a:rPr lang="cs-CZ" b="1" dirty="0"/>
                            <m:t>SO</m:t>
                          </m:r>
                          <m:r>
                            <m:rPr>
                              <m:nor/>
                            </m:rPr>
                            <a:rPr lang="cs-CZ" b="1" baseline="-25000" dirty="0"/>
                            <m:t>4</m:t>
                          </m:r>
                          <m:r>
                            <a:rPr lang="cs-CZ" b="1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cs-CZ" b="1" i="1" smtClean="0">
                              <a:latin typeface="Cambria Math"/>
                            </a:rPr>
                            <m:t>𝑴</m:t>
                          </m:r>
                          <m:r>
                            <a:rPr lang="cs-CZ" b="1" i="1" smtClean="0">
                              <a:latin typeface="Cambria Math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cs-CZ" b="1" dirty="0"/>
                            <m:t>H</m:t>
                          </m:r>
                          <m:r>
                            <m:rPr>
                              <m:nor/>
                            </m:rPr>
                            <a:rPr lang="cs-CZ" b="1" baseline="-25000" dirty="0"/>
                            <m:t>2</m:t>
                          </m:r>
                          <m:r>
                            <m:rPr>
                              <m:nor/>
                            </m:rPr>
                            <a:rPr lang="cs-CZ" b="1" dirty="0"/>
                            <m:t>SO</m:t>
                          </m:r>
                          <m:r>
                            <m:rPr>
                              <m:nor/>
                            </m:rPr>
                            <a:rPr lang="cs-CZ" b="1" baseline="-25000" dirty="0"/>
                            <m:t>4</m:t>
                          </m:r>
                          <m:r>
                            <a:rPr lang="cs-CZ" b="1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42" y="5518001"/>
                <a:ext cx="4503159" cy="6790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4469643" y="5517232"/>
                <a:ext cx="4674357" cy="6923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200" b="1" i="1" smtClean="0">
                        <a:latin typeface="Cambria Math"/>
                      </a:rPr>
                      <m:t>𝒎</m:t>
                    </m:r>
                    <m:d>
                      <m:dPr>
                        <m:ctrlPr>
                          <a:rPr lang="cs-CZ" sz="2200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sz="2200" b="1" i="1" smtClean="0">
                            <a:latin typeface="Cambria Math"/>
                          </a:rPr>
                          <m:t>𝒁𝒏</m:t>
                        </m:r>
                      </m:e>
                    </m:d>
                    <m:r>
                      <a:rPr lang="cs-CZ" sz="2200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2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200" b="1" i="1" smtClean="0">
                            <a:latin typeface="Cambria Math"/>
                          </a:rPr>
                          <m:t>𝟏</m:t>
                        </m:r>
                        <m:r>
                          <a:rPr lang="cs-CZ" sz="2200" b="1" i="1" smtClean="0">
                            <a:latin typeface="Cambria Math"/>
                          </a:rPr>
                          <m:t> . </m:t>
                        </m:r>
                        <m:r>
                          <a:rPr lang="cs-CZ" sz="2200" b="1" i="1" smtClean="0">
                            <a:latin typeface="Cambria Math"/>
                          </a:rPr>
                          <m:t>𝟔𝟓</m:t>
                        </m:r>
                        <m:r>
                          <a:rPr lang="cs-CZ" sz="2200" b="1" i="1" smtClean="0">
                            <a:latin typeface="Cambria Math"/>
                          </a:rPr>
                          <m:t>,</m:t>
                        </m:r>
                        <m:r>
                          <a:rPr lang="cs-CZ" sz="2200" b="1" i="1" smtClean="0">
                            <a:latin typeface="Cambria Math"/>
                          </a:rPr>
                          <m:t>𝟒</m:t>
                        </m:r>
                        <m:r>
                          <m:rPr>
                            <m:nor/>
                          </m:rPr>
                          <a:rPr lang="cs-CZ" sz="2200" b="1" i="0" smtClean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cs-CZ" sz="2200" b="1" dirty="0">
                            <a:latin typeface="Times New Roman" pitchFamily="18" charset="0"/>
                            <a:cs typeface="Times New Roman" pitchFamily="18" charset="0"/>
                          </a:rPr>
                          <m:t>g</m:t>
                        </m:r>
                        <m:r>
                          <a:rPr lang="cs-CZ" sz="2200" b="1" i="1" smtClean="0">
                            <a:latin typeface="Cambria Math"/>
                          </a:rPr>
                          <m:t>.</m:t>
                        </m:r>
                        <m:r>
                          <m:rPr>
                            <m:nor/>
                          </m:rPr>
                          <a:rPr lang="cs-CZ" sz="2200" b="1" dirty="0">
                            <a:latin typeface="Times New Roman" pitchFamily="18" charset="0"/>
                            <a:cs typeface="Times New Roman" pitchFamily="18" charset="0"/>
                          </a:rPr>
                          <m:t>mol</m:t>
                        </m:r>
                        <m:r>
                          <m:rPr>
                            <m:nor/>
                          </m:rPr>
                          <a:rPr lang="cs-CZ" sz="2200" b="1" baseline="30000" dirty="0">
                            <a:latin typeface="Times New Roman" pitchFamily="18" charset="0"/>
                            <a:cs typeface="Times New Roman" pitchFamily="18" charset="0"/>
                          </a:rPr>
                          <m:t>−1</m:t>
                        </m:r>
                        <m:r>
                          <m:rPr>
                            <m:nor/>
                          </m:rPr>
                          <a:rPr lang="cs-CZ" sz="2200" b="1" dirty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  <m:r>
                          <a:rPr lang="cs-CZ" sz="2200" b="1" i="1" dirty="0" smtClean="0">
                            <a:latin typeface="Cambria Math"/>
                          </a:rPr>
                          <m:t>.  </m:t>
                        </m:r>
                        <m:r>
                          <a:rPr lang="cs-CZ" sz="2200" b="1" i="1" dirty="0" smtClean="0">
                            <a:latin typeface="Cambria Math"/>
                          </a:rPr>
                          <m:t>𝟒𝟖𝟑</m:t>
                        </m:r>
                        <m:r>
                          <a:rPr lang="cs-CZ" sz="2200" b="1" i="1" dirty="0" smtClean="0">
                            <a:latin typeface="Cambria Math"/>
                          </a:rPr>
                          <m:t>𝒈</m:t>
                        </m:r>
                      </m:num>
                      <m:den>
                        <m:r>
                          <a:rPr lang="cs-CZ" sz="2200" b="1" i="1" smtClean="0">
                            <a:latin typeface="Cambria Math"/>
                          </a:rPr>
                          <m:t>𝟏</m:t>
                        </m:r>
                        <m:r>
                          <a:rPr lang="cs-CZ" sz="2200" b="1" i="1" smtClean="0">
                            <a:latin typeface="Cambria Math"/>
                          </a:rPr>
                          <m:t> .  </m:t>
                        </m:r>
                        <m:r>
                          <a:rPr lang="cs-CZ" sz="2200" b="1" i="1" smtClean="0">
                            <a:latin typeface="Cambria Math"/>
                          </a:rPr>
                          <m:t>𝟏𝟔𝟐</m:t>
                        </m:r>
                        <m:r>
                          <m:rPr>
                            <m:nor/>
                          </m:rPr>
                          <a:rPr lang="cs-CZ" sz="2200" b="1" i="0" smtClean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cs-CZ" sz="2200" b="1" dirty="0">
                            <a:latin typeface="Times New Roman" pitchFamily="18" charset="0"/>
                            <a:cs typeface="Times New Roman" pitchFamily="18" charset="0"/>
                          </a:rPr>
                          <m:t>g</m:t>
                        </m:r>
                        <m:r>
                          <a:rPr lang="cs-CZ" sz="2200" b="1" i="1">
                            <a:latin typeface="Cambria Math"/>
                          </a:rPr>
                          <m:t>.</m:t>
                        </m:r>
                        <m:r>
                          <m:rPr>
                            <m:nor/>
                          </m:rPr>
                          <a:rPr lang="cs-CZ" sz="2200" b="1" dirty="0">
                            <a:latin typeface="Times New Roman" pitchFamily="18" charset="0"/>
                            <a:cs typeface="Times New Roman" pitchFamily="18" charset="0"/>
                          </a:rPr>
                          <m:t>mol</m:t>
                        </m:r>
                        <m:r>
                          <m:rPr>
                            <m:nor/>
                          </m:rPr>
                          <a:rPr lang="cs-CZ" sz="2200" b="1" baseline="30000" dirty="0">
                            <a:latin typeface="Times New Roman" pitchFamily="18" charset="0"/>
                            <a:cs typeface="Times New Roman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cs-CZ" sz="2200" b="1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cs-CZ" sz="2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195 g</a:t>
                </a:r>
                <a:endParaRPr lang="cs-CZ" sz="2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9643" y="5517232"/>
                <a:ext cx="4674357" cy="69230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/>
              <p:cNvSpPr txBox="1"/>
              <p:nvPr/>
            </p:nvSpPr>
            <p:spPr>
              <a:xfrm>
                <a:off x="5085886" y="4376371"/>
                <a:ext cx="330253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b="1" dirty="0" smtClean="0"/>
                  <a:t>v(</a:t>
                </a:r>
                <a:r>
                  <a:rPr lang="cs-CZ" b="1" dirty="0" err="1" smtClean="0"/>
                  <a:t>Zn</a:t>
                </a:r>
                <a:r>
                  <a:rPr lang="cs-CZ" b="1" dirty="0" smtClean="0"/>
                  <a:t>)= 1     v(ZnSO</a:t>
                </a:r>
                <a:r>
                  <a:rPr lang="cs-CZ" b="1" baseline="-25000" dirty="0" smtClean="0"/>
                  <a:t>4</a:t>
                </a:r>
                <a:r>
                  <a:rPr lang="cs-CZ" b="1" dirty="0" smtClean="0"/>
                  <a:t>)= 1</a:t>
                </a:r>
              </a:p>
              <a:p>
                <a:r>
                  <a:rPr lang="cs-CZ" b="1" dirty="0" smtClean="0"/>
                  <a:t>M(</a:t>
                </a:r>
                <a:r>
                  <a:rPr lang="cs-CZ" b="1" dirty="0" err="1" smtClean="0"/>
                  <a:t>Zn</a:t>
                </a:r>
                <a:r>
                  <a:rPr lang="cs-CZ" b="1" dirty="0" smtClean="0"/>
                  <a:t>)= 65,4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b="1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cs-CZ" b="1" dirty="0"/>
                      <m:t>g</m:t>
                    </m:r>
                    <m:r>
                      <a:rPr lang="cs-CZ" b="1" i="1">
                        <a:latin typeface="Cambria Math"/>
                      </a:rPr>
                      <m:t>.</m:t>
                    </m:r>
                    <m:r>
                      <m:rPr>
                        <m:nor/>
                      </m:rPr>
                      <a:rPr lang="cs-CZ" b="1" dirty="0"/>
                      <m:t>mol</m:t>
                    </m:r>
                    <m:r>
                      <m:rPr>
                        <m:nor/>
                      </m:rPr>
                      <a:rPr lang="cs-CZ" b="1" baseline="30000" dirty="0"/>
                      <m:t>−1</m:t>
                    </m:r>
                    <m:r>
                      <m:rPr>
                        <m:nor/>
                      </m:rPr>
                      <a:rPr lang="cs-CZ" b="1" dirty="0"/>
                      <m:t> </m:t>
                    </m:r>
                  </m:oMath>
                </a14:m>
                <a:endParaRPr lang="cs-CZ" b="1" dirty="0" smtClean="0"/>
              </a:p>
              <a:p>
                <a:r>
                  <a:rPr lang="cs-CZ" b="1" dirty="0"/>
                  <a:t>M</a:t>
                </a:r>
                <a:r>
                  <a:rPr lang="cs-CZ" b="1" dirty="0" smtClean="0"/>
                  <a:t>(</a:t>
                </a:r>
                <a:r>
                  <a:rPr lang="cs-CZ" b="1" dirty="0"/>
                  <a:t>ZnSO</a:t>
                </a:r>
                <a:r>
                  <a:rPr lang="cs-CZ" b="1" baseline="-25000" dirty="0"/>
                  <a:t>4</a:t>
                </a:r>
                <a14:m>
                  <m:oMath xmlns:m="http://schemas.openxmlformats.org/officeDocument/2006/math">
                    <m:r>
                      <a:rPr lang="cs-CZ" b="1" i="0" smtClean="0">
                        <a:latin typeface="Cambria Math"/>
                      </a:rPr>
                      <m:t>)=</m:t>
                    </m:r>
                    <m:r>
                      <a:rPr lang="cs-CZ" b="1" i="0" smtClean="0">
                        <a:latin typeface="Cambria Math"/>
                      </a:rPr>
                      <m:t>𝟏𝟔𝟐</m:t>
                    </m:r>
                    <m:r>
                      <m:rPr>
                        <m:nor/>
                      </m:rPr>
                      <a:rPr lang="cs-CZ" b="1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cs-CZ" b="1" dirty="0"/>
                      <m:t>g</m:t>
                    </m:r>
                    <m:r>
                      <a:rPr lang="cs-CZ" b="1" i="1">
                        <a:latin typeface="Cambria Math"/>
                      </a:rPr>
                      <m:t>.</m:t>
                    </m:r>
                    <m:r>
                      <m:rPr>
                        <m:nor/>
                      </m:rPr>
                      <a:rPr lang="cs-CZ" b="1" dirty="0"/>
                      <m:t>mol</m:t>
                    </m:r>
                    <m:r>
                      <m:rPr>
                        <m:nor/>
                      </m:rPr>
                      <a:rPr lang="cs-CZ" b="1" baseline="30000" dirty="0"/>
                      <m:t>−1</m:t>
                    </m:r>
                  </m:oMath>
                </a14:m>
                <a:endParaRPr lang="cs-CZ" b="1" baseline="30000" dirty="0" smtClean="0"/>
              </a:p>
              <a:p>
                <a:r>
                  <a:rPr lang="cs-CZ" b="1" dirty="0" smtClean="0"/>
                  <a:t>M(</a:t>
                </a:r>
                <a:r>
                  <a:rPr lang="cs-CZ" b="1" dirty="0"/>
                  <a:t>ZnSO</a:t>
                </a:r>
                <a:r>
                  <a:rPr lang="cs-CZ" b="1" baseline="-25000" dirty="0"/>
                  <a:t>4</a:t>
                </a:r>
                <a14:m>
                  <m:oMath xmlns:m="http://schemas.openxmlformats.org/officeDocument/2006/math">
                    <m:r>
                      <a:rPr lang="cs-CZ" b="1" i="0" dirty="0" smtClean="0">
                        <a:latin typeface="Cambria Math"/>
                      </a:rPr>
                      <m:t>)=</m:t>
                    </m:r>
                    <m:r>
                      <a:rPr lang="cs-CZ" b="1" i="0" dirty="0" smtClean="0">
                        <a:latin typeface="Cambria Math"/>
                      </a:rPr>
                      <m:t>𝟒𝟖𝟑</m:t>
                    </m:r>
                    <m:r>
                      <a:rPr lang="cs-CZ" b="1" i="0" dirty="0" smtClean="0">
                        <a:latin typeface="Cambria Math"/>
                      </a:rPr>
                      <m:t> </m:t>
                    </m:r>
                    <m:r>
                      <a:rPr lang="cs-CZ" b="1" i="0" dirty="0" smtClean="0">
                        <a:latin typeface="Cambria Math"/>
                      </a:rPr>
                      <m:t>𝐠</m:t>
                    </m:r>
                    <m:r>
                      <m:rPr>
                        <m:nor/>
                      </m:rPr>
                      <a:rPr lang="cs-CZ" b="1" dirty="0"/>
                      <m:t> </m:t>
                    </m:r>
                  </m:oMath>
                </a14:m>
                <a:endParaRPr lang="cs-CZ" b="1" dirty="0"/>
              </a:p>
            </p:txBody>
          </p:sp>
        </mc:Choice>
        <mc:Fallback xmlns="">
          <p:sp>
            <p:nvSpPr>
              <p:cNvPr id="32" name="TextovéPol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5886" y="4376371"/>
                <a:ext cx="3302538" cy="1200329"/>
              </a:xfrm>
              <a:prstGeom prst="rect">
                <a:avLst/>
              </a:prstGeom>
              <a:blipFill rotWithShape="1">
                <a:blip r:embed="rId11"/>
                <a:stretch>
                  <a:fillRect l="-1476" t="-2538" b="-710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Šipka doprava se zářezem 24">
            <a:hlinkClick r:id="rId12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70783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" grpId="0" animBg="1"/>
      <p:bldP spid="3" grpId="0"/>
      <p:bldP spid="4" grpId="0" animBg="1"/>
      <p:bldP spid="14" grpId="0" animBg="1"/>
      <p:bldP spid="12" grpId="0"/>
      <p:bldP spid="13" grpId="0"/>
      <p:bldP spid="19" grpId="0"/>
      <p:bldP spid="20" grpId="0"/>
      <p:bldP spid="21" grpId="0"/>
      <p:bldP spid="23" grpId="0"/>
      <p:bldP spid="15" grpId="0"/>
      <p:bldP spid="30" grpId="0"/>
      <p:bldP spid="31" grpId="0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délník 21"/>
          <p:cNvSpPr/>
          <p:nvPr/>
        </p:nvSpPr>
        <p:spPr>
          <a:xfrm>
            <a:off x="634126" y="1340768"/>
            <a:ext cx="7875748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r>
              <a:rPr lang="cs-CZ" sz="1200" dirty="0" smtClean="0"/>
              <a:t>Dušek </a:t>
            </a:r>
            <a:r>
              <a:rPr lang="cs-CZ" sz="1200" dirty="0"/>
              <a:t>B.; </a:t>
            </a:r>
            <a:r>
              <a:rPr lang="cs-CZ" sz="1200" dirty="0" err="1"/>
              <a:t>Flemr</a:t>
            </a:r>
            <a:r>
              <a:rPr lang="cs-CZ" sz="1200" dirty="0"/>
              <a:t> </a:t>
            </a:r>
            <a:r>
              <a:rPr lang="cs-CZ" sz="1200" dirty="0" smtClean="0"/>
              <a:t>V.            Chemie </a:t>
            </a:r>
            <a:r>
              <a:rPr lang="cs-CZ" sz="1200" dirty="0"/>
              <a:t>pro gymnázia I. (Obecná a anorganická</a:t>
            </a:r>
            <a:r>
              <a:rPr lang="cs-CZ" sz="1200" dirty="0" smtClean="0"/>
              <a:t>), SPN 2007,</a:t>
            </a:r>
            <a:r>
              <a:rPr lang="cs-CZ" sz="1200" dirty="0"/>
              <a:t> </a:t>
            </a:r>
            <a:r>
              <a:rPr lang="cs-CZ" sz="1200" dirty="0" smtClean="0"/>
              <a:t>ISBN:80-7235-369-1</a:t>
            </a:r>
            <a:endParaRPr lang="cs-CZ" sz="1200" dirty="0"/>
          </a:p>
          <a:p>
            <a:r>
              <a:rPr lang="cs-CZ" sz="1200" dirty="0" smtClean="0"/>
              <a:t> </a:t>
            </a:r>
            <a:endParaRPr lang="cs-CZ" sz="1200" dirty="0"/>
          </a:p>
        </p:txBody>
      </p:sp>
      <p:sp>
        <p:nvSpPr>
          <p:cNvPr id="25" name="TextovéPole 2"/>
          <p:cNvSpPr txBox="1"/>
          <p:nvPr/>
        </p:nvSpPr>
        <p:spPr>
          <a:xfrm>
            <a:off x="1677733" y="836712"/>
            <a:ext cx="1818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smtClean="0">
                <a:solidFill>
                  <a:srgbClr val="FF0000"/>
                </a:solidFill>
              </a:rPr>
              <a:t>Literatura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634126" y="1652900"/>
            <a:ext cx="6291572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200" dirty="0" smtClean="0"/>
              <a:t>Vacík J. a kolektiv              Přehled středoškolské chemie, SPN 1995, </a:t>
            </a:r>
            <a:r>
              <a:rPr lang="cs-CZ" sz="1200" dirty="0">
                <a:solidFill>
                  <a:prstClr val="black"/>
                </a:solidFill>
              </a:rPr>
              <a:t>ISBN: </a:t>
            </a:r>
            <a:r>
              <a:rPr lang="cs-CZ" sz="1200" dirty="0" smtClean="0">
                <a:solidFill>
                  <a:prstClr val="black"/>
                </a:solidFill>
              </a:rPr>
              <a:t>80-85937-08-5</a:t>
            </a:r>
            <a:endParaRPr lang="cs-CZ" sz="1200" dirty="0">
              <a:solidFill>
                <a:prstClr val="black"/>
              </a:solidFill>
            </a:endParaRPr>
          </a:p>
          <a:p>
            <a:endParaRPr lang="cs-CZ" sz="1200" dirty="0"/>
          </a:p>
        </p:txBody>
      </p:sp>
      <p:sp>
        <p:nvSpPr>
          <p:cNvPr id="33" name="Obdélník 32"/>
          <p:cNvSpPr/>
          <p:nvPr/>
        </p:nvSpPr>
        <p:spPr>
          <a:xfrm>
            <a:off x="634126" y="1987539"/>
            <a:ext cx="7110536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dirty="0" smtClean="0"/>
              <a:t>Kotlík B., Růžičková K.    Chemie </a:t>
            </a:r>
            <a:r>
              <a:rPr lang="cs-CZ" sz="1200" dirty="0"/>
              <a:t>I. v kostce pro střední </a:t>
            </a:r>
            <a:r>
              <a:rPr lang="cs-CZ" sz="1200" dirty="0" smtClean="0"/>
              <a:t>školy, Fragment 2002, </a:t>
            </a:r>
            <a:r>
              <a:rPr lang="cs-CZ" sz="1200" dirty="0"/>
              <a:t>ISBN: 80-7200-337-2</a:t>
            </a:r>
            <a:r>
              <a:rPr lang="cs-CZ" sz="1200" dirty="0" smtClean="0"/>
              <a:t> 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814780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600" y="2420888"/>
            <a:ext cx="7128792" cy="2016224"/>
          </a:xfrm>
          <a:solidFill>
            <a:schemeClr val="bg2">
              <a:lumMod val="40000"/>
              <a:lumOff val="6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  <a:softEdge rad="63500"/>
          </a:effectLst>
        </p:spPr>
        <p:txBody>
          <a:bodyPr anchor="ctr">
            <a:normAutofit/>
          </a:bodyPr>
          <a:lstStyle/>
          <a:p>
            <a:pPr algn="ctr"/>
            <a:r>
              <a:rPr lang="cs-CZ" smtClean="0">
                <a:ln w="6350">
                  <a:solidFill>
                    <a:schemeClr val="tx1"/>
                  </a:solidFill>
                </a:ln>
                <a:solidFill>
                  <a:srgbClr val="EC1CEC"/>
                </a:solidFill>
              </a:rPr>
              <a:t>CHEMICKÉ VÝPOČTY</a:t>
            </a:r>
            <a:endParaRPr lang="cs-CZ" dirty="0">
              <a:ln w="6350">
                <a:solidFill>
                  <a:schemeClr val="tx1"/>
                </a:solidFill>
              </a:ln>
              <a:solidFill>
                <a:srgbClr val="EC1CE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0749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ený obdélník 8"/>
          <p:cNvSpPr/>
          <p:nvPr/>
        </p:nvSpPr>
        <p:spPr>
          <a:xfrm>
            <a:off x="197034" y="1808820"/>
            <a:ext cx="8749932" cy="3240360"/>
          </a:xfrm>
          <a:prstGeom prst="roundRect">
            <a:avLst>
              <a:gd name="adj" fmla="val 5850"/>
            </a:avLst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4" name="TextovéPole 3">
            <a:hlinkClick r:id="rId5" action="ppaction://hlinksldjump"/>
          </p:cNvPr>
          <p:cNvSpPr txBox="1"/>
          <p:nvPr/>
        </p:nvSpPr>
        <p:spPr>
          <a:xfrm>
            <a:off x="424889" y="2240868"/>
            <a:ext cx="7800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FF0000"/>
                </a:solidFill>
              </a:rPr>
              <a:t>LÁTKOVÉ MNOŽSTVÍ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5" name="TextovéPole 4">
            <a:hlinkClick r:id="rId6" action="ppaction://hlinksldjump"/>
          </p:cNvPr>
          <p:cNvSpPr txBox="1"/>
          <p:nvPr/>
        </p:nvSpPr>
        <p:spPr>
          <a:xfrm>
            <a:off x="430074" y="2888940"/>
            <a:ext cx="4339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FF0000"/>
                </a:solidFill>
              </a:rPr>
              <a:t>MOLÁRNÍ HMOTNOST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6" name="TextovéPole 5">
            <a:hlinkClick r:id="rId7" action="ppaction://hlinksldjump"/>
          </p:cNvPr>
          <p:cNvSpPr txBox="1"/>
          <p:nvPr/>
        </p:nvSpPr>
        <p:spPr>
          <a:xfrm>
            <a:off x="464736" y="4041068"/>
            <a:ext cx="8121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FF0000"/>
                </a:solidFill>
              </a:rPr>
              <a:t>VÝPOČTY Z CHEMICKÝCH VZORCŮ A ROVNIC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7" name="TextovéPole 6">
            <a:hlinkClick r:id="rId8" action="ppaction://hlinksldjump"/>
          </p:cNvPr>
          <p:cNvSpPr txBox="1"/>
          <p:nvPr/>
        </p:nvSpPr>
        <p:spPr>
          <a:xfrm>
            <a:off x="464736" y="3465004"/>
            <a:ext cx="7024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FF0000"/>
                </a:solidFill>
              </a:rPr>
              <a:t>HMOTNOSTNÍ ZLOMEK</a:t>
            </a:r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4627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ený obdélník 8"/>
          <p:cNvSpPr/>
          <p:nvPr/>
        </p:nvSpPr>
        <p:spPr>
          <a:xfrm>
            <a:off x="170286" y="908720"/>
            <a:ext cx="8803429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1259630" y="1033572"/>
            <a:ext cx="3600000" cy="523220"/>
          </a:xfrm>
          <a:prstGeom prst="rect">
            <a:avLst/>
          </a:prstGeom>
          <a:gradFill>
            <a:gsLst>
              <a:gs pos="0">
                <a:srgbClr val="663012"/>
              </a:gs>
              <a:gs pos="50000">
                <a:srgbClr val="D49E6C"/>
              </a:gs>
              <a:gs pos="83000">
                <a:srgbClr val="A65528"/>
              </a:gs>
              <a:gs pos="100000">
                <a:srgbClr val="663012"/>
              </a:gs>
            </a:gsLst>
            <a:lin ang="3000000" scaled="0"/>
          </a:gra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</a:rPr>
              <a:t>Základní pojmy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89658" y="1515849"/>
            <a:ext cx="880342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100" dirty="0" smtClean="0"/>
              <a:t>K vyjádření velikosti souboru základních částic (atomů, molekul a iontů) byla zavedena </a:t>
            </a:r>
            <a:r>
              <a:rPr lang="cs-CZ" sz="2100" b="1" dirty="0" smtClean="0">
                <a:solidFill>
                  <a:srgbClr val="FF0000"/>
                </a:solidFill>
              </a:rPr>
              <a:t>veličina látkové množství - </a:t>
            </a:r>
            <a:r>
              <a:rPr lang="cs-CZ" sz="2100" b="1" u="sng" dirty="0" smtClean="0">
                <a:solidFill>
                  <a:srgbClr val="FF0000"/>
                </a:solidFill>
              </a:rPr>
              <a:t>n</a:t>
            </a:r>
            <a:r>
              <a:rPr lang="cs-CZ" sz="2100" b="1" dirty="0" smtClean="0">
                <a:solidFill>
                  <a:srgbClr val="FF0000"/>
                </a:solidFill>
              </a:rPr>
              <a:t>      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cs-CZ" sz="2100" b="1" dirty="0" smtClean="0"/>
              <a:t>jednotka 1mol                         </a:t>
            </a:r>
            <a:endParaRPr lang="cs-CZ" sz="21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189657" y="2525995"/>
            <a:ext cx="87747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FF0000"/>
                </a:solidFill>
              </a:rPr>
              <a:t>1mol</a:t>
            </a:r>
            <a:r>
              <a:rPr lang="cs-CZ" sz="2400" dirty="0" smtClean="0"/>
              <a:t>  je </a:t>
            </a:r>
            <a:r>
              <a:rPr lang="cs-CZ" sz="2400" dirty="0"/>
              <a:t>takové množství látky, které obsahuje stejně částic, jako je atomů ve 12g izotopu </a:t>
            </a:r>
            <a:r>
              <a:rPr lang="cs-CZ" sz="2400" dirty="0" smtClean="0"/>
              <a:t>uhlíku </a:t>
            </a:r>
            <a:r>
              <a:rPr lang="cs-CZ" sz="2400" baseline="30000" dirty="0" smtClean="0"/>
              <a:t>12</a:t>
            </a:r>
            <a:r>
              <a:rPr lang="cs-CZ" sz="2400" dirty="0" smtClean="0"/>
              <a:t>C = </a:t>
            </a:r>
            <a:r>
              <a:rPr lang="cs-CZ" sz="2400" b="1" dirty="0">
                <a:solidFill>
                  <a:srgbClr val="FF0000"/>
                </a:solidFill>
              </a:rPr>
              <a:t>6,022 · 10</a:t>
            </a:r>
            <a:r>
              <a:rPr lang="cs-CZ" sz="2400" b="1" baseline="30000" dirty="0">
                <a:solidFill>
                  <a:srgbClr val="FF0000"/>
                </a:solidFill>
              </a:rPr>
              <a:t>23 </a:t>
            </a:r>
            <a:r>
              <a:rPr lang="cs-CZ" sz="2400" dirty="0" smtClean="0"/>
              <a:t>částic.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981746" y="3318083"/>
            <a:ext cx="66865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>
                <a:solidFill>
                  <a:srgbClr val="FF0000"/>
                </a:solidFill>
              </a:rPr>
              <a:t>Avogadrova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</a:rPr>
              <a:t>konstanta </a:t>
            </a:r>
            <a:r>
              <a:rPr lang="cs-CZ" sz="2400" dirty="0" smtClean="0"/>
              <a:t>= </a:t>
            </a:r>
            <a:r>
              <a:rPr lang="cs-CZ" sz="2400" b="1" dirty="0" smtClean="0">
                <a:solidFill>
                  <a:srgbClr val="FF0000"/>
                </a:solidFill>
              </a:rPr>
              <a:t>6,022 </a:t>
            </a:r>
            <a:r>
              <a:rPr lang="cs-CZ" sz="2400" b="1" dirty="0">
                <a:solidFill>
                  <a:srgbClr val="FF0000"/>
                </a:solidFill>
              </a:rPr>
              <a:t>· </a:t>
            </a:r>
            <a:r>
              <a:rPr lang="cs-CZ" sz="2400" b="1" dirty="0" smtClean="0">
                <a:solidFill>
                  <a:srgbClr val="FF0000"/>
                </a:solidFill>
              </a:rPr>
              <a:t>10</a:t>
            </a:r>
            <a:r>
              <a:rPr lang="cs-CZ" sz="2400" b="1" baseline="30000" dirty="0" smtClean="0">
                <a:solidFill>
                  <a:srgbClr val="FF0000"/>
                </a:solidFill>
              </a:rPr>
              <a:t>23 </a:t>
            </a:r>
            <a:r>
              <a:rPr lang="cs-CZ" sz="2400" b="1" dirty="0" smtClean="0">
                <a:solidFill>
                  <a:srgbClr val="FF0000"/>
                </a:solidFill>
              </a:rPr>
              <a:t>mol</a:t>
            </a:r>
            <a:r>
              <a:rPr lang="cs-CZ" sz="2400" b="1" baseline="30000" dirty="0" smtClean="0">
                <a:solidFill>
                  <a:srgbClr val="FF0000"/>
                </a:solidFill>
              </a:rPr>
              <a:t>-1</a:t>
            </a:r>
          </a:p>
          <a:p>
            <a:r>
              <a:rPr lang="cs-CZ" sz="2400" dirty="0" smtClean="0"/>
              <a:t>(přesněji </a:t>
            </a:r>
            <a:r>
              <a:rPr lang="cs-CZ" sz="2400" dirty="0"/>
              <a:t>602 204 500 000 000 000 000 000)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89658" y="4186178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EC1CEC"/>
                </a:solidFill>
              </a:rPr>
              <a:t>počet částic v 1 molu jakékoliv látky je vždy stejný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004879" y="4604616"/>
            <a:ext cx="60486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1mol </a:t>
            </a:r>
            <a:r>
              <a:rPr lang="cs-CZ" sz="2400" dirty="0"/>
              <a:t>= </a:t>
            </a:r>
            <a:r>
              <a:rPr lang="cs-CZ" sz="2400" dirty="0" smtClean="0"/>
              <a:t>6,022 </a:t>
            </a:r>
            <a:r>
              <a:rPr lang="cs-CZ" sz="2400" dirty="0"/>
              <a:t>· 10</a:t>
            </a:r>
            <a:r>
              <a:rPr lang="cs-CZ" sz="2400" baseline="30000" dirty="0"/>
              <a:t>23</a:t>
            </a:r>
            <a:r>
              <a:rPr lang="cs-CZ" sz="2400" dirty="0"/>
              <a:t> atomů </a:t>
            </a:r>
            <a:r>
              <a:rPr lang="cs-CZ" sz="2400" dirty="0" smtClean="0"/>
              <a:t>hliníku</a:t>
            </a:r>
            <a:endParaRPr lang="cs-CZ" sz="2400" dirty="0"/>
          </a:p>
          <a:p>
            <a:r>
              <a:rPr lang="cs-CZ" sz="2400" dirty="0" smtClean="0"/>
              <a:t>1mol </a:t>
            </a:r>
            <a:r>
              <a:rPr lang="cs-CZ" sz="2400" dirty="0"/>
              <a:t>= </a:t>
            </a:r>
            <a:r>
              <a:rPr lang="cs-CZ" sz="2400" dirty="0" smtClean="0"/>
              <a:t>6,022 </a:t>
            </a:r>
            <a:r>
              <a:rPr lang="cs-CZ" sz="2400" dirty="0"/>
              <a:t>· 10</a:t>
            </a:r>
            <a:r>
              <a:rPr lang="cs-CZ" sz="2400" baseline="30000" dirty="0"/>
              <a:t>23</a:t>
            </a:r>
            <a:r>
              <a:rPr lang="cs-CZ" sz="2400" dirty="0"/>
              <a:t> molekul kyseliny sírové</a:t>
            </a:r>
          </a:p>
          <a:p>
            <a:r>
              <a:rPr lang="cs-CZ" sz="2400" dirty="0" smtClean="0"/>
              <a:t>1mol </a:t>
            </a:r>
            <a:r>
              <a:rPr lang="cs-CZ" sz="2400" dirty="0"/>
              <a:t>= </a:t>
            </a:r>
            <a:r>
              <a:rPr lang="cs-CZ" sz="2400" dirty="0" smtClean="0"/>
              <a:t>6,022 </a:t>
            </a:r>
            <a:r>
              <a:rPr lang="cs-CZ" sz="2400" dirty="0"/>
              <a:t>· 10</a:t>
            </a:r>
            <a:r>
              <a:rPr lang="cs-CZ" sz="2400" baseline="30000" dirty="0"/>
              <a:t>23</a:t>
            </a:r>
            <a:r>
              <a:rPr lang="cs-CZ" sz="2400" dirty="0"/>
              <a:t> </a:t>
            </a:r>
            <a:r>
              <a:rPr lang="cs-CZ" sz="2400" dirty="0" smtClean="0"/>
              <a:t>molekul </a:t>
            </a:r>
            <a:r>
              <a:rPr lang="cs-CZ" sz="2400" dirty="0"/>
              <a:t>kyslíku</a:t>
            </a:r>
          </a:p>
          <a:p>
            <a:r>
              <a:rPr lang="cs-CZ" sz="2400" dirty="0" smtClean="0"/>
              <a:t>1mol </a:t>
            </a:r>
            <a:r>
              <a:rPr lang="cs-CZ" sz="2400" dirty="0"/>
              <a:t>= </a:t>
            </a:r>
            <a:r>
              <a:rPr lang="cs-CZ" sz="2400" dirty="0" smtClean="0"/>
              <a:t>6,022 </a:t>
            </a:r>
            <a:r>
              <a:rPr lang="cs-CZ" sz="2400" dirty="0"/>
              <a:t>· 10</a:t>
            </a:r>
            <a:r>
              <a:rPr lang="cs-CZ" sz="2400" baseline="30000" dirty="0"/>
              <a:t>23</a:t>
            </a:r>
            <a:r>
              <a:rPr lang="cs-CZ" sz="2400" dirty="0"/>
              <a:t> </a:t>
            </a:r>
            <a:r>
              <a:rPr lang="cs-CZ" sz="2400" dirty="0" smtClean="0"/>
              <a:t>sodných kationtů</a:t>
            </a:r>
            <a:endParaRPr lang="cs-CZ" sz="2400" dirty="0"/>
          </a:p>
          <a:p>
            <a:r>
              <a:rPr lang="cs-CZ" sz="2400" dirty="0"/>
              <a:t>1mol = 6,022 · </a:t>
            </a:r>
            <a:r>
              <a:rPr lang="cs-CZ" sz="2400" dirty="0" smtClean="0"/>
              <a:t>10</a:t>
            </a:r>
            <a:r>
              <a:rPr lang="cs-CZ" sz="2400" baseline="30000" dirty="0" smtClean="0"/>
              <a:t>23 </a:t>
            </a:r>
            <a:r>
              <a:rPr lang="cs-CZ" sz="2400" dirty="0" smtClean="0"/>
              <a:t>chlorových aniontů</a:t>
            </a:r>
            <a:endParaRPr lang="cs-CZ" sz="2400" dirty="0"/>
          </a:p>
        </p:txBody>
      </p:sp>
      <p:sp>
        <p:nvSpPr>
          <p:cNvPr id="10" name="Šipka doprava se zářezem 9">
            <a:hlinkClick r:id="rId4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91520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3" grpId="0"/>
      <p:bldP spid="4" grpId="0"/>
      <p:bldP spid="5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ený obdélník 5"/>
          <p:cNvSpPr/>
          <p:nvPr/>
        </p:nvSpPr>
        <p:spPr>
          <a:xfrm>
            <a:off x="170286" y="908720"/>
            <a:ext cx="8803429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84102" y="2060848"/>
            <a:ext cx="8436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/>
              <a:t>Stejné </a:t>
            </a:r>
            <a:r>
              <a:rPr lang="cs-CZ" sz="2400" b="1" u="sng" dirty="0" smtClean="0">
                <a:solidFill>
                  <a:srgbClr val="FF0000"/>
                </a:solidFill>
              </a:rPr>
              <a:t>n</a:t>
            </a:r>
            <a:r>
              <a:rPr lang="cs-CZ" sz="2400" b="1" dirty="0" smtClean="0"/>
              <a:t> různých látek má </a:t>
            </a:r>
            <a:r>
              <a:rPr lang="cs-CZ" sz="2400" b="1" dirty="0"/>
              <a:t>různou hmotnost a </a:t>
            </a:r>
            <a:r>
              <a:rPr lang="cs-CZ" sz="2400" b="1" dirty="0" smtClean="0"/>
              <a:t>různý objem.</a:t>
            </a:r>
            <a:endParaRPr lang="cs-CZ" sz="24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1259630" y="1150892"/>
            <a:ext cx="3600000" cy="523220"/>
          </a:xfrm>
          <a:prstGeom prst="rect">
            <a:avLst/>
          </a:prstGeom>
          <a:gradFill>
            <a:gsLst>
              <a:gs pos="0">
                <a:srgbClr val="663012"/>
              </a:gs>
              <a:gs pos="50000">
                <a:srgbClr val="D49E6C"/>
              </a:gs>
              <a:gs pos="83000">
                <a:srgbClr val="A65528"/>
              </a:gs>
              <a:gs pos="100000">
                <a:srgbClr val="663012"/>
              </a:gs>
            </a:gsLst>
            <a:lin ang="3000000" scaled="0"/>
          </a:gra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800" b="1">
                <a:solidFill>
                  <a:srgbClr val="FFFF00"/>
                </a:solidFill>
              </a:defRPr>
            </a:lvl1pPr>
          </a:lstStyle>
          <a:p>
            <a:r>
              <a:rPr lang="cs-CZ" dirty="0"/>
              <a:t>Základní pojmy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09057" y="2867424"/>
            <a:ext cx="75438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/>
              <a:t>Při </a:t>
            </a:r>
            <a:r>
              <a:rPr lang="cs-CZ" sz="2400" b="1" dirty="0"/>
              <a:t>změně skupenství se nemění </a:t>
            </a:r>
            <a:r>
              <a:rPr lang="cs-CZ" sz="2400" b="1" u="sng" dirty="0" smtClean="0">
                <a:solidFill>
                  <a:srgbClr val="FF0000"/>
                </a:solidFill>
              </a:rPr>
              <a:t>n</a:t>
            </a:r>
            <a:r>
              <a:rPr lang="cs-CZ" sz="2400" b="1" dirty="0" smtClean="0"/>
              <a:t> ani </a:t>
            </a:r>
            <a:r>
              <a:rPr lang="cs-CZ" sz="2400" b="1" u="sng" dirty="0" smtClean="0">
                <a:solidFill>
                  <a:srgbClr val="FF0000"/>
                </a:solidFill>
              </a:rPr>
              <a:t>m</a:t>
            </a:r>
            <a:r>
              <a:rPr lang="cs-CZ" sz="2400" b="1" dirty="0" smtClean="0"/>
              <a:t>, </a:t>
            </a:r>
            <a:r>
              <a:rPr lang="cs-CZ" sz="2400" b="1" dirty="0"/>
              <a:t>mění se </a:t>
            </a:r>
            <a:r>
              <a:rPr lang="cs-CZ" sz="2400" b="1" u="sng" dirty="0" smtClean="0">
                <a:solidFill>
                  <a:srgbClr val="FF0000"/>
                </a:solidFill>
              </a:rPr>
              <a:t>V</a:t>
            </a:r>
            <a:r>
              <a:rPr lang="cs-CZ" sz="2400" b="1" dirty="0" smtClean="0"/>
              <a:t>.</a:t>
            </a:r>
            <a:endParaRPr lang="cs-CZ" sz="24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170286" y="4156496"/>
            <a:ext cx="82203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itchFamily="2" charset="2"/>
              <a:buChar char="q"/>
            </a:pPr>
            <a:r>
              <a:rPr lang="cs-CZ" sz="2800" b="1" dirty="0"/>
              <a:t>1 mol jakékoliv plynné látky zaujímá za standardních podmínek (teplota </a:t>
            </a:r>
            <a:r>
              <a:rPr lang="cs-CZ" sz="2800" b="1" dirty="0" smtClean="0"/>
              <a:t>0°C</a:t>
            </a:r>
            <a:r>
              <a:rPr lang="cs-CZ" sz="2800" b="1" dirty="0"/>
              <a:t>, tlak </a:t>
            </a:r>
            <a:r>
              <a:rPr lang="cs-CZ" sz="2800" b="1" dirty="0" smtClean="0"/>
              <a:t>101 </a:t>
            </a:r>
            <a:r>
              <a:rPr lang="cs-CZ" sz="2800" b="1" dirty="0" err="1" smtClean="0"/>
              <a:t>kPa</a:t>
            </a:r>
            <a:r>
              <a:rPr lang="cs-CZ" sz="2800" b="1" dirty="0" smtClean="0"/>
              <a:t>) objem </a:t>
            </a:r>
            <a:r>
              <a:rPr lang="cs-CZ" sz="2800" b="1" u="sng" dirty="0" smtClean="0">
                <a:solidFill>
                  <a:srgbClr val="FF0000"/>
                </a:solidFill>
              </a:rPr>
              <a:t>V</a:t>
            </a:r>
            <a:r>
              <a:rPr lang="cs-CZ" sz="2800" b="1" dirty="0" smtClean="0">
                <a:solidFill>
                  <a:srgbClr val="FF0000"/>
                </a:solidFill>
              </a:rPr>
              <a:t> = 22,4dm</a:t>
            </a:r>
            <a:r>
              <a:rPr lang="cs-CZ" sz="2800" b="1" baseline="30000" dirty="0" smtClean="0">
                <a:solidFill>
                  <a:srgbClr val="FF0000"/>
                </a:solidFill>
              </a:rPr>
              <a:t>3</a:t>
            </a:r>
            <a:r>
              <a:rPr lang="cs-CZ" sz="2800" b="1" dirty="0" smtClean="0">
                <a:solidFill>
                  <a:srgbClr val="FF0000"/>
                </a:solidFill>
              </a:rPr>
              <a:t> (litru)</a:t>
            </a:r>
            <a:r>
              <a:rPr lang="cs-CZ" sz="2800" b="1" dirty="0" smtClean="0"/>
              <a:t>.</a:t>
            </a:r>
            <a:endParaRPr lang="cs-CZ" sz="2800" b="1" baseline="30000" dirty="0"/>
          </a:p>
        </p:txBody>
      </p:sp>
      <p:sp>
        <p:nvSpPr>
          <p:cNvPr id="7" name="Šipka doprava se zářezem 6">
            <a:hlinkClick r:id="rId4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3550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  <p:bldP spid="3" grpId="0" animBg="1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Zaoblený obdélník 22"/>
          <p:cNvSpPr/>
          <p:nvPr/>
        </p:nvSpPr>
        <p:spPr>
          <a:xfrm>
            <a:off x="170286" y="908720"/>
            <a:ext cx="8803429" cy="5919664"/>
          </a:xfrm>
          <a:prstGeom prst="roundRect">
            <a:avLst>
              <a:gd name="adj" fmla="val 5850"/>
            </a:avLst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1259630" y="1127007"/>
            <a:ext cx="3600000" cy="523220"/>
          </a:xfrm>
          <a:prstGeom prst="rect">
            <a:avLst/>
          </a:prstGeom>
          <a:gradFill>
            <a:gsLst>
              <a:gs pos="0">
                <a:srgbClr val="663012"/>
              </a:gs>
              <a:gs pos="50000">
                <a:srgbClr val="D49E6C"/>
              </a:gs>
              <a:gs pos="83000">
                <a:srgbClr val="A65528"/>
              </a:gs>
              <a:gs pos="100000">
                <a:srgbClr val="663012"/>
              </a:gs>
            </a:gsLst>
            <a:lin ang="3000000" scaled="0"/>
          </a:gra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800" b="1">
                <a:solidFill>
                  <a:srgbClr val="FFFF00"/>
                </a:solidFill>
              </a:defRPr>
            </a:lvl1pPr>
          </a:lstStyle>
          <a:p>
            <a:r>
              <a:rPr lang="cs-CZ" dirty="0"/>
              <a:t>Základní pojmy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763688" y="2237794"/>
            <a:ext cx="1224136" cy="646331"/>
          </a:xfrm>
          <a:prstGeom prst="rect">
            <a:avLst/>
          </a:prstGeom>
          <a:noFill/>
          <a:ln w="28575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Hmotnost</a:t>
            </a:r>
          </a:p>
          <a:p>
            <a:pPr algn="ctr"/>
            <a:r>
              <a:rPr lang="cs-CZ" dirty="0" smtClean="0"/>
              <a:t>32 g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691680" y="3317914"/>
            <a:ext cx="1368152" cy="646331"/>
          </a:xfrm>
          <a:prstGeom prst="rect">
            <a:avLst/>
          </a:prstGeom>
          <a:noFill/>
          <a:ln w="28575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 mol</a:t>
            </a:r>
          </a:p>
          <a:p>
            <a:pPr algn="ctr"/>
            <a:r>
              <a:rPr lang="cs-CZ" dirty="0" smtClean="0"/>
              <a:t>molekul O</a:t>
            </a:r>
            <a:r>
              <a:rPr lang="cs-CZ" baseline="-25000" dirty="0" smtClean="0"/>
              <a:t>2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014084" y="4582869"/>
            <a:ext cx="1368152" cy="646331"/>
          </a:xfrm>
          <a:prstGeom prst="rect">
            <a:avLst/>
          </a:prstGeom>
          <a:noFill/>
          <a:ln w="28575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6,022.10</a:t>
            </a:r>
            <a:r>
              <a:rPr lang="cs-CZ" baseline="30000" dirty="0" smtClean="0"/>
              <a:t>23</a:t>
            </a:r>
            <a:r>
              <a:rPr lang="cs-CZ" dirty="0" smtClean="0"/>
              <a:t> molekul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21796" y="4582869"/>
            <a:ext cx="1368152" cy="646331"/>
          </a:xfrm>
          <a:prstGeom prst="rect">
            <a:avLst/>
          </a:prstGeom>
          <a:noFill/>
          <a:ln w="28575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Objem 22,4 dm </a:t>
            </a:r>
            <a:r>
              <a:rPr lang="cs-CZ" baseline="30000" dirty="0" smtClean="0"/>
              <a:t>3</a:t>
            </a:r>
            <a:endParaRPr lang="cs-CZ" dirty="0"/>
          </a:p>
        </p:txBody>
      </p:sp>
      <p:cxnSp>
        <p:nvCxnSpPr>
          <p:cNvPr id="9" name="Přímá spojnice se šipkou 8"/>
          <p:cNvCxnSpPr/>
          <p:nvPr/>
        </p:nvCxnSpPr>
        <p:spPr>
          <a:xfrm flipH="1">
            <a:off x="1112044" y="2897490"/>
            <a:ext cx="640556" cy="1666875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3000375" y="2897490"/>
            <a:ext cx="692944" cy="1669256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V="1">
            <a:off x="2374106" y="2902253"/>
            <a:ext cx="2382" cy="40004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/>
          <p:nvPr/>
        </p:nvCxnSpPr>
        <p:spPr>
          <a:xfrm flipH="1">
            <a:off x="1259631" y="3978577"/>
            <a:ext cx="419152" cy="5857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/>
          <p:nvPr/>
        </p:nvCxnSpPr>
        <p:spPr>
          <a:xfrm>
            <a:off x="3069431" y="3976196"/>
            <a:ext cx="502444" cy="58816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/>
          <p:nvPr/>
        </p:nvCxnSpPr>
        <p:spPr>
          <a:xfrm flipV="1">
            <a:off x="1804988" y="4904885"/>
            <a:ext cx="1193006" cy="4761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6"/>
          <p:cNvSpPr txBox="1"/>
          <p:nvPr/>
        </p:nvSpPr>
        <p:spPr>
          <a:xfrm>
            <a:off x="6156176" y="2222182"/>
            <a:ext cx="1224136" cy="646331"/>
          </a:xfrm>
          <a:prstGeom prst="rect">
            <a:avLst/>
          </a:prstGeom>
          <a:noFill/>
          <a:ln w="28575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Hmotnost</a:t>
            </a:r>
          </a:p>
          <a:p>
            <a:pPr algn="ctr"/>
            <a:r>
              <a:rPr lang="cs-CZ" dirty="0" smtClean="0"/>
              <a:t>44 g</a:t>
            </a:r>
            <a:endParaRPr lang="cs-CZ" dirty="0"/>
          </a:p>
        </p:txBody>
      </p:sp>
      <p:sp>
        <p:nvSpPr>
          <p:cNvPr id="48" name="TextovéPole 47"/>
          <p:cNvSpPr txBox="1"/>
          <p:nvPr/>
        </p:nvSpPr>
        <p:spPr>
          <a:xfrm>
            <a:off x="6084168" y="3302302"/>
            <a:ext cx="1368152" cy="584775"/>
          </a:xfrm>
          <a:prstGeom prst="rect">
            <a:avLst/>
          </a:prstGeom>
          <a:noFill/>
          <a:ln w="28575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/>
              <a:t>1 mol</a:t>
            </a:r>
          </a:p>
          <a:p>
            <a:pPr algn="ctr"/>
            <a:r>
              <a:rPr lang="cs-CZ" sz="1600" dirty="0" smtClean="0"/>
              <a:t>molekul CO</a:t>
            </a:r>
            <a:r>
              <a:rPr lang="cs-CZ" sz="1600" baseline="-25000" dirty="0" smtClean="0"/>
              <a:t>2</a:t>
            </a:r>
            <a:endParaRPr lang="cs-CZ" sz="1600" dirty="0"/>
          </a:p>
        </p:txBody>
      </p:sp>
      <p:sp>
        <p:nvSpPr>
          <p:cNvPr id="49" name="TextovéPole 48"/>
          <p:cNvSpPr txBox="1"/>
          <p:nvPr/>
        </p:nvSpPr>
        <p:spPr>
          <a:xfrm>
            <a:off x="7406572" y="4567257"/>
            <a:ext cx="1368152" cy="646331"/>
          </a:xfrm>
          <a:prstGeom prst="rect">
            <a:avLst/>
          </a:prstGeom>
          <a:noFill/>
          <a:ln w="28575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6,022.10</a:t>
            </a:r>
            <a:r>
              <a:rPr lang="cs-CZ" baseline="30000" dirty="0" smtClean="0"/>
              <a:t>23</a:t>
            </a:r>
            <a:r>
              <a:rPr lang="cs-CZ" dirty="0" smtClean="0"/>
              <a:t> molekul</a:t>
            </a:r>
            <a:endParaRPr lang="cs-CZ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4814284" y="4567257"/>
            <a:ext cx="1368152" cy="646331"/>
          </a:xfrm>
          <a:prstGeom prst="rect">
            <a:avLst/>
          </a:prstGeom>
          <a:noFill/>
          <a:ln w="28575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Objem 22,4 dm </a:t>
            </a:r>
            <a:r>
              <a:rPr lang="cs-CZ" baseline="30000" dirty="0" smtClean="0"/>
              <a:t>3</a:t>
            </a:r>
            <a:endParaRPr lang="cs-CZ" dirty="0"/>
          </a:p>
        </p:txBody>
      </p:sp>
      <p:cxnSp>
        <p:nvCxnSpPr>
          <p:cNvPr id="51" name="Přímá spojnice se šipkou 50"/>
          <p:cNvCxnSpPr/>
          <p:nvPr/>
        </p:nvCxnSpPr>
        <p:spPr>
          <a:xfrm flipH="1">
            <a:off x="5504532" y="2881878"/>
            <a:ext cx="640556" cy="1666875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se šipkou 51"/>
          <p:cNvCxnSpPr/>
          <p:nvPr/>
        </p:nvCxnSpPr>
        <p:spPr>
          <a:xfrm>
            <a:off x="7392863" y="2881878"/>
            <a:ext cx="692944" cy="1669256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se šipkou 52"/>
          <p:cNvCxnSpPr/>
          <p:nvPr/>
        </p:nvCxnSpPr>
        <p:spPr>
          <a:xfrm flipV="1">
            <a:off x="6766594" y="2886641"/>
            <a:ext cx="2382" cy="40004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se šipkou 53"/>
          <p:cNvCxnSpPr/>
          <p:nvPr/>
        </p:nvCxnSpPr>
        <p:spPr>
          <a:xfrm flipH="1">
            <a:off x="5652119" y="3902377"/>
            <a:ext cx="420069" cy="64637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se šipkou 54"/>
          <p:cNvCxnSpPr/>
          <p:nvPr/>
        </p:nvCxnSpPr>
        <p:spPr>
          <a:xfrm>
            <a:off x="7462838" y="3899996"/>
            <a:ext cx="501525" cy="64875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se šipkou 55"/>
          <p:cNvCxnSpPr/>
          <p:nvPr/>
        </p:nvCxnSpPr>
        <p:spPr>
          <a:xfrm flipV="1">
            <a:off x="6197476" y="4889273"/>
            <a:ext cx="1193006" cy="4761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Šipka doprava se zářezem 23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65168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" grpId="0" animBg="1"/>
      <p:bldP spid="4" grpId="0" animBg="1"/>
      <p:bldP spid="5" grpId="0" animBg="1"/>
      <p:bldP spid="6" grpId="0" animBg="1"/>
      <p:bldP spid="7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ený obdélník 8"/>
          <p:cNvSpPr/>
          <p:nvPr/>
        </p:nvSpPr>
        <p:spPr>
          <a:xfrm>
            <a:off x="170286" y="908720"/>
            <a:ext cx="8803429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1259631" y="1228185"/>
            <a:ext cx="3600000" cy="523220"/>
          </a:xfrm>
          <a:prstGeom prst="rect">
            <a:avLst/>
          </a:prstGeom>
          <a:gradFill>
            <a:gsLst>
              <a:gs pos="0">
                <a:srgbClr val="663012"/>
              </a:gs>
              <a:gs pos="50000">
                <a:srgbClr val="D49E6C"/>
              </a:gs>
              <a:gs pos="83000">
                <a:srgbClr val="A65528"/>
              </a:gs>
              <a:gs pos="100000">
                <a:srgbClr val="663012"/>
              </a:gs>
            </a:gsLst>
            <a:lin ang="3000000" scaled="0"/>
          </a:gra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800" b="1">
                <a:solidFill>
                  <a:srgbClr val="FFFF00"/>
                </a:solidFill>
              </a:defRPr>
            </a:lvl1pPr>
          </a:lstStyle>
          <a:p>
            <a:r>
              <a:rPr lang="cs-CZ" dirty="0"/>
              <a:t>Základní pojmy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99592" y="2087815"/>
            <a:ext cx="3564396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Molární </a:t>
            </a:r>
            <a:r>
              <a:rPr lang="cs-CZ" sz="2400" b="1" dirty="0"/>
              <a:t>hmotnost </a:t>
            </a:r>
            <a:r>
              <a:rPr lang="cs-CZ" sz="2400" b="1" dirty="0" smtClean="0"/>
              <a:t> </a:t>
            </a:r>
            <a:r>
              <a:rPr lang="cs-CZ" sz="2400" b="1" u="sng" dirty="0" smtClean="0">
                <a:solidFill>
                  <a:srgbClr val="FF0000"/>
                </a:solidFill>
              </a:rPr>
              <a:t>M</a:t>
            </a:r>
            <a:endParaRPr lang="cs-CZ" sz="2400" b="1" u="sng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39552" y="2780928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/>
              <a:t>Udává, jaká je hmotnost (g) 1 molu základních částic této chemické látky.</a:t>
            </a:r>
          </a:p>
        </p:txBody>
      </p:sp>
      <p:grpSp>
        <p:nvGrpSpPr>
          <p:cNvPr id="8" name="Skupina 7"/>
          <p:cNvGrpSpPr/>
          <p:nvPr/>
        </p:nvGrpSpPr>
        <p:grpSpPr>
          <a:xfrm>
            <a:off x="2483768" y="4863028"/>
            <a:ext cx="2808311" cy="1590308"/>
            <a:chOff x="683568" y="4863028"/>
            <a:chExt cx="2808311" cy="1590308"/>
          </a:xfrm>
        </p:grpSpPr>
        <p:sp>
          <p:nvSpPr>
            <p:cNvPr id="5" name="Zaoblený obdélník 4"/>
            <p:cNvSpPr/>
            <p:nvPr/>
          </p:nvSpPr>
          <p:spPr>
            <a:xfrm>
              <a:off x="899592" y="4863028"/>
              <a:ext cx="2592287" cy="1590308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ovéPole 15"/>
                <p:cNvSpPr txBox="1"/>
                <p:nvPr/>
              </p:nvSpPr>
              <p:spPr>
                <a:xfrm>
                  <a:off x="683568" y="4985879"/>
                  <a:ext cx="2808311" cy="13679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4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𝑴</m:t>
                        </m:r>
                        <m:r>
                          <a:rPr lang="cs-CZ" sz="4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= </m:t>
                        </m:r>
                        <m:f>
                          <m:fPr>
                            <m:ctrlPr>
                              <a:rPr lang="cs-CZ" sz="4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4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𝒎</m:t>
                            </m:r>
                          </m:num>
                          <m:den>
                            <m:r>
                              <a:rPr lang="cs-CZ" sz="4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𝒏</m:t>
                            </m:r>
                          </m:den>
                        </m:f>
                      </m:oMath>
                    </m:oMathPara>
                  </a14:m>
                  <a:endParaRPr lang="cs-CZ" sz="4800" b="1" i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6" name="TextovéPole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3568" y="4985879"/>
                  <a:ext cx="2808311" cy="1367939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7" name="TextovéPole 16"/>
          <p:cNvSpPr txBox="1"/>
          <p:nvPr/>
        </p:nvSpPr>
        <p:spPr>
          <a:xfrm>
            <a:off x="5580111" y="6060493"/>
            <a:ext cx="2952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n-</a:t>
            </a:r>
            <a:r>
              <a:rPr lang="cs-CZ" sz="2000" b="1" dirty="0"/>
              <a:t> látkové množství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552" y="3645024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itchFamily="2" charset="2"/>
              <a:buChar char="q"/>
            </a:pPr>
            <a:r>
              <a:rPr lang="cs-CZ" sz="2400" b="1" dirty="0"/>
              <a:t>Molární hmotnost  </a:t>
            </a:r>
            <a:r>
              <a:rPr lang="cs-CZ" sz="2400" b="1" u="sng" dirty="0">
                <a:solidFill>
                  <a:srgbClr val="FF0000"/>
                </a:solidFill>
              </a:rPr>
              <a:t>M</a:t>
            </a:r>
            <a:r>
              <a:rPr lang="cs-CZ" sz="2400" b="1" dirty="0"/>
              <a:t> dané látky je podíl hmotnosti </a:t>
            </a:r>
            <a:r>
              <a:rPr lang="cs-CZ" sz="2400" b="1" u="sng" dirty="0">
                <a:solidFill>
                  <a:srgbClr val="FF0000"/>
                </a:solidFill>
              </a:rPr>
              <a:t>m</a:t>
            </a:r>
            <a:r>
              <a:rPr lang="cs-CZ" sz="2400" b="1" dirty="0"/>
              <a:t> této látky a jejího látkového množství </a:t>
            </a:r>
            <a:r>
              <a:rPr lang="cs-CZ" sz="2400" b="1" u="sng" dirty="0" smtClean="0">
                <a:solidFill>
                  <a:srgbClr val="FF0000"/>
                </a:solidFill>
              </a:rPr>
              <a:t>n</a:t>
            </a:r>
            <a:r>
              <a:rPr lang="cs-CZ" sz="2400" b="1" dirty="0" smtClean="0"/>
              <a:t>.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580112" y="5589240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m- hmotnost </a:t>
            </a:r>
          </a:p>
        </p:txBody>
      </p:sp>
      <p:sp>
        <p:nvSpPr>
          <p:cNvPr id="12" name="Šipka doprava se zářezem 11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0451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3" grpId="0" animBg="1"/>
      <p:bldP spid="10" grpId="0"/>
      <p:bldP spid="17" grpId="0"/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ený obdélník 5"/>
          <p:cNvSpPr/>
          <p:nvPr/>
        </p:nvSpPr>
        <p:spPr>
          <a:xfrm>
            <a:off x="0" y="908720"/>
            <a:ext cx="9144000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1259631" y="1149132"/>
            <a:ext cx="3600000" cy="523220"/>
          </a:xfrm>
          <a:prstGeom prst="rect">
            <a:avLst/>
          </a:prstGeom>
          <a:gradFill>
            <a:gsLst>
              <a:gs pos="0">
                <a:srgbClr val="663012"/>
              </a:gs>
              <a:gs pos="50000">
                <a:srgbClr val="D49E6C"/>
              </a:gs>
              <a:gs pos="83000">
                <a:srgbClr val="A65528"/>
              </a:gs>
              <a:gs pos="100000">
                <a:srgbClr val="663012"/>
              </a:gs>
            </a:gsLst>
            <a:lin ang="3000000" scaled="0"/>
          </a:gra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800" b="1">
                <a:solidFill>
                  <a:srgbClr val="FFFF00"/>
                </a:solidFill>
              </a:defRPr>
            </a:lvl1pPr>
          </a:lstStyle>
          <a:p>
            <a:r>
              <a:rPr lang="cs-CZ" dirty="0"/>
              <a:t>Základní pojmy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179512" y="1936754"/>
                <a:ext cx="8928992" cy="13627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Wingdings" pitchFamily="2" charset="2"/>
                  <a:buChar char="q"/>
                </a:pPr>
                <a:r>
                  <a:rPr lang="cs-CZ" sz="2400" b="1" dirty="0" smtClean="0">
                    <a:solidFill>
                      <a:srgbClr val="FF0000"/>
                    </a:solidFill>
                  </a:rPr>
                  <a:t>Relativní atomová hmotnost </a:t>
                </a:r>
                <a:r>
                  <a:rPr lang="cs-CZ" sz="2400" b="1" dirty="0" smtClean="0"/>
                  <a:t>prvku </a:t>
                </a:r>
                <a:r>
                  <a:rPr lang="cs-CZ" sz="2400" b="1" u="sng" dirty="0" smtClean="0">
                    <a:solidFill>
                      <a:srgbClr val="FF0000"/>
                    </a:solidFill>
                  </a:rPr>
                  <a:t>A</a:t>
                </a:r>
                <a:r>
                  <a:rPr lang="cs-CZ" sz="2400" b="1" u="sng" baseline="-25000" dirty="0" smtClean="0">
                    <a:solidFill>
                      <a:srgbClr val="FF0000"/>
                    </a:solidFill>
                  </a:rPr>
                  <a:t>r</a:t>
                </a:r>
                <a:r>
                  <a:rPr lang="cs-CZ" sz="2400" b="1" dirty="0" smtClean="0"/>
                  <a:t> je číslo, které udává, kolikrát je průměrná hmotnost atomů daného prvku větší než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1" i="0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2400" b="1" i="0" smtClean="0"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cs-CZ" sz="2400" b="1" dirty="0" smtClean="0"/>
                  <a:t>  hmotnosti atomu uhlíku </a:t>
                </a:r>
                <a:r>
                  <a:rPr lang="cs-CZ" sz="2400" b="1" baseline="30000" dirty="0" smtClean="0"/>
                  <a:t>12</a:t>
                </a:r>
                <a:r>
                  <a:rPr lang="cs-CZ" sz="2400" b="1" dirty="0" smtClean="0"/>
                  <a:t>C.</a:t>
                </a:r>
                <a:endParaRPr lang="cs-CZ" sz="2400" b="1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936754"/>
                <a:ext cx="8928992" cy="1362745"/>
              </a:xfrm>
              <a:prstGeom prst="rect">
                <a:avLst/>
              </a:prstGeom>
              <a:blipFill rotWithShape="1">
                <a:blip r:embed="rId4"/>
                <a:stretch>
                  <a:fillRect l="-887" t="-3587" r="-1092" b="-358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179512" y="3520930"/>
                <a:ext cx="7632848" cy="1732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Wingdings" pitchFamily="2" charset="2"/>
                  <a:buChar char="q"/>
                </a:pPr>
                <a:r>
                  <a:rPr lang="cs-CZ" sz="2400" b="1" dirty="0" smtClean="0">
                    <a:solidFill>
                      <a:srgbClr val="FF0000"/>
                    </a:solidFill>
                  </a:rPr>
                  <a:t>Relativní molekulová hmotnost </a:t>
                </a:r>
                <a:r>
                  <a:rPr lang="cs-CZ" sz="2400" b="1" dirty="0" smtClean="0"/>
                  <a:t>prvku </a:t>
                </a:r>
                <a:r>
                  <a:rPr lang="cs-CZ" sz="2400" b="1" u="sng" dirty="0" err="1" smtClean="0">
                    <a:solidFill>
                      <a:srgbClr val="FF0000"/>
                    </a:solidFill>
                  </a:rPr>
                  <a:t>M</a:t>
                </a:r>
                <a:r>
                  <a:rPr lang="cs-CZ" sz="2400" b="1" u="sng" baseline="-25000" dirty="0" err="1" smtClean="0">
                    <a:solidFill>
                      <a:srgbClr val="FF0000"/>
                    </a:solidFill>
                  </a:rPr>
                  <a:t>r</a:t>
                </a:r>
                <a:r>
                  <a:rPr lang="cs-CZ" sz="2400" b="1" dirty="0" smtClean="0"/>
                  <a:t> je číslo, které udává, kolikrát je průměrná hmotnost molekuly daného chemické látky větší než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1" i="0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2400" b="1" i="0" smtClean="0"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cs-CZ" sz="2400" b="1" dirty="0" smtClean="0"/>
                  <a:t>  hmotnosti atomu uhlíku </a:t>
                </a:r>
                <a:r>
                  <a:rPr lang="cs-CZ" sz="2400" b="1" baseline="30000" dirty="0" smtClean="0"/>
                  <a:t>12</a:t>
                </a:r>
                <a:r>
                  <a:rPr lang="cs-CZ" sz="2400" b="1" dirty="0" smtClean="0"/>
                  <a:t>C.</a:t>
                </a:r>
                <a:endParaRPr lang="cs-CZ" sz="2400" b="1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3520930"/>
                <a:ext cx="7632848" cy="1732077"/>
              </a:xfrm>
              <a:prstGeom prst="rect">
                <a:avLst/>
              </a:prstGeom>
              <a:blipFill rotWithShape="1">
                <a:blip r:embed="rId5"/>
                <a:stretch>
                  <a:fillRect l="-1038" t="-2817" b="-246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ovéPole 4"/>
          <p:cNvSpPr txBox="1"/>
          <p:nvPr/>
        </p:nvSpPr>
        <p:spPr>
          <a:xfrm>
            <a:off x="179512" y="5469031"/>
            <a:ext cx="8676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FF0000"/>
                </a:solidFill>
              </a:rPr>
              <a:t>Relativní molekulová hmotnost </a:t>
            </a:r>
            <a:r>
              <a:rPr lang="cs-CZ" sz="2400" b="1" dirty="0" smtClean="0"/>
              <a:t>prvku nebo sloučeniny </a:t>
            </a:r>
            <a:r>
              <a:rPr lang="cs-CZ" sz="2400" b="1" u="sng" dirty="0" err="1" smtClean="0">
                <a:solidFill>
                  <a:srgbClr val="FF0000"/>
                </a:solidFill>
              </a:rPr>
              <a:t>M</a:t>
            </a:r>
            <a:r>
              <a:rPr lang="cs-CZ" sz="2400" b="1" u="sng" baseline="-25000" dirty="0" err="1" smtClean="0">
                <a:solidFill>
                  <a:srgbClr val="FF0000"/>
                </a:solidFill>
              </a:rPr>
              <a:t>r</a:t>
            </a:r>
            <a:r>
              <a:rPr lang="cs-CZ" sz="2400" b="1" dirty="0" smtClean="0"/>
              <a:t> se rovná součtu relativních atomových hmotností </a:t>
            </a:r>
            <a:r>
              <a:rPr lang="cs-CZ" sz="2400" b="1" u="sng" dirty="0" smtClean="0">
                <a:solidFill>
                  <a:srgbClr val="FF0000"/>
                </a:solidFill>
              </a:rPr>
              <a:t>A</a:t>
            </a:r>
            <a:r>
              <a:rPr lang="cs-CZ" sz="2400" b="1" u="sng" baseline="-25000" dirty="0" smtClean="0">
                <a:solidFill>
                  <a:srgbClr val="FF0000"/>
                </a:solidFill>
              </a:rPr>
              <a:t>r </a:t>
            </a:r>
            <a:r>
              <a:rPr lang="cs-CZ" sz="2400" b="1" dirty="0" smtClean="0"/>
              <a:t>všech atomů v molekule.</a:t>
            </a:r>
            <a:endParaRPr lang="cs-CZ" sz="2400" b="1" dirty="0"/>
          </a:p>
        </p:txBody>
      </p:sp>
      <p:sp>
        <p:nvSpPr>
          <p:cNvPr id="7" name="Šipka doprava se zářezem 6">
            <a:hlinkClick r:id="rId6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25731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aoblený obdélník 11"/>
          <p:cNvSpPr/>
          <p:nvPr/>
        </p:nvSpPr>
        <p:spPr>
          <a:xfrm>
            <a:off x="0" y="908549"/>
            <a:ext cx="9144000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1259630" y="1151857"/>
            <a:ext cx="3600000" cy="523220"/>
          </a:xfrm>
          <a:prstGeom prst="rect">
            <a:avLst/>
          </a:prstGeom>
          <a:gradFill>
            <a:gsLst>
              <a:gs pos="0">
                <a:srgbClr val="663012"/>
              </a:gs>
              <a:gs pos="50000">
                <a:srgbClr val="D49E6C"/>
              </a:gs>
              <a:gs pos="83000">
                <a:srgbClr val="A65528"/>
              </a:gs>
              <a:gs pos="100000">
                <a:srgbClr val="663012"/>
              </a:gs>
            </a:gsLst>
            <a:lin ang="3000000" scaled="0"/>
          </a:gra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800" b="1">
                <a:solidFill>
                  <a:srgbClr val="FFFF00"/>
                </a:solidFill>
              </a:defRPr>
            </a:lvl1pPr>
          </a:lstStyle>
          <a:p>
            <a:r>
              <a:rPr lang="cs-CZ" dirty="0"/>
              <a:t>Základní pojmy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5496" y="5755903"/>
            <a:ext cx="92170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itchFamily="2" charset="2"/>
              <a:buChar char="q"/>
            </a:pPr>
            <a:r>
              <a:rPr lang="cs-CZ" sz="2200" b="1" dirty="0" smtClean="0"/>
              <a:t>Součet</a:t>
            </a:r>
            <a:r>
              <a:rPr lang="cs-CZ" sz="2200" b="1" dirty="0"/>
              <a:t> hmotnostních zlomků všech složek směsi je roven 1, tzn. hmotnostní zlomek nabývá hodnot od 0 do 1</a:t>
            </a:r>
            <a:r>
              <a:rPr lang="cs-CZ" sz="2200" b="1" dirty="0" smtClean="0"/>
              <a:t>. </a:t>
            </a:r>
            <a:endParaRPr lang="cs-CZ" sz="22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5576" y="1939479"/>
            <a:ext cx="4320480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/>
            </a:lvl1pPr>
          </a:lstStyle>
          <a:p>
            <a:pPr algn="ctr"/>
            <a:r>
              <a:rPr lang="cs-CZ" dirty="0"/>
              <a:t>Hmotnostní zlomek  w(A)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55576" y="2659559"/>
            <a:ext cx="63367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b="1" dirty="0"/>
              <a:t>Hmotnostní zlomek je podíl hmotnosti složky (m</a:t>
            </a:r>
            <a:r>
              <a:rPr lang="cs-CZ" sz="2200" b="1" baseline="-25000" dirty="0"/>
              <a:t>A</a:t>
            </a:r>
            <a:r>
              <a:rPr lang="cs-CZ" sz="2200" b="1" dirty="0"/>
              <a:t>, </a:t>
            </a:r>
            <a:r>
              <a:rPr lang="cs-CZ" sz="2200" b="1" dirty="0" err="1"/>
              <a:t>m</a:t>
            </a:r>
            <a:r>
              <a:rPr lang="cs-CZ" sz="2200" b="1" baseline="-25000" dirty="0" err="1"/>
              <a:t>B</a:t>
            </a:r>
            <a:r>
              <a:rPr lang="cs-CZ" sz="2200" b="1" dirty="0"/>
              <a:t>, ...) k hmotnosti celé směsi. </a:t>
            </a:r>
            <a:endParaRPr lang="cs-CZ" sz="2200" b="1" dirty="0" smtClean="0"/>
          </a:p>
          <a:p>
            <a:pPr algn="ctr"/>
            <a:r>
              <a:rPr lang="cs-CZ" sz="2200" b="1" dirty="0" smtClean="0"/>
              <a:t>Je </a:t>
            </a:r>
            <a:r>
              <a:rPr lang="cs-CZ" sz="2200" b="1" dirty="0"/>
              <a:t>to bezrozměrná veličina</a:t>
            </a:r>
            <a:r>
              <a:rPr lang="cs-CZ" sz="2200" b="1" dirty="0" smtClean="0"/>
              <a:t>.</a:t>
            </a:r>
            <a:endParaRPr lang="cs-CZ" sz="2200" b="1" dirty="0"/>
          </a:p>
        </p:txBody>
      </p:sp>
      <p:grpSp>
        <p:nvGrpSpPr>
          <p:cNvPr id="5" name="Skupina 4"/>
          <p:cNvGrpSpPr/>
          <p:nvPr/>
        </p:nvGrpSpPr>
        <p:grpSpPr>
          <a:xfrm>
            <a:off x="1278352" y="4055586"/>
            <a:ext cx="2861600" cy="1196261"/>
            <a:chOff x="1278352" y="3528883"/>
            <a:chExt cx="2861600" cy="1196261"/>
          </a:xfrm>
        </p:grpSpPr>
        <p:sp>
          <p:nvSpPr>
            <p:cNvPr id="9" name="Zaoblený obdélník 8"/>
            <p:cNvSpPr/>
            <p:nvPr/>
          </p:nvSpPr>
          <p:spPr>
            <a:xfrm>
              <a:off x="1278352" y="3528883"/>
              <a:ext cx="2861600" cy="1196261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ovéPole 6"/>
                <p:cNvSpPr txBox="1"/>
                <p:nvPr/>
              </p:nvSpPr>
              <p:spPr>
                <a:xfrm>
                  <a:off x="1278352" y="3576402"/>
                  <a:ext cx="2748253" cy="111767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3200" b="1" i="1" smtClean="0">
                            <a:latin typeface="Cambria Math"/>
                          </a:rPr>
                          <m:t>𝒘</m:t>
                        </m:r>
                        <m:r>
                          <a:rPr lang="cs-CZ" sz="3200" b="1" i="1" smtClean="0">
                            <a:latin typeface="Cambria Math"/>
                          </a:rPr>
                          <m:t>(</m:t>
                        </m:r>
                        <m:r>
                          <a:rPr lang="cs-CZ" sz="3200" b="1" i="1" smtClean="0">
                            <a:latin typeface="Cambria Math"/>
                          </a:rPr>
                          <m:t>𝑨</m:t>
                        </m:r>
                        <m:r>
                          <a:rPr lang="cs-CZ" sz="3200" b="1" i="1" smtClean="0">
                            <a:latin typeface="Cambria Math"/>
                          </a:rPr>
                          <m:t>)=</m:t>
                        </m:r>
                        <m:f>
                          <m:fPr>
                            <m:ctrlPr>
                              <a:rPr lang="cs-CZ" sz="3200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3200" b="1" i="1" smtClean="0">
                                <a:latin typeface="Cambria Math"/>
                              </a:rPr>
                              <m:t>𝒎</m:t>
                            </m:r>
                            <m:r>
                              <a:rPr lang="cs-CZ" sz="3200" b="1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cs-CZ" sz="3200" b="1" i="1" smtClean="0">
                                <a:latin typeface="Cambria Math"/>
                              </a:rPr>
                              <m:t>𝑨</m:t>
                            </m:r>
                            <m:r>
                              <a:rPr lang="cs-CZ" sz="3200" b="1" i="1" smtClean="0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cs-CZ" sz="3200" b="1" i="1" smtClean="0">
                                <a:latin typeface="Cambria Math"/>
                              </a:rPr>
                              <m:t>𝒎</m:t>
                            </m:r>
                            <m:r>
                              <a:rPr lang="cs-CZ" sz="3200" b="1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cs-CZ" sz="3200" b="1" i="1" smtClean="0">
                                <a:latin typeface="Cambria Math"/>
                              </a:rPr>
                              <m:t>𝑺</m:t>
                            </m:r>
                            <m:r>
                              <a:rPr lang="cs-CZ" sz="3200" b="1" i="1" smtClean="0">
                                <a:latin typeface="Cambria Math"/>
                              </a:rPr>
                              <m:t>)</m:t>
                            </m:r>
                          </m:den>
                        </m:f>
                      </m:oMath>
                    </m:oMathPara>
                  </a14:m>
                  <a:endParaRPr lang="cs-CZ" sz="3200" b="1" dirty="0"/>
                </a:p>
              </p:txBody>
            </p:sp>
          </mc:Choice>
          <mc:Fallback xmlns="">
            <p:sp>
              <p:nvSpPr>
                <p:cNvPr id="7" name="TextovéPole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78352" y="3576402"/>
                  <a:ext cx="2748253" cy="1117678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" name="Skupina 10"/>
          <p:cNvGrpSpPr/>
          <p:nvPr/>
        </p:nvGrpSpPr>
        <p:grpSpPr>
          <a:xfrm>
            <a:off x="4788024" y="4062162"/>
            <a:ext cx="3170176" cy="1117678"/>
            <a:chOff x="4788024" y="3535459"/>
            <a:chExt cx="3170176" cy="1117678"/>
          </a:xfrm>
        </p:grpSpPr>
        <p:sp>
          <p:nvSpPr>
            <p:cNvPr id="10" name="Zaoblený obdélník 9"/>
            <p:cNvSpPr/>
            <p:nvPr/>
          </p:nvSpPr>
          <p:spPr>
            <a:xfrm>
              <a:off x="5087633" y="3535459"/>
              <a:ext cx="2861600" cy="1117678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ovéPole 7"/>
                <p:cNvSpPr txBox="1"/>
                <p:nvPr/>
              </p:nvSpPr>
              <p:spPr>
                <a:xfrm>
                  <a:off x="4788024" y="3773398"/>
                  <a:ext cx="3170176" cy="66909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b="1" i="1" smtClean="0">
                            <a:latin typeface="Cambria Math"/>
                          </a:rPr>
                          <m:t>𝒘</m:t>
                        </m:r>
                        <m:r>
                          <a:rPr lang="cs-CZ" b="1" i="1" smtClean="0">
                            <a:latin typeface="Cambria Math"/>
                          </a:rPr>
                          <m:t>(</m:t>
                        </m:r>
                        <m:r>
                          <a:rPr lang="cs-CZ" b="1" i="1" smtClean="0">
                            <a:latin typeface="Cambria Math"/>
                          </a:rPr>
                          <m:t>𝑨</m:t>
                        </m:r>
                        <m:r>
                          <a:rPr lang="cs-CZ" b="1" i="1" smtClean="0">
                            <a:latin typeface="Cambria Math"/>
                          </a:rPr>
                          <m:t>)=</m:t>
                        </m:r>
                        <m:f>
                          <m:f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</a:rPr>
                              <m:t>𝒎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𝑨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cs-CZ" b="1" i="1" smtClean="0">
                                <a:latin typeface="Cambria Math"/>
                              </a:rPr>
                              <m:t>𝒎</m:t>
                            </m:r>
                            <m:d>
                              <m:dPr>
                                <m:ctrlPr>
                                  <a:rPr lang="cs-CZ" b="1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cs-CZ" b="1" i="1" smtClean="0">
                                    <a:latin typeface="Cambria Math"/>
                                  </a:rPr>
                                  <m:t>𝑨</m:t>
                                </m:r>
                              </m:e>
                            </m:d>
                            <m:r>
                              <a:rPr lang="cs-CZ" b="1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𝒎</m:t>
                            </m:r>
                            <m:d>
                              <m:dPr>
                                <m:ctrlPr>
                                  <a:rPr lang="cs-CZ" b="1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cs-CZ" b="1" i="1" smtClean="0">
                                    <a:latin typeface="Cambria Math"/>
                                  </a:rPr>
                                  <m:t>𝑩</m:t>
                                </m:r>
                              </m:e>
                            </m:d>
                            <m:r>
                              <a:rPr lang="cs-CZ" b="1" i="1" smtClean="0">
                                <a:latin typeface="Cambria Math"/>
                              </a:rPr>
                              <m:t>…</m:t>
                            </m:r>
                          </m:den>
                        </m:f>
                      </m:oMath>
                    </m:oMathPara>
                  </a14:m>
                  <a:endParaRPr lang="cs-CZ" b="1" dirty="0"/>
                </a:p>
              </p:txBody>
            </p:sp>
          </mc:Choice>
          <mc:Fallback xmlns="">
            <p:sp>
              <p:nvSpPr>
                <p:cNvPr id="8" name="TextovéPole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88024" y="3773398"/>
                  <a:ext cx="3170176" cy="669094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3" name="Šipka doprava se zářezem 12">
            <a:hlinkClick r:id="rId6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74328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 animBg="1"/>
      <p:bldP spid="3" grpId="0"/>
      <p:bldP spid="4" grpId="0" animBg="1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2544</TotalTime>
  <Words>998</Words>
  <Application>Microsoft Office PowerPoint</Application>
  <PresentationFormat>Předvádění na obrazovce (4:3)</PresentationFormat>
  <Paragraphs>124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Tok</vt:lpstr>
      <vt:lpstr>1_Tok</vt:lpstr>
      <vt:lpstr>2_Tok</vt:lpstr>
      <vt:lpstr>Prezentace aplikace PowerPoint</vt:lpstr>
      <vt:lpstr>CHEMICKÉ VÝPOČTY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Chemické výpočty</dc:title>
  <dc:creator>Lenovo</dc:creator>
  <cp:lastModifiedBy>Lenovo</cp:lastModifiedBy>
  <cp:revision>114</cp:revision>
  <dcterms:created xsi:type="dcterms:W3CDTF">2013-01-15T07:03:01Z</dcterms:created>
  <dcterms:modified xsi:type="dcterms:W3CDTF">2013-05-24T05:59:25Z</dcterms:modified>
</cp:coreProperties>
</file>