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4"/>
  </p:notesMasterIdLst>
  <p:sldIdLst>
    <p:sldId id="275" r:id="rId8"/>
    <p:sldId id="261" r:id="rId9"/>
    <p:sldId id="257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4" r:id="rId20"/>
    <p:sldId id="262" r:id="rId21"/>
    <p:sldId id="263" r:id="rId22"/>
    <p:sldId id="27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1" autoAdjust="0"/>
    <p:restoredTop sz="94671" autoAdjust="0"/>
  </p:normalViewPr>
  <p:slideViewPr>
    <p:cSldViewPr>
      <p:cViewPr>
        <p:scale>
          <a:sx n="75" d="100"/>
          <a:sy n="75" d="100"/>
        </p:scale>
        <p:origin x="-13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2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2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2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2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8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8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1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9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9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16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50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4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53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81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78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33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70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00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24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75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63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75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89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32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72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85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48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2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79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4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27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82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55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84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33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62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79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0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55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37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60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63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81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08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55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63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73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87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3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751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14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96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69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7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1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527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73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020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2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7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253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795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044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71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182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407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1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66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2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19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90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21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26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microsoft.com/office/2007/relationships/hdphoto" Target="../media/hdphoto1.wdp"/><Relationship Id="rId10" Type="http://schemas.openxmlformats.org/officeDocument/2006/relationships/image" Target="../media/image33.jpe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3.wdp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GHS-pictogram-flamme.svg" TargetMode="External"/><Relationship Id="rId11" Type="http://schemas.openxmlformats.org/officeDocument/2006/relationships/image" Target="../media/image14.gif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0.png"/><Relationship Id="rId4" Type="http://schemas.openxmlformats.org/officeDocument/2006/relationships/hyperlink" Target="http://cs.wikipedia.org/wiki/Soubor:GHS-pictogram-flamme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gi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05.04.2013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VY_32_INOVACE_07_Ch_ACH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Fosfor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fosforu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</a:t>
            </a:r>
            <a:r>
              <a:rPr lang="cs-CZ" sz="1800" dirty="0" smtClean="0">
                <a:solidFill>
                  <a:prstClr val="black"/>
                </a:solidFill>
              </a:rPr>
              <a:t>Průmyslová výroba </a:t>
            </a:r>
            <a:r>
              <a:rPr lang="cs-CZ" sz="1800" dirty="0">
                <a:solidFill>
                  <a:prstClr val="black"/>
                </a:solidFill>
              </a:rPr>
              <a:t>a využití.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7491428" y="4268790"/>
            <a:ext cx="1334942" cy="2461545"/>
            <a:chOff x="7491428" y="4268790"/>
            <a:chExt cx="1334942" cy="2461545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951" y="4477297"/>
              <a:ext cx="943274" cy="2198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7491428" y="6453336"/>
              <a:ext cx="7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Obr.20</a:t>
              </a:r>
              <a:endParaRPr lang="cs-CZ" sz="1200" b="1" dirty="0"/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8100393" y="4268790"/>
              <a:ext cx="7259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b="1" dirty="0" smtClean="0"/>
                <a:t>červená</a:t>
              </a:r>
              <a:endParaRPr lang="cs-CZ" sz="1050" b="1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335938" y="4901026"/>
            <a:ext cx="1548430" cy="1882449"/>
            <a:chOff x="6335938" y="4901026"/>
            <a:chExt cx="1548430" cy="1882449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977" y="4928500"/>
              <a:ext cx="1050312" cy="1812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ovéPole 40"/>
            <p:cNvSpPr txBox="1"/>
            <p:nvPr/>
          </p:nvSpPr>
          <p:spPr>
            <a:xfrm>
              <a:off x="6335938" y="6506476"/>
              <a:ext cx="7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Obr.19</a:t>
              </a:r>
              <a:endParaRPr lang="cs-CZ" sz="1200" b="1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7236296" y="4901026"/>
              <a:ext cx="6480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b="1" dirty="0" smtClean="0"/>
                <a:t>modrá</a:t>
              </a:r>
              <a:endParaRPr lang="cs-CZ" sz="1050" b="1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788024" y="5097094"/>
            <a:ext cx="1689084" cy="1622814"/>
            <a:chOff x="4788024" y="5097094"/>
            <a:chExt cx="1689084" cy="1622814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5224052"/>
              <a:ext cx="1522514" cy="1495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5724128" y="6430277"/>
              <a:ext cx="7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Obr.18</a:t>
              </a:r>
              <a:endParaRPr lang="cs-CZ" sz="1200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649146" y="5097094"/>
              <a:ext cx="6480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50" b="1" dirty="0" smtClean="0"/>
                <a:t>zelená</a:t>
              </a:r>
              <a:endParaRPr lang="cs-CZ" sz="1050" b="1" dirty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298111" y="5658683"/>
            <a:ext cx="1489913" cy="1082685"/>
            <a:chOff x="3298111" y="5658683"/>
            <a:chExt cx="1489913" cy="1082685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111" y="5658683"/>
              <a:ext cx="1309894" cy="106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4035044" y="6464369"/>
              <a:ext cx="7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Obr.17</a:t>
              </a:r>
              <a:endParaRPr lang="cs-CZ" sz="1200" b="1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128681" y="3415747"/>
            <a:ext cx="1726270" cy="1430873"/>
            <a:chOff x="5364088" y="3835648"/>
            <a:chExt cx="1726270" cy="1430873"/>
          </a:xfrm>
        </p:grpSpPr>
        <p:pic>
          <p:nvPicPr>
            <p:cNvPr id="6148" name="Picture 4" descr="Soubor: Phosphorit (Staffelit) - Staffel Lahngebiet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868553"/>
              <a:ext cx="1654262" cy="1397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5364088" y="3835648"/>
              <a:ext cx="7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Obr.16</a:t>
              </a:r>
              <a:endParaRPr lang="cs-CZ" sz="1200" b="1" dirty="0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516217" y="1124744"/>
            <a:ext cx="1872208" cy="2304456"/>
            <a:chOff x="6318334" y="978923"/>
            <a:chExt cx="2302670" cy="2889630"/>
          </a:xfrm>
        </p:grpSpPr>
        <p:pic>
          <p:nvPicPr>
            <p:cNvPr id="6146" name="Picture 2" descr="Soubor: Apatit Cana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334" y="1052737"/>
              <a:ext cx="2214105" cy="281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7452320" y="1484784"/>
              <a:ext cx="814427" cy="34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apatit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6761155" y="3429199"/>
              <a:ext cx="845177" cy="34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kalcit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7694897" y="978923"/>
              <a:ext cx="926107" cy="310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Obr.15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1052736"/>
            <a:ext cx="2160240" cy="584775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5576" y="1586409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2924944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67544" y="22048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volný se na Zemi nevyskytuje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67543" y="3429199"/>
            <a:ext cx="525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 apatit </a:t>
            </a:r>
            <a:r>
              <a:rPr lang="cs-CZ" sz="2400" b="1" dirty="0"/>
              <a:t>Ca</a:t>
            </a:r>
            <a:r>
              <a:rPr lang="cs-CZ" sz="2400" b="1" baseline="-25000" dirty="0"/>
              <a:t>5</a:t>
            </a:r>
            <a:r>
              <a:rPr lang="cs-CZ" sz="2400" b="1" dirty="0"/>
              <a:t>[(</a:t>
            </a:r>
            <a:r>
              <a:rPr lang="cs-CZ" sz="2400" b="1" dirty="0" err="1"/>
              <a:t>F,Cl,OH</a:t>
            </a:r>
            <a:r>
              <a:rPr lang="cs-CZ" sz="2400" b="1" dirty="0" smtClean="0"/>
              <a:t>)(</a:t>
            </a:r>
            <a:r>
              <a:rPr lang="cs-CZ" sz="2400" b="1" dirty="0"/>
              <a:t>PO</a:t>
            </a:r>
            <a:r>
              <a:rPr lang="cs-CZ" sz="2400" b="1" baseline="-25000" dirty="0"/>
              <a:t>4</a:t>
            </a:r>
            <a:r>
              <a:rPr lang="cs-CZ" sz="2400" b="1" dirty="0"/>
              <a:t>)</a:t>
            </a:r>
            <a:r>
              <a:rPr lang="cs-CZ" sz="2400" b="1" baseline="-25000" dirty="0"/>
              <a:t>3</a:t>
            </a:r>
            <a:r>
              <a:rPr lang="cs-CZ" sz="2400" b="1" dirty="0"/>
              <a:t>]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67544" y="38908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 fosforit </a:t>
            </a:r>
            <a:r>
              <a:rPr lang="cs-CZ" sz="2400" b="1" dirty="0"/>
              <a:t>Ca</a:t>
            </a:r>
            <a:r>
              <a:rPr lang="cs-CZ" sz="2400" b="1" baseline="-25000" dirty="0"/>
              <a:t>3</a:t>
            </a:r>
            <a:r>
              <a:rPr lang="cs-CZ" sz="2400" b="1" dirty="0"/>
              <a:t>(PO</a:t>
            </a:r>
            <a:r>
              <a:rPr lang="cs-CZ" sz="2400" b="1" baseline="-25000" dirty="0"/>
              <a:t>4</a:t>
            </a:r>
            <a:r>
              <a:rPr lang="cs-CZ" sz="2400" b="1" dirty="0"/>
              <a:t>)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7543" y="4797152"/>
            <a:ext cx="566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/>
              <a:t> wavelit </a:t>
            </a:r>
            <a:r>
              <a:rPr lang="pt-BR" sz="2400" b="1" dirty="0" smtClean="0"/>
              <a:t>3Al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3</a:t>
            </a:r>
            <a:r>
              <a:rPr lang="cs-CZ" sz="2400" b="1" dirty="0" smtClean="0"/>
              <a:t> </a:t>
            </a:r>
            <a:r>
              <a:rPr lang="cs-CZ" sz="2400" b="1" dirty="0"/>
              <a:t>· </a:t>
            </a:r>
            <a:r>
              <a:rPr lang="pt-BR" sz="2400" b="1" dirty="0" smtClean="0"/>
              <a:t>2P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5</a:t>
            </a:r>
            <a:r>
              <a:rPr lang="cs-CZ" sz="2400" b="1" dirty="0" smtClean="0"/>
              <a:t> </a:t>
            </a:r>
            <a:r>
              <a:rPr lang="cs-CZ" sz="2400" b="1" dirty="0"/>
              <a:t>·</a:t>
            </a:r>
            <a:r>
              <a:rPr lang="pt-BR" sz="2400" b="1" dirty="0" smtClean="0"/>
              <a:t> 12H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dirty="0"/>
              <a:t>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67544" y="433191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fluoroapatit</a:t>
            </a:r>
            <a:r>
              <a:rPr lang="cs-CZ" sz="2400" b="1" dirty="0"/>
              <a:t> Ca</a:t>
            </a:r>
            <a:r>
              <a:rPr lang="cs-CZ" sz="2400" b="1" baseline="-25000" dirty="0"/>
              <a:t>5</a:t>
            </a:r>
            <a:r>
              <a:rPr lang="cs-CZ" sz="2400" b="1" dirty="0"/>
              <a:t>(PO</a:t>
            </a:r>
            <a:r>
              <a:rPr lang="cs-CZ" sz="2400" b="1" baseline="-25000" dirty="0"/>
              <a:t>4</a:t>
            </a:r>
            <a:r>
              <a:rPr lang="cs-CZ" sz="2400" b="1" dirty="0"/>
              <a:t>)</a:t>
            </a:r>
            <a:r>
              <a:rPr lang="cs-CZ" sz="2400" b="1" baseline="-25000" dirty="0"/>
              <a:t>3</a:t>
            </a:r>
            <a:r>
              <a:rPr lang="cs-CZ" sz="2400" b="1" dirty="0"/>
              <a:t>F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67542" y="5258817"/>
            <a:ext cx="566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/>
              <a:t> </a:t>
            </a:r>
            <a:r>
              <a:rPr lang="cs-CZ" sz="2400" b="1" dirty="0"/>
              <a:t>vivianit </a:t>
            </a:r>
            <a:r>
              <a:rPr lang="cs-CZ" sz="2400" b="1" dirty="0" smtClean="0"/>
              <a:t>Fe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(PO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)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</a:t>
            </a:r>
            <a:r>
              <a:rPr lang="cs-CZ" sz="2400" b="1" dirty="0"/>
              <a:t>· </a:t>
            </a:r>
            <a:r>
              <a:rPr lang="cs-CZ" sz="2400" b="1" dirty="0" smtClean="0"/>
              <a:t>8H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r>
              <a:rPr lang="pt-BR" sz="2400" b="1" dirty="0"/>
              <a:t> 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04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7" grpId="0"/>
      <p:bldP spid="28" grpId="0"/>
      <p:bldP spid="30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23528" y="332656"/>
            <a:ext cx="8568952" cy="6495728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3635896" y="4259188"/>
            <a:ext cx="3240360" cy="2512409"/>
            <a:chOff x="3635896" y="4259188"/>
            <a:chExt cx="3240360" cy="2512409"/>
          </a:xfrm>
        </p:grpSpPr>
        <p:pic>
          <p:nvPicPr>
            <p:cNvPr id="3074" name="Picture 2" descr="File:Large electric phosphate smelting furnace used in the making of elemental phosphorus in a TVA chemical plant in the Muscle Shoals area, Alabam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293096"/>
              <a:ext cx="3168352" cy="2478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3635896" y="4259188"/>
              <a:ext cx="7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5800300"/>
            <a:ext cx="29883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Masivní </a:t>
            </a:r>
            <a:r>
              <a:rPr lang="cs-CZ" sz="1300" b="1" dirty="0"/>
              <a:t>kabelové svazky </a:t>
            </a:r>
            <a:r>
              <a:rPr lang="cs-CZ" sz="1300" b="1" dirty="0" smtClean="0"/>
              <a:t>zajišťují přívod třífázového střídavého proudu k elektrodám.</a:t>
            </a:r>
            <a:endParaRPr lang="cs-CZ" sz="13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33500" y="4874676"/>
            <a:ext cx="28803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/>
              <a:t>Tavící </a:t>
            </a:r>
            <a:r>
              <a:rPr lang="cs-CZ" sz="1300" b="1" dirty="0" smtClean="0"/>
              <a:t> pec </a:t>
            </a:r>
            <a:r>
              <a:rPr lang="cs-CZ" sz="1300" b="1" dirty="0"/>
              <a:t>pro výrobu </a:t>
            </a:r>
            <a:r>
              <a:rPr lang="cs-CZ" sz="1300" b="1" dirty="0" smtClean="0"/>
              <a:t> fosforu</a:t>
            </a:r>
            <a:r>
              <a:rPr lang="cs-CZ" sz="1300" b="1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87624" y="404664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3" y="1010544"/>
            <a:ext cx="770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Redukce </a:t>
            </a:r>
            <a:r>
              <a:rPr lang="cs-CZ" sz="2400" b="1" dirty="0"/>
              <a:t>fosforečnanů koksem (uhlíkem) za přítomnosti křemenného </a:t>
            </a:r>
            <a:r>
              <a:rPr lang="cs-CZ" sz="2400" b="1" dirty="0" smtClean="0"/>
              <a:t>písku.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5556" y="184154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2Ca</a:t>
            </a:r>
            <a:r>
              <a:rPr lang="pl-PL" sz="2400" b="1" baseline="-25000" dirty="0" smtClean="0"/>
              <a:t>3</a:t>
            </a:r>
            <a:r>
              <a:rPr lang="pl-PL" sz="2400" b="1" dirty="0" smtClean="0"/>
              <a:t>(PO</a:t>
            </a:r>
            <a:r>
              <a:rPr lang="pl-PL" sz="2400" b="1" baseline="-25000" dirty="0" smtClean="0"/>
              <a:t>4</a:t>
            </a:r>
            <a:r>
              <a:rPr lang="pl-PL" sz="2400" b="1" dirty="0" smtClean="0"/>
              <a:t>)</a:t>
            </a:r>
            <a:r>
              <a:rPr lang="pl-PL" sz="2400" b="1" baseline="-25000" dirty="0" smtClean="0"/>
              <a:t>2</a:t>
            </a:r>
            <a:r>
              <a:rPr lang="pl-PL" sz="2400" b="1" dirty="0"/>
              <a:t> + </a:t>
            </a:r>
            <a:r>
              <a:rPr lang="pl-PL" sz="2400" b="1" dirty="0" smtClean="0"/>
              <a:t>6SiO</a:t>
            </a:r>
            <a:r>
              <a:rPr lang="pl-PL" sz="2400" b="1" baseline="-25000" dirty="0" smtClean="0"/>
              <a:t>2</a:t>
            </a:r>
            <a:r>
              <a:rPr lang="pl-PL" sz="2400" b="1" dirty="0"/>
              <a:t> + </a:t>
            </a:r>
            <a:r>
              <a:rPr lang="pl-PL" sz="2400" b="1" dirty="0" smtClean="0"/>
              <a:t>10C </a:t>
            </a:r>
            <a:r>
              <a:rPr lang="pl-PL" sz="2400" b="1" dirty="0"/>
              <a:t>→ P</a:t>
            </a:r>
            <a:r>
              <a:rPr lang="pl-PL" sz="2400" b="1" baseline="-25000" dirty="0"/>
              <a:t>4</a:t>
            </a:r>
            <a:r>
              <a:rPr lang="pl-PL" sz="2400" b="1" dirty="0"/>
              <a:t> + </a:t>
            </a:r>
            <a:r>
              <a:rPr lang="pl-PL" sz="2400" b="1" dirty="0" smtClean="0"/>
              <a:t>6CaSiO</a:t>
            </a:r>
            <a:r>
              <a:rPr lang="pl-PL" sz="2400" b="1" baseline="-25000" dirty="0" smtClean="0"/>
              <a:t>3</a:t>
            </a:r>
            <a:r>
              <a:rPr lang="pl-PL" sz="2400" b="1" dirty="0"/>
              <a:t> + </a:t>
            </a:r>
            <a:r>
              <a:rPr lang="pl-PL" sz="2400" b="1" dirty="0" smtClean="0"/>
              <a:t>10CO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543" y="2306489"/>
            <a:ext cx="828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Fosfor </a:t>
            </a:r>
            <a:r>
              <a:rPr lang="cs-CZ" sz="2400" b="1" dirty="0"/>
              <a:t>za vysoké teploty (okolo 1300 °C) v tavenině těká jako molekula P</a:t>
            </a:r>
            <a:r>
              <a:rPr lang="cs-CZ" sz="2400" b="1" baseline="-25000" dirty="0"/>
              <a:t>4</a:t>
            </a:r>
            <a:r>
              <a:rPr lang="cs-CZ" sz="2400" b="1" dirty="0"/>
              <a:t> a je zachycován po kondenzaci ve vodě jako bílý fosfor.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353062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Při zahřívání bílého fosforu v inertní atmosféře přechází </a:t>
            </a:r>
            <a:r>
              <a:rPr lang="cs-CZ" sz="2400" b="1" dirty="0" smtClean="0"/>
              <a:t>na modifikaci </a:t>
            </a:r>
            <a:r>
              <a:rPr lang="cs-CZ" sz="2400" b="1" dirty="0"/>
              <a:t>červeného fosforu, která má </a:t>
            </a:r>
            <a:r>
              <a:rPr lang="cs-CZ" sz="2400" b="1" dirty="0" smtClean="0"/>
              <a:t>strukturu </a:t>
            </a:r>
            <a:r>
              <a:rPr lang="cs-CZ" sz="2400" b="1" dirty="0" err="1"/>
              <a:t>P</a:t>
            </a:r>
            <a:r>
              <a:rPr lang="cs-CZ" sz="2400" b="1" baseline="-25000" dirty="0" err="1"/>
              <a:t>n</a:t>
            </a:r>
            <a:r>
              <a:rPr lang="cs-CZ" sz="2400" b="1" dirty="0"/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4" grpId="0"/>
      <p:bldP spid="4" grpId="0" animBg="1"/>
      <p:bldP spid="6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404664"/>
            <a:ext cx="9144000" cy="6423720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5076056" y="5203800"/>
            <a:ext cx="2245627" cy="1606905"/>
            <a:chOff x="4126573" y="5203800"/>
            <a:chExt cx="2245627" cy="160690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573" y="5250690"/>
              <a:ext cx="2173620" cy="1560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5574379" y="5203800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Obr.30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475656" y="5250690"/>
            <a:ext cx="2433240" cy="1524586"/>
            <a:chOff x="1475656" y="5250690"/>
            <a:chExt cx="2433240" cy="152458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472" y="5250690"/>
              <a:ext cx="2363424" cy="149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1475656" y="6498277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Obr.29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350849" y="2167695"/>
            <a:ext cx="1560064" cy="1334906"/>
            <a:chOff x="7350849" y="2167695"/>
            <a:chExt cx="1560064" cy="133490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849" y="2167695"/>
              <a:ext cx="1450983" cy="1290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8113092" y="3225602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Obr.28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67" y="2282094"/>
            <a:ext cx="1191766" cy="10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7380312" y="476672"/>
            <a:ext cx="1131690" cy="1656183"/>
            <a:chOff x="7380312" y="476672"/>
            <a:chExt cx="1131690" cy="1656183"/>
          </a:xfrm>
        </p:grpSpPr>
        <p:pic>
          <p:nvPicPr>
            <p:cNvPr id="4098" name="Picture 2" descr="Soubor: Streichholz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9622" y="524284"/>
              <a:ext cx="1072380" cy="160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7380312" y="476672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87624" y="524285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130165"/>
            <a:ext cx="4844131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zápalek (červený).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1" y="1706030"/>
            <a:ext cx="6408712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Spalování na oxid fosforečný (P</a:t>
            </a:r>
            <a:r>
              <a:rPr lang="cs-CZ" baseline="-25000" dirty="0" smtClean="0">
                <a:solidFill>
                  <a:prstClr val="black"/>
                </a:solidFill>
              </a:rPr>
              <a:t>4</a:t>
            </a:r>
            <a:r>
              <a:rPr lang="cs-CZ" dirty="0" smtClean="0">
                <a:solidFill>
                  <a:prstClr val="black"/>
                </a:solidFill>
              </a:rPr>
              <a:t>O</a:t>
            </a:r>
            <a:r>
              <a:rPr lang="cs-CZ" baseline="-25000" dirty="0">
                <a:solidFill>
                  <a:prstClr val="black"/>
                </a:solidFill>
              </a:rPr>
              <a:t>10</a:t>
            </a:r>
            <a:r>
              <a:rPr lang="cs-CZ" dirty="0" smtClean="0">
                <a:solidFill>
                  <a:prstClr val="black"/>
                </a:solidFill>
              </a:rPr>
              <a:t>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2282094"/>
            <a:ext cx="496855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Výroba kyseliny fosforečné.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1" y="2858158"/>
            <a:ext cx="4968552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Výroba fosforečných hnojiv.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3458617"/>
            <a:ext cx="8676457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Toxických vlastností bílého fosforu </a:t>
            </a:r>
            <a:r>
              <a:rPr lang="cs-CZ" dirty="0" smtClean="0"/>
              <a:t>se využívá </a:t>
            </a:r>
            <a:r>
              <a:rPr lang="cs-CZ" dirty="0"/>
              <a:t>při výrobě jedovatých nástrah na krysy a jiné hlodavce.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51521" y="4419694"/>
            <a:ext cx="8676457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Bílý fosfor se dá také použít jako nekonvenční </a:t>
            </a:r>
            <a:r>
              <a:rPr lang="cs-CZ" dirty="0" smtClean="0"/>
              <a:t>zbraň (zápalné bomby).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FOSFOR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65482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cap="all" dirty="0" err="1">
                <a:solidFill>
                  <a:srgbClr val="FF0000"/>
                </a:solidFill>
              </a:rPr>
              <a:t>Phosphorus</a:t>
            </a:r>
            <a:endParaRPr lang="cs-CZ" sz="2400" b="1" cap="all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smtClean="0">
                <a:solidFill>
                  <a:srgbClr val="FF0000"/>
                </a:solidFill>
              </a:rPr>
              <a:t>P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>
                <a:solidFill>
                  <a:srgbClr val="FF0000"/>
                </a:solidFill>
              </a:rPr>
              <a:t>V</a:t>
            </a:r>
            <a:r>
              <a:rPr lang="cs-CZ" sz="2300" b="1" dirty="0" smtClean="0">
                <a:solidFill>
                  <a:srgbClr val="FF0000"/>
                </a:solidFill>
              </a:rPr>
              <a:t>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2,2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185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/>
              <a:t>NASA.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http://hubblesite.org/gallery/album/nebula/pr2013012a/large_web</a:t>
            </a:r>
            <a:r>
              <a:rPr lang="cs-CZ" sz="1200" dirty="0" smtClean="0"/>
              <a:t>/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/>
              <a:t>Soubor: Sig06-020a.tif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commons.wikimedia.org/wiki/File:Sig06-020a.tif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/>
              <a:t>BXXXD. </a:t>
            </a:r>
            <a:r>
              <a:rPr lang="cs-CZ" sz="1200" i="1" dirty="0"/>
              <a:t>Soubor: </a:t>
            </a:r>
            <a:r>
              <a:rPr lang="cs-CZ" sz="1200" i="1" dirty="0" err="1"/>
              <a:t>Weißer</a:t>
            </a:r>
            <a:r>
              <a:rPr lang="cs-CZ" sz="1200" i="1" dirty="0"/>
              <a:t> Phosphor.JPG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http://commons.wikimedia.org/wiki/File:Wei%C3%9Fer_Phosphor.JPG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/>
              <a:t>RATINCKX,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/>
              <a:t>WRIGHT,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http://commons.wikimedia.org/wiki/File:JosephWright-Alchemist.jpg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15.3.2013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cs.wikipedia.org/wiki/Soubor:GHS-pictogram-skull.svg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OELEN</a:t>
            </a:r>
            <a:r>
              <a:rPr lang="cs-CZ" sz="1200" dirty="0"/>
              <a:t>, W.. </a:t>
            </a:r>
            <a:r>
              <a:rPr lang="cs-CZ" sz="1200" i="1" dirty="0"/>
              <a:t>Soubor: Phosphorus2.jpg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http://commons.wikimedia.org/wiki/File:Phosphorus2.jpg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</a:t>
            </a:r>
            <a:r>
              <a:rPr lang="cs-CZ" sz="1200" dirty="0"/>
              <a:t> </a:t>
            </a:r>
            <a:r>
              <a:rPr lang="cs-CZ" sz="1200" dirty="0" smtClean="0"/>
              <a:t> 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15.3.2013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</a:t>
            </a:r>
            <a:r>
              <a:rPr lang="cs-CZ" sz="1200" dirty="0"/>
              <a:t> </a:t>
            </a:r>
            <a:r>
              <a:rPr lang="cs-CZ" sz="1200" dirty="0" smtClean="0"/>
              <a:t>  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15.3.2013</a:t>
            </a:r>
            <a:r>
              <a:rPr lang="cs-CZ" sz="1200" dirty="0"/>
              <a:t>]. Dostupný na WWW: http://cs.wikipedia.org/wiki/Soubor:GHS-pictogram-pollu.svg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Soubor:GHS-pictogram-acid.svg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15.3.2013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cs.wikipedia.org/wiki/Soubor:GHS-pictogram-rondflam.svg</a:t>
            </a:r>
            <a:endParaRPr lang="cs-CZ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810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ENDIMION17</a:t>
            </a:r>
            <a:r>
              <a:rPr lang="cs-CZ" sz="1200" dirty="0"/>
              <a:t>. </a:t>
            </a:r>
            <a:r>
              <a:rPr lang="cs-CZ" sz="1200" i="1" dirty="0"/>
              <a:t>Soubor: Bílý fosfor zářící e17.png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http://commons.wikimedia.org/wiki/File:White_phosphorus_glowing_e17.png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795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 </a:t>
            </a:r>
            <a:r>
              <a:rPr lang="cs-CZ" sz="1200" dirty="0"/>
              <a:t>DEGLR6328. </a:t>
            </a:r>
            <a:r>
              <a:rPr lang="cs-CZ" sz="1200" i="1" dirty="0"/>
              <a:t>Soubor: </a:t>
            </a:r>
            <a:r>
              <a:rPr lang="cs-CZ" sz="1200" i="1" dirty="0" err="1"/>
              <a:t>Chemoluminescent</a:t>
            </a:r>
            <a:r>
              <a:rPr lang="cs-CZ" sz="1200" i="1" dirty="0"/>
              <a:t> reaction.jpg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http://commons.wikimedia.org/wiki/File:Chemoluminescent_reaction.jpg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</a:t>
            </a:r>
            <a:r>
              <a:rPr lang="cs-CZ" sz="1200" dirty="0"/>
              <a:t> </a:t>
            </a:r>
            <a:r>
              <a:rPr lang="cs-CZ" sz="1200" dirty="0" smtClean="0"/>
              <a:t>  DESCOUENS</a:t>
            </a:r>
            <a:r>
              <a:rPr lang="cs-CZ" sz="1200" dirty="0"/>
              <a:t>, </a:t>
            </a:r>
            <a:r>
              <a:rPr lang="cs-CZ" sz="1200" dirty="0" err="1"/>
              <a:t>Didier</a:t>
            </a:r>
            <a:r>
              <a:rPr lang="cs-CZ" sz="1200" dirty="0"/>
              <a:t>. </a:t>
            </a:r>
            <a:r>
              <a:rPr lang="cs-CZ" sz="1200" i="1" dirty="0"/>
              <a:t>Soubor: Apatit Canada.jpg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http://commons.wikimedia.org/wiki/File:Apatite_Canada.jpg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/>
              <a:t>RA'IKE. </a:t>
            </a:r>
            <a:r>
              <a:rPr lang="cs-CZ" sz="1200" i="1" dirty="0"/>
              <a:t>Soubor: </a:t>
            </a:r>
            <a:r>
              <a:rPr lang="cs-CZ" sz="1200" i="1" dirty="0" err="1"/>
              <a:t>Phosphorit</a:t>
            </a:r>
            <a:r>
              <a:rPr lang="cs-CZ" sz="1200" i="1" dirty="0"/>
              <a:t> (</a:t>
            </a:r>
            <a:r>
              <a:rPr lang="cs-CZ" sz="1200" i="1" dirty="0" err="1"/>
              <a:t>Staffelit</a:t>
            </a:r>
            <a:r>
              <a:rPr lang="cs-CZ" sz="1200" i="1" dirty="0"/>
              <a:t>) - </a:t>
            </a:r>
            <a:r>
              <a:rPr lang="cs-CZ" sz="1200" i="1" dirty="0" err="1"/>
              <a:t>Staffel</a:t>
            </a:r>
            <a:r>
              <a:rPr lang="cs-CZ" sz="1200" i="1" dirty="0"/>
              <a:t> Lahngebiet.jpg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http://commons.wikimedia.org/wiki/File:Phosphorit_(Staffelit)_-_Staffel_Lahngebiet.jpg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 </a:t>
            </a:r>
            <a:r>
              <a:rPr lang="cs-CZ" sz="1200" dirty="0" smtClean="0"/>
              <a:t>DYET</a:t>
            </a:r>
            <a:r>
              <a:rPr lang="cs-CZ" sz="1200" dirty="0"/>
              <a:t>, Dave. </a:t>
            </a:r>
            <a:r>
              <a:rPr lang="cs-CZ" sz="1200" i="1" dirty="0"/>
              <a:t>Soubor:. Vivianite w-</a:t>
            </a:r>
            <a:r>
              <a:rPr lang="cs-CZ" sz="1200" i="1" dirty="0" err="1"/>
              <a:t>triphylite</a:t>
            </a:r>
            <a:r>
              <a:rPr lang="cs-CZ" sz="1200" i="1" dirty="0"/>
              <a:t> a živce (vodnatý železitý fosfát Custer </a:t>
            </a:r>
            <a:r>
              <a:rPr lang="cs-CZ" sz="1200" i="1" dirty="0" err="1"/>
              <a:t>County</a:t>
            </a:r>
            <a:r>
              <a:rPr lang="cs-CZ" sz="1200" i="1" dirty="0"/>
              <a:t> </a:t>
            </a:r>
            <a:r>
              <a:rPr lang="cs-CZ" sz="1200" i="1" dirty="0" err="1"/>
              <a:t>South</a:t>
            </a:r>
            <a:r>
              <a:rPr lang="cs-CZ" sz="1200" i="1" dirty="0"/>
              <a:t> Dakota 1651) </a:t>
            </a:r>
            <a:r>
              <a:rPr lang="cs-CZ" sz="1200" i="1" dirty="0" err="1" smtClean="0"/>
              <a:t>jpg</a:t>
            </a:r>
            <a:r>
              <a:rPr lang="cs-CZ" sz="1200" i="1" dirty="0" smtClean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http://commons.wikimedia.org/wiki/File:Vivianite_w-triphylite_and_feldspar_(Hydrous_iron_phosphate_Custer_County_South_Dakota_1651).jpg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TOMIHAHNDORF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Phosphor</a:t>
            </a:r>
            <a:r>
              <a:rPr lang="cs-CZ" sz="1200" i="1" dirty="0"/>
              <a:t> rot.jpg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http://commons.wikimedia.org/wiki/File:Phosphor_rot.jpg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KRIMBACHER</a:t>
            </a:r>
            <a:r>
              <a:rPr lang="cs-CZ" sz="1200" dirty="0"/>
              <a:t>, Peter. </a:t>
            </a:r>
            <a:r>
              <a:rPr lang="cs-CZ" sz="1200" i="1" dirty="0"/>
              <a:t>Soubor: fosfor-rot-violett.jpg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http://commons.wikimedia.org/wiki/File:Phosphor-rot-violett.jpg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57054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en-US" sz="1200" dirty="0" smtClean="0"/>
              <a:t>LAVINSKY</a:t>
            </a:r>
            <a:r>
              <a:rPr lang="en-US" sz="1200" dirty="0"/>
              <a:t>, Robert.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smtClean="0"/>
              <a:t>Vivianite-139656.jpg</a:t>
            </a:r>
            <a:r>
              <a:rPr lang="cs-CZ" sz="1200" i="1" dirty="0" smtClean="0"/>
              <a:t> </a:t>
            </a:r>
            <a:r>
              <a:rPr lang="en-US" sz="1200" i="1" dirty="0" smtClean="0"/>
              <a:t>- </a:t>
            </a:r>
            <a:r>
              <a:rPr lang="en-US" sz="1200" i="1" dirty="0"/>
              <a:t>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20.2.2013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http://commons.wikimedia.org/wiki/File:Vivianite-139656.jpg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401346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en-US" sz="1200" dirty="0" smtClean="0"/>
              <a:t>LAVINSKY</a:t>
            </a:r>
            <a:r>
              <a:rPr lang="en-US" sz="1200" dirty="0"/>
              <a:t>, Robert. </a:t>
            </a:r>
            <a:r>
              <a:rPr lang="en-US" sz="1200" i="1" dirty="0" err="1"/>
              <a:t>Soubor</a:t>
            </a:r>
            <a:r>
              <a:rPr lang="en-US" sz="1200" i="1" dirty="0"/>
              <a:t>: Vivianite-191721.jpg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20.2.2013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http://commons.wikimedia.org/wiki/File:Vivianite-191721.jpg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47358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LAVINSKY</a:t>
            </a:r>
            <a:r>
              <a:rPr lang="cs-CZ" sz="1200" dirty="0"/>
              <a:t>, Robert. </a:t>
            </a:r>
            <a:r>
              <a:rPr lang="cs-CZ" sz="1200" i="1" dirty="0"/>
              <a:t>Soubor: Vivianite-usa09abg.jpg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http://commons.wikimedia.org/wiki/File:Vivianite-usa09abg.jpg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93524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BRIAN0918</a:t>
            </a:r>
            <a:r>
              <a:rPr lang="cs-CZ" sz="1200" dirty="0"/>
              <a:t>™. </a:t>
            </a:r>
            <a:r>
              <a:rPr lang="cs-CZ" sz="1200" i="1" dirty="0"/>
              <a:t>Soubor: ADN animation.gif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http://commons.wikimedia.org/wiki/File:ADN_animation.gif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398575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SPONK</a:t>
            </a:r>
            <a:r>
              <a:rPr lang="cs-CZ" sz="1200" dirty="0"/>
              <a:t>. </a:t>
            </a:r>
            <a:r>
              <a:rPr lang="cs-CZ" sz="1200" i="1" dirty="0"/>
              <a:t>Soubor: Rozdíl DNA RNA-</a:t>
            </a:r>
            <a:r>
              <a:rPr lang="cs-CZ" sz="1200" i="1" dirty="0" err="1"/>
              <a:t>DE.svg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http://commons.wikimedia.org/wiki/File:Difference_DNA_RNA-DE.svg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585868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 smtClean="0"/>
              <a:t>QUTEMOL</a:t>
            </a:r>
            <a:r>
              <a:rPr lang="cs-CZ" sz="1200" dirty="0"/>
              <a:t>. </a:t>
            </a:r>
            <a:r>
              <a:rPr lang="cs-CZ" sz="1200" i="1" dirty="0"/>
              <a:t>Soubor: AdenosineTriphosphate.qutemol.gif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http://commons.wikimedia.org/wiki/File:AdenosineTriphosphate.qutemol.gif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632035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YGREK</a:t>
            </a:r>
            <a:r>
              <a:rPr lang="cs-CZ" sz="1200" dirty="0"/>
              <a:t>. </a:t>
            </a:r>
            <a:r>
              <a:rPr lang="cs-CZ" sz="1200" i="1" dirty="0"/>
              <a:t>Soubor: Slunečnicové oil.jpg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http://commons.wikimedia.org/wiki/File:Sunflowerseed_oil.jpg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237428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</a:t>
            </a:r>
            <a:r>
              <a:rPr lang="cs-CZ" sz="1200" dirty="0" smtClean="0"/>
              <a:t>RITTER</a:t>
            </a:r>
            <a:r>
              <a:rPr lang="cs-CZ" sz="1200" dirty="0"/>
              <a:t>, Sebastian. </a:t>
            </a:r>
            <a:r>
              <a:rPr lang="cs-CZ" sz="1200" i="1" dirty="0"/>
              <a:t>Soubor: Streichholz.jpg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http://commons.wikimedia.org/wiki/File:Streichholz.jpg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83439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</a:t>
            </a:r>
            <a:r>
              <a:rPr lang="cs-CZ" sz="1200" dirty="0"/>
              <a:t>LOSCH. </a:t>
            </a:r>
            <a:r>
              <a:rPr lang="cs-CZ" sz="1200" i="1" dirty="0"/>
              <a:t>Soubor:. </a:t>
            </a:r>
            <a:r>
              <a:rPr lang="cs-CZ" sz="1200" i="1" dirty="0" err="1"/>
              <a:t>Wanderratte</a:t>
            </a:r>
            <a:r>
              <a:rPr lang="cs-CZ" sz="1200" i="1" dirty="0"/>
              <a:t> (IMG 8022) </a:t>
            </a:r>
            <a:r>
              <a:rPr lang="cs-CZ" sz="1200" i="1" dirty="0" err="1"/>
              <a:t>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http://commons.wikimedia.org/wiki/File:Wanderratte(IMG_8022).jpg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329605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 </a:t>
            </a:r>
            <a:r>
              <a:rPr lang="cs-CZ" sz="1200" dirty="0" smtClean="0"/>
              <a:t>USAF</a:t>
            </a:r>
            <a:r>
              <a:rPr lang="cs-CZ" sz="1200" dirty="0"/>
              <a:t>. </a:t>
            </a:r>
            <a:r>
              <a:rPr lang="cs-CZ" sz="1200" i="1" dirty="0"/>
              <a:t>Soubor: B-2 duch bombing.jpg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commons.wikimedia.org/wiki/File:B-2_spirit_bombing.jpg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cs-CZ" sz="1200" dirty="0" smtClean="0"/>
              <a:t>RUIZ</a:t>
            </a:r>
            <a:r>
              <a:rPr lang="cs-CZ" sz="1200" dirty="0"/>
              <a:t>, Mariana. </a:t>
            </a:r>
            <a:r>
              <a:rPr lang="cs-CZ" sz="1200" i="1" dirty="0"/>
              <a:t>Soubor: Plant cell </a:t>
            </a:r>
            <a:r>
              <a:rPr lang="cs-CZ" sz="1200" i="1" dirty="0" err="1"/>
              <a:t>structure</a:t>
            </a:r>
            <a:r>
              <a:rPr lang="cs-CZ" sz="1200" i="1" dirty="0"/>
              <a:t> </a:t>
            </a:r>
            <a:r>
              <a:rPr lang="cs-CZ" sz="1200" i="1" dirty="0" err="1"/>
              <a:t>svg</a:t>
            </a:r>
            <a:r>
              <a:rPr lang="cs-CZ" sz="1200" i="1" dirty="0"/>
              <a:t> </a:t>
            </a:r>
            <a:r>
              <a:rPr lang="cs-CZ" sz="1200" i="1" dirty="0" err="1"/>
              <a:t>vacuole.svg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http://commons.wikimedia.org/wiki/File:Plant_cell_structure_svg_vacuole.svg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 </a:t>
            </a:r>
            <a:r>
              <a:rPr lang="cs-CZ" sz="1200" dirty="0" smtClean="0"/>
              <a:t>PALMER</a:t>
            </a:r>
            <a:r>
              <a:rPr lang="cs-CZ" sz="1200" dirty="0"/>
              <a:t>, Alfred T.. </a:t>
            </a:r>
            <a:r>
              <a:rPr lang="cs-CZ" sz="1200" i="1" dirty="0"/>
              <a:t>Soubor: </a:t>
            </a:r>
            <a:r>
              <a:rPr lang="cs-CZ" sz="1200" i="1" dirty="0" err="1"/>
              <a:t>Large</a:t>
            </a:r>
            <a:r>
              <a:rPr lang="cs-CZ" sz="1200" i="1" dirty="0"/>
              <a:t> </a:t>
            </a:r>
            <a:r>
              <a:rPr lang="cs-CZ" sz="1200" i="1" dirty="0" err="1"/>
              <a:t>electric</a:t>
            </a:r>
            <a:r>
              <a:rPr lang="cs-CZ" sz="1200" i="1" dirty="0"/>
              <a:t> </a:t>
            </a:r>
            <a:r>
              <a:rPr lang="cs-CZ" sz="1200" i="1" dirty="0" err="1"/>
              <a:t>phosphate</a:t>
            </a:r>
            <a:r>
              <a:rPr lang="cs-CZ" sz="1200" i="1" dirty="0"/>
              <a:t> </a:t>
            </a:r>
            <a:r>
              <a:rPr lang="cs-CZ" sz="1200" i="1" dirty="0" err="1"/>
              <a:t>smelting</a:t>
            </a:r>
            <a:r>
              <a:rPr lang="cs-CZ" sz="1200" i="1" dirty="0"/>
              <a:t> </a:t>
            </a:r>
            <a:r>
              <a:rPr lang="cs-CZ" sz="1200" i="1" dirty="0" err="1"/>
              <a:t>furnace</a:t>
            </a:r>
            <a:r>
              <a:rPr lang="cs-CZ" sz="1200" i="1" dirty="0"/>
              <a:t> </a:t>
            </a:r>
            <a:r>
              <a:rPr lang="cs-CZ" sz="1200" i="1" dirty="0" err="1"/>
              <a:t>used</a:t>
            </a:r>
            <a:r>
              <a:rPr lang="cs-CZ" sz="1200" i="1" dirty="0"/>
              <a:t> in </a:t>
            </a:r>
            <a:r>
              <a:rPr lang="cs-CZ" sz="1200" i="1" dirty="0" err="1"/>
              <a:t>the</a:t>
            </a:r>
            <a:r>
              <a:rPr lang="cs-CZ" sz="1200" i="1" dirty="0"/>
              <a:t> </a:t>
            </a:r>
            <a:r>
              <a:rPr lang="cs-CZ" sz="1200" i="1" dirty="0" err="1"/>
              <a:t>making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elemental</a:t>
            </a:r>
            <a:r>
              <a:rPr lang="cs-CZ" sz="1200" i="1" dirty="0"/>
              <a:t> </a:t>
            </a:r>
            <a:r>
              <a:rPr lang="cs-CZ" sz="1200" i="1" dirty="0" err="1"/>
              <a:t>phosphorus</a:t>
            </a:r>
            <a:r>
              <a:rPr lang="cs-CZ" sz="1200" i="1" dirty="0"/>
              <a:t> in a TVA </a:t>
            </a:r>
            <a:r>
              <a:rPr lang="cs-CZ" sz="1200" i="1" dirty="0" err="1"/>
              <a:t>chemical</a:t>
            </a:r>
            <a:r>
              <a:rPr lang="cs-CZ" sz="1200" i="1" dirty="0"/>
              <a:t> plant in </a:t>
            </a:r>
            <a:r>
              <a:rPr lang="cs-CZ" sz="1200" i="1" dirty="0" err="1"/>
              <a:t>the</a:t>
            </a:r>
            <a:r>
              <a:rPr lang="cs-CZ" sz="1200" i="1" dirty="0"/>
              <a:t> </a:t>
            </a:r>
            <a:r>
              <a:rPr lang="cs-CZ" sz="1200" i="1" dirty="0" err="1"/>
              <a:t>Muscle</a:t>
            </a:r>
            <a:r>
              <a:rPr lang="cs-CZ" sz="1200" i="1" dirty="0"/>
              <a:t> </a:t>
            </a:r>
            <a:r>
              <a:rPr lang="cs-CZ" sz="1200" i="1" dirty="0" err="1"/>
              <a:t>Shoals</a:t>
            </a:r>
            <a:r>
              <a:rPr lang="cs-CZ" sz="1200" i="1" dirty="0"/>
              <a:t> area, Alabama.jpg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http://commons.wikimedia.org/wiki/File:Large_electric_phosphate_smelting_furnace_used_in_the_making_of_elemental_phosphorus_in_a_TVA_chemical_plant_in_the_Muscle_Shoals_area,_Alabama.jpg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75772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  </a:t>
            </a:r>
            <a:r>
              <a:rPr lang="cs-CZ" sz="1200" dirty="0" smtClean="0"/>
              <a:t>SULLIVAN</a:t>
            </a:r>
            <a:r>
              <a:rPr lang="cs-CZ" sz="1200" dirty="0"/>
              <a:t>, Jon. </a:t>
            </a:r>
            <a:r>
              <a:rPr lang="cs-CZ" sz="1200" i="1" dirty="0"/>
              <a:t>Soubor: Explosions.jpg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20.2.2013</a:t>
            </a:r>
            <a:r>
              <a:rPr lang="cs-CZ" sz="1200" dirty="0"/>
              <a:t>]. Dostupný na WWW: http://commons.wikimedia.org/wiki/File:Explosions.jpg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62118" y="5230533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5" name="TextovéPole 2"/>
          <p:cNvSpPr txBox="1"/>
          <p:nvPr/>
        </p:nvSpPr>
        <p:spPr>
          <a:xfrm>
            <a:off x="1605725" y="4726477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62118" y="5542665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27" name="Obdélník 26"/>
          <p:cNvSpPr/>
          <p:nvPr/>
        </p:nvSpPr>
        <p:spPr>
          <a:xfrm>
            <a:off x="562118" y="5877304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640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FOSFOR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1669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2" y="980728"/>
            <a:ext cx="8871916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30,973</a:t>
            </a:r>
          </a:p>
          <a:p>
            <a:pPr algn="ctr"/>
            <a:r>
              <a:rPr lang="cs-CZ" sz="4000" b="1" baseline="-25000" dirty="0" smtClean="0"/>
              <a:t>15</a:t>
            </a:r>
            <a:r>
              <a:rPr lang="cs-CZ" sz="4000" b="1" dirty="0" smtClean="0"/>
              <a:t>P</a:t>
            </a:r>
          </a:p>
          <a:p>
            <a:pPr algn="ctr"/>
            <a:r>
              <a:rPr lang="cs-CZ" dirty="0" smtClean="0"/>
              <a:t>FOSFOR</a:t>
            </a:r>
          </a:p>
          <a:p>
            <a:pPr algn="ctr"/>
            <a:r>
              <a:rPr lang="cs-CZ" sz="1600" i="1" dirty="0" smtClean="0"/>
              <a:t>   </a:t>
            </a:r>
            <a:r>
              <a:rPr lang="cs-CZ" sz="1600" i="1" dirty="0" err="1" smtClean="0"/>
              <a:t>Phosphorus</a:t>
            </a:r>
            <a:endParaRPr lang="cs-CZ" sz="1600" i="1" dirty="0" smtClean="0"/>
          </a:p>
          <a:p>
            <a:pPr algn="ctr"/>
            <a:r>
              <a:rPr lang="cs-CZ" dirty="0" smtClean="0"/>
              <a:t>2,19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5868144" y="4448145"/>
            <a:ext cx="3155652" cy="2293223"/>
            <a:chOff x="5868144" y="4448145"/>
            <a:chExt cx="3155652" cy="2293223"/>
          </a:xfrm>
        </p:grpSpPr>
        <p:sp>
          <p:nvSpPr>
            <p:cNvPr id="7" name="Obdélník 6"/>
            <p:cNvSpPr/>
            <p:nvPr/>
          </p:nvSpPr>
          <p:spPr>
            <a:xfrm>
              <a:off x="5868144" y="6095037"/>
              <a:ext cx="11176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err="1"/>
                <a:t>Hennig</a:t>
              </a:r>
              <a:r>
                <a:rPr lang="cs-CZ" b="1" dirty="0"/>
                <a:t> </a:t>
              </a:r>
              <a:endParaRPr lang="cs-CZ" b="1" dirty="0" smtClean="0"/>
            </a:p>
            <a:p>
              <a:r>
                <a:rPr lang="cs-CZ" b="1" dirty="0" smtClean="0"/>
                <a:t>Brand</a:t>
              </a:r>
              <a:endParaRPr lang="cs-CZ" b="1" dirty="0"/>
            </a:p>
          </p:txBody>
        </p:sp>
        <p:pic>
          <p:nvPicPr>
            <p:cNvPr id="1026" name="Picture 2" descr="File:Henning bran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69085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8375724" y="44481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305780" y="836712"/>
            <a:ext cx="8532440" cy="59046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99592" y="1527175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2132856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2" y="327017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bg1"/>
                </a:solidFill>
              </a:rPr>
              <a:t>fosfor </a:t>
            </a:r>
            <a:r>
              <a:rPr lang="pt-BR" sz="2400" b="1" dirty="0">
                <a:solidFill>
                  <a:schemeClr val="bg1"/>
                </a:solidFill>
              </a:rPr>
              <a:t>se vyskytuje ve </a:t>
            </a:r>
            <a:r>
              <a:rPr lang="pt-BR" sz="2400" b="1" dirty="0" smtClean="0">
                <a:solidFill>
                  <a:schemeClr val="bg1"/>
                </a:solidFill>
              </a:rPr>
              <a:t>třech </a:t>
            </a:r>
            <a:r>
              <a:rPr lang="pt-BR" sz="2400" b="1" dirty="0">
                <a:solidFill>
                  <a:schemeClr val="bg1"/>
                </a:solidFill>
              </a:rPr>
              <a:t>modifikacích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99592" y="373184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bílý, červený a černý </a:t>
            </a:r>
            <a:r>
              <a:rPr lang="cs-CZ" sz="2400" b="1" dirty="0" smtClean="0">
                <a:solidFill>
                  <a:schemeClr val="bg1"/>
                </a:solidFill>
              </a:rPr>
              <a:t>fosfor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512757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nekovový prvek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10637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Obr.3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99592" y="419350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t</a:t>
            </a:r>
            <a:r>
              <a:rPr lang="cs-CZ" sz="2400" b="1" dirty="0" smtClean="0">
                <a:solidFill>
                  <a:prstClr val="white"/>
                </a:solidFill>
              </a:rPr>
              <a:t>eplota tání     +</a:t>
            </a:r>
            <a:r>
              <a:rPr lang="cs-CZ" sz="2400" b="1" dirty="0" smtClean="0">
                <a:solidFill>
                  <a:schemeClr val="bg1"/>
                </a:solidFill>
              </a:rPr>
              <a:t>44,15</a:t>
            </a:r>
            <a:r>
              <a:rPr lang="cs-CZ" sz="2400" b="1" dirty="0">
                <a:solidFill>
                  <a:schemeClr val="bg1"/>
                </a:solidFill>
              </a:rPr>
              <a:t> °C (317,3 K)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99592" y="465517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varu    +276,85</a:t>
            </a:r>
            <a:r>
              <a:rPr lang="cs-CZ" sz="2400" b="1" dirty="0">
                <a:solidFill>
                  <a:schemeClr val="bg1"/>
                </a:solidFill>
              </a:rPr>
              <a:t> °C (550 K)</a:t>
            </a:r>
          </a:p>
        </p:txBody>
      </p:sp>
    </p:spTree>
    <p:extLst>
      <p:ext uri="{BB962C8B-B14F-4D97-AF65-F5344CB8AC3E}">
        <p14:creationId xmlns:p14="http://schemas.microsoft.com/office/powerpoint/2010/main" val="506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908720"/>
            <a:ext cx="9143999" cy="5949280"/>
          </a:xfrm>
          <a:prstGeom prst="roundRect">
            <a:avLst>
              <a:gd name="adj" fmla="val 651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7656406" y="6116910"/>
            <a:ext cx="1079358" cy="573216"/>
            <a:chOff x="7656406" y="6116910"/>
            <a:chExt cx="1079358" cy="573216"/>
          </a:xfrm>
        </p:grpSpPr>
        <p:pic>
          <p:nvPicPr>
            <p:cNvPr id="35" name="Obrázek 34" descr="Soubor:GHS-pictogram-acid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406" y="61169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TextovéPole 35"/>
            <p:cNvSpPr txBox="1"/>
            <p:nvPr/>
          </p:nvSpPr>
          <p:spPr>
            <a:xfrm>
              <a:off x="8015684" y="6413127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Obr.10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668741" y="6116910"/>
            <a:ext cx="1071611" cy="573216"/>
            <a:chOff x="6668741" y="6116910"/>
            <a:chExt cx="1071611" cy="573216"/>
          </a:xfrm>
        </p:grpSpPr>
        <p:sp>
          <p:nvSpPr>
            <p:cNvPr id="32" name="TextovéPole 31"/>
            <p:cNvSpPr txBox="1"/>
            <p:nvPr/>
          </p:nvSpPr>
          <p:spPr>
            <a:xfrm>
              <a:off x="7020272" y="6413127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Obr.9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30" name="Obrázek 29" descr="Soubor:GHS-pictogram-pollu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741" y="61169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Skupina 7"/>
          <p:cNvGrpSpPr/>
          <p:nvPr/>
        </p:nvGrpSpPr>
        <p:grpSpPr>
          <a:xfrm>
            <a:off x="6299646" y="5437112"/>
            <a:ext cx="1061715" cy="585917"/>
            <a:chOff x="6299646" y="5437112"/>
            <a:chExt cx="1061715" cy="585917"/>
          </a:xfrm>
        </p:grpSpPr>
        <p:pic>
          <p:nvPicPr>
            <p:cNvPr id="29" name="Obrázek 28" descr="GHS02">
              <a:hlinkClick r:id="rId6" tooltip="&quot;GHS02&quot;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46" y="5437112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6641281" y="574603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Obr.8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751756" y="3128134"/>
            <a:ext cx="1392244" cy="2234049"/>
            <a:chOff x="7751756" y="3128134"/>
            <a:chExt cx="1392244" cy="223404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756" y="3128134"/>
              <a:ext cx="1392244" cy="202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8406780" y="5085184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Obr.7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305176" y="3830513"/>
            <a:ext cx="1058912" cy="581760"/>
            <a:chOff x="3203848" y="3830513"/>
            <a:chExt cx="1058912" cy="581760"/>
          </a:xfrm>
        </p:grpSpPr>
        <p:pic>
          <p:nvPicPr>
            <p:cNvPr id="22" name="Obrázek 21" descr="Soubor:GHS-pictogram-skull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830513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TextovéPole 22"/>
            <p:cNvSpPr txBox="1"/>
            <p:nvPr/>
          </p:nvSpPr>
          <p:spPr>
            <a:xfrm>
              <a:off x="3542680" y="4135274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Obr.6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292080" y="2547243"/>
            <a:ext cx="2088232" cy="1435631"/>
            <a:chOff x="5292080" y="2547243"/>
            <a:chExt cx="2088232" cy="143563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547243"/>
              <a:ext cx="1989734" cy="140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6660232" y="370587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Obr.5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Soubor: Bílý fosfo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06" y="1596924"/>
            <a:ext cx="1224136" cy="13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87624" y="1263468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919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Obr.4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1479492"/>
            <a:ext cx="2546538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MODIFIKACE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15303" y="2422864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molekuly </a:t>
            </a:r>
            <a:r>
              <a:rPr lang="cs-CZ" sz="2400" b="1" dirty="0">
                <a:solidFill>
                  <a:schemeClr val="bg1"/>
                </a:solidFill>
              </a:rPr>
              <a:t>P</a:t>
            </a:r>
            <a:r>
              <a:rPr lang="cs-CZ" sz="2400" b="1" baseline="-25000" dirty="0">
                <a:solidFill>
                  <a:schemeClr val="bg1"/>
                </a:solidFill>
              </a:rPr>
              <a:t>4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15302" y="2897303"/>
            <a:ext cx="590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měkká </a:t>
            </a:r>
            <a:r>
              <a:rPr lang="cs-CZ" sz="2400" b="1" dirty="0">
                <a:solidFill>
                  <a:schemeClr val="bg1"/>
                </a:solidFill>
              </a:rPr>
              <a:t>látka nažloutlé </a:t>
            </a:r>
            <a:r>
              <a:rPr lang="cs-CZ" sz="2400" b="1" dirty="0" smtClean="0">
                <a:solidFill>
                  <a:schemeClr val="bg1"/>
                </a:solidFill>
              </a:rPr>
              <a:t>barvy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15304" y="33782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velmi reaktivní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87624" y="181718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Bílý fosfor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" y="3869556"/>
            <a:ext cx="478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značně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jedovatý </a:t>
            </a:r>
            <a:r>
              <a:rPr lang="cs-CZ" sz="2400" b="1" dirty="0">
                <a:solidFill>
                  <a:prstClr val="white"/>
                </a:solidFill>
              </a:rPr>
              <a:t>-</a:t>
            </a:r>
            <a:r>
              <a:rPr lang="cs-CZ" sz="2400" b="1" dirty="0" smtClean="0">
                <a:solidFill>
                  <a:schemeClr val="bg1"/>
                </a:solidFill>
              </a:rPr>
              <a:t> 50mg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4169" y="4365104"/>
            <a:ext cx="4869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s</a:t>
            </a:r>
            <a:r>
              <a:rPr lang="nn-NO" sz="2400" b="1" dirty="0" smtClean="0">
                <a:solidFill>
                  <a:schemeClr val="bg1"/>
                </a:solidFill>
              </a:rPr>
              <a:t>mrt nastává </a:t>
            </a:r>
            <a:r>
              <a:rPr lang="cs-CZ" sz="2400" b="1" dirty="0" smtClean="0">
                <a:solidFill>
                  <a:schemeClr val="bg1"/>
                </a:solidFill>
              </a:rPr>
              <a:t>5 </a:t>
            </a:r>
            <a:r>
              <a:rPr lang="nn-NO" sz="2400" b="1" dirty="0" smtClean="0">
                <a:solidFill>
                  <a:schemeClr val="bg1"/>
                </a:solidFill>
              </a:rPr>
              <a:t>-</a:t>
            </a:r>
            <a:r>
              <a:rPr lang="cs-CZ" sz="2400" b="1" dirty="0" smtClean="0">
                <a:solidFill>
                  <a:schemeClr val="bg1"/>
                </a:solidFill>
              </a:rPr>
              <a:t> 10</a:t>
            </a:r>
            <a:r>
              <a:rPr lang="nn-NO" sz="2400" b="1" dirty="0" smtClean="0">
                <a:solidFill>
                  <a:schemeClr val="bg1"/>
                </a:solidFill>
              </a:rPr>
              <a:t> </a:t>
            </a:r>
            <a:r>
              <a:rPr lang="nn-NO" sz="2400" b="1" dirty="0">
                <a:solidFill>
                  <a:schemeClr val="bg1"/>
                </a:solidFill>
              </a:rPr>
              <a:t>den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3653" y="5293892"/>
            <a:ext cx="597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jemně rozptýlený </a:t>
            </a:r>
            <a:r>
              <a:rPr lang="nn-NO" sz="2400" b="1" dirty="0">
                <a:solidFill>
                  <a:schemeClr val="bg1"/>
                </a:solidFill>
              </a:rPr>
              <a:t>- </a:t>
            </a:r>
            <a:r>
              <a:rPr lang="cs-CZ" sz="2400" b="1" dirty="0" smtClean="0">
                <a:solidFill>
                  <a:prstClr val="white"/>
                </a:solidFill>
              </a:rPr>
              <a:t>samovznícení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629" y="5746030"/>
            <a:ext cx="665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 pevný se vznítí při zahřátí (cca 50°C)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14539" y="6207695"/>
            <a:ext cx="667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způsobuje těžko hojitelné popáleniny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-24169" y="4826769"/>
            <a:ext cx="805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ve vodě nerozpustný (uchovává se pod vodou)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/>
      <p:bldP spid="16" grpId="0" animBg="1"/>
      <p:bldP spid="19" grpId="0"/>
      <p:bldP spid="21" grpId="0"/>
      <p:bldP spid="24" grpId="0"/>
      <p:bldP spid="14" grpId="0" animBg="1"/>
      <p:bldP spid="10" grpId="0"/>
      <p:bldP spid="13" grpId="0"/>
      <p:bldP spid="15" grpId="0"/>
      <p:bldP spid="17" grpId="0"/>
      <p:bldP spid="18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908720"/>
            <a:ext cx="9143999" cy="5949280"/>
          </a:xfrm>
          <a:prstGeom prst="roundRect">
            <a:avLst>
              <a:gd name="adj" fmla="val 651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Soubor: Bílý fosf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7" y="1472038"/>
            <a:ext cx="842126" cy="9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Skupina 24"/>
          <p:cNvGrpSpPr/>
          <p:nvPr/>
        </p:nvGrpSpPr>
        <p:grpSpPr>
          <a:xfrm>
            <a:off x="6398458" y="1157321"/>
            <a:ext cx="2794754" cy="1433479"/>
            <a:chOff x="6398458" y="1157321"/>
            <a:chExt cx="2794754" cy="143347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458" y="1157321"/>
              <a:ext cx="2740939" cy="14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8473132" y="231380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Obr.12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287472" y="2708920"/>
            <a:ext cx="1931140" cy="2234554"/>
            <a:chOff x="7287472" y="2708920"/>
            <a:chExt cx="1931140" cy="22345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472" y="2780927"/>
              <a:ext cx="1856526" cy="216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8498532" y="270892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Obr.11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87624" y="1263468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919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Obr.4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1479492"/>
            <a:ext cx="2546538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MODIFIKACE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07505" y="2422864"/>
            <a:ext cx="648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 </a:t>
            </a:r>
            <a:r>
              <a:rPr lang="cs-CZ" sz="2400" b="1" dirty="0" smtClean="0">
                <a:solidFill>
                  <a:schemeClr val="bg1"/>
                </a:solidFill>
              </a:rPr>
              <a:t>hořící fosfor nelze hasit vodou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2780928"/>
            <a:ext cx="76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  </a:t>
            </a:r>
            <a:r>
              <a:rPr lang="cs-CZ" sz="2400" b="1" dirty="0" smtClean="0">
                <a:solidFill>
                  <a:schemeClr val="bg1"/>
                </a:solidFill>
              </a:rPr>
              <a:t>Fosforečný prach, zaplavený do jemných  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   trhlin, by se po odpaření vody vznítil.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87624" y="181718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Bílý fosfor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009" y="3573016"/>
            <a:ext cx="478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pt-BR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rozpustný v sirouhlíku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239" y="4005064"/>
            <a:ext cx="632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 Chemiluminiscence </a:t>
            </a:r>
            <a:r>
              <a:rPr lang="cs-CZ" sz="2400" b="1" dirty="0">
                <a:solidFill>
                  <a:schemeClr val="bg1"/>
                </a:solidFill>
              </a:rPr>
              <a:t>-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světélkování </a:t>
            </a:r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 doprovázející chemické reakce.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3754" y="4797152"/>
            <a:ext cx="9260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pt-BR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Světlo </a:t>
            </a:r>
            <a:r>
              <a:rPr lang="cs-CZ" sz="2400" b="1" dirty="0">
                <a:solidFill>
                  <a:schemeClr val="bg1"/>
                </a:solidFill>
              </a:rPr>
              <a:t>vzniká přímou přeměnou chemické energie na 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  světelnou </a:t>
            </a:r>
            <a:r>
              <a:rPr lang="cs-CZ" sz="2400" b="1" dirty="0">
                <a:solidFill>
                  <a:schemeClr val="bg1"/>
                </a:solidFill>
              </a:rPr>
              <a:t>- </a:t>
            </a:r>
            <a:r>
              <a:rPr lang="cs-CZ" sz="2400" b="1" dirty="0" smtClean="0">
                <a:solidFill>
                  <a:schemeClr val="bg1"/>
                </a:solidFill>
              </a:rPr>
              <a:t>energie </a:t>
            </a:r>
            <a:r>
              <a:rPr lang="cs-CZ" sz="2400" b="1" dirty="0">
                <a:solidFill>
                  <a:schemeClr val="bg1"/>
                </a:solidFill>
              </a:rPr>
              <a:t>převádí atomy nebo molekuly </a:t>
            </a:r>
            <a:r>
              <a:rPr lang="cs-CZ" sz="2400" b="1" dirty="0" smtClean="0">
                <a:solidFill>
                  <a:schemeClr val="bg1"/>
                </a:solidFill>
              </a:rPr>
              <a:t>do  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  excitovaného stavu </a:t>
            </a:r>
            <a:r>
              <a:rPr lang="cs-CZ" sz="2400" b="1" dirty="0">
                <a:solidFill>
                  <a:schemeClr val="bg1"/>
                </a:solidFill>
              </a:rPr>
              <a:t>- </a:t>
            </a:r>
            <a:r>
              <a:rPr lang="cs-CZ" sz="2400" b="1" dirty="0" smtClean="0">
                <a:solidFill>
                  <a:schemeClr val="bg1"/>
                </a:solidFill>
              </a:rPr>
              <a:t>takto </a:t>
            </a:r>
            <a:r>
              <a:rPr lang="cs-CZ" sz="2400" b="1" dirty="0">
                <a:solidFill>
                  <a:schemeClr val="bg1"/>
                </a:solidFill>
              </a:rPr>
              <a:t>získanou energii uvolňují </a:t>
            </a:r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  ve </a:t>
            </a:r>
            <a:r>
              <a:rPr lang="cs-CZ" sz="2400" b="1" dirty="0">
                <a:solidFill>
                  <a:schemeClr val="bg1"/>
                </a:solidFill>
              </a:rPr>
              <a:t>formě světelných kvant (fotonů</a:t>
            </a:r>
            <a:r>
              <a:rPr lang="cs-CZ" sz="2400" b="1" dirty="0" smtClean="0">
                <a:solidFill>
                  <a:schemeClr val="bg1"/>
                </a:solidFill>
              </a:rPr>
              <a:t>).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2868" y="6351711"/>
            <a:ext cx="879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pt-BR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>
                <a:solidFill>
                  <a:schemeClr val="bg1"/>
                </a:solidFill>
              </a:rPr>
              <a:t>téměř vůbec nevzniká </a:t>
            </a:r>
            <a:r>
              <a:rPr lang="cs-CZ" sz="2400" b="1" dirty="0" smtClean="0">
                <a:solidFill>
                  <a:schemeClr val="bg1"/>
                </a:solidFill>
              </a:rPr>
              <a:t>teplo </a:t>
            </a:r>
            <a:r>
              <a:rPr lang="cs-CZ" sz="2400" b="1" dirty="0">
                <a:solidFill>
                  <a:schemeClr val="bg1"/>
                </a:solidFill>
              </a:rPr>
              <a:t>-</a:t>
            </a:r>
            <a:r>
              <a:rPr lang="cs-CZ" sz="2400" b="1" dirty="0" smtClean="0">
                <a:solidFill>
                  <a:schemeClr val="bg1"/>
                </a:solidFill>
              </a:rPr>
              <a:t> studené světlo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/>
      <p:bldP spid="16" grpId="0" animBg="1"/>
      <p:bldP spid="19" grpId="0"/>
      <p:bldP spid="21" grpId="0"/>
      <p:bldP spid="14" grpId="0" animBg="1"/>
      <p:bldP spid="10" grpId="0"/>
      <p:bldP spid="13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908720"/>
            <a:ext cx="9143999" cy="5949280"/>
          </a:xfrm>
          <a:prstGeom prst="roundRect">
            <a:avLst>
              <a:gd name="adj" fmla="val 651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9629" y="1831430"/>
            <a:ext cx="1061715" cy="585917"/>
            <a:chOff x="6299646" y="5437112"/>
            <a:chExt cx="1061715" cy="585917"/>
          </a:xfrm>
        </p:grpSpPr>
        <p:pic>
          <p:nvPicPr>
            <p:cNvPr id="29" name="Obrázek 28" descr="GHS02">
              <a:hlinkClick r:id="rId4" tooltip="&quot;GHS02&quot;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46" y="5437112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6641281" y="574603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Obr.8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87624" y="1263468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919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Obr.4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1479492"/>
            <a:ext cx="2546538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MODIFIKACE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15303" y="2422864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molekuly </a:t>
            </a:r>
            <a:r>
              <a:rPr lang="cs-CZ" sz="2400" b="1" dirty="0" err="1" smtClean="0">
                <a:solidFill>
                  <a:schemeClr val="bg1"/>
                </a:solidFill>
              </a:rPr>
              <a:t>P</a:t>
            </a:r>
            <a:r>
              <a:rPr lang="cs-CZ" sz="2400" b="1" baseline="-25000" dirty="0" err="1" smtClean="0">
                <a:solidFill>
                  <a:schemeClr val="bg1"/>
                </a:solidFill>
              </a:rPr>
              <a:t>n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15302" y="2852936"/>
            <a:ext cx="32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červená barva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15304" y="3284984"/>
            <a:ext cx="307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 méně reaktivní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87624" y="1817183"/>
            <a:ext cx="2484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Červený fosfor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" y="3717032"/>
            <a:ext cx="478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není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jedovatý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4169" y="4212580"/>
            <a:ext cx="272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nesvětélkuje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3653" y="5141368"/>
            <a:ext cx="597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teplota </a:t>
            </a:r>
            <a:r>
              <a:rPr lang="cs-CZ" sz="2400" b="1" dirty="0">
                <a:solidFill>
                  <a:schemeClr val="bg1"/>
                </a:solidFill>
              </a:rPr>
              <a:t>tání </a:t>
            </a:r>
            <a:r>
              <a:rPr lang="cs-CZ" sz="2400" b="1" dirty="0" smtClean="0">
                <a:solidFill>
                  <a:schemeClr val="bg1"/>
                </a:solidFill>
              </a:rPr>
              <a:t>     +597</a:t>
            </a:r>
            <a:r>
              <a:rPr lang="cs-CZ" sz="2400" b="1" dirty="0">
                <a:solidFill>
                  <a:schemeClr val="bg1"/>
                </a:solidFill>
              </a:rPr>
              <a:t> °C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629" y="5593506"/>
            <a:ext cx="8594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s většinou </a:t>
            </a:r>
            <a:r>
              <a:rPr lang="cs-CZ" sz="2400" b="1" dirty="0">
                <a:solidFill>
                  <a:schemeClr val="bg1"/>
                </a:solidFill>
              </a:rPr>
              <a:t>prvků se slučuje až při vyšších teplotách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-14540" y="6055171"/>
            <a:ext cx="9144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Vzniká </a:t>
            </a:r>
            <a:r>
              <a:rPr lang="cs-CZ" sz="2400" b="1" dirty="0">
                <a:solidFill>
                  <a:schemeClr val="bg1"/>
                </a:solidFill>
              </a:rPr>
              <a:t>zahřátím bílého fosforu v inertním prostředí na 250 °</a:t>
            </a:r>
            <a:r>
              <a:rPr lang="cs-CZ" sz="2400" b="1" dirty="0" smtClean="0">
                <a:solidFill>
                  <a:schemeClr val="bg1"/>
                </a:solidFill>
              </a:rPr>
              <a:t>C.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-24168" y="4674245"/>
            <a:ext cx="659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nerozpustný ve </a:t>
            </a:r>
            <a:r>
              <a:rPr lang="cs-CZ" sz="2400" b="1" dirty="0">
                <a:solidFill>
                  <a:prstClr val="white"/>
                </a:solidFill>
              </a:rPr>
              <a:t>vodě </a:t>
            </a:r>
            <a:r>
              <a:rPr lang="cs-CZ" sz="2400" b="1" dirty="0" smtClean="0">
                <a:solidFill>
                  <a:prstClr val="white"/>
                </a:solidFill>
              </a:rPr>
              <a:t> ani v sirouhlíku</a:t>
            </a:r>
            <a:endParaRPr lang="cs-CZ" sz="2400" b="1" dirty="0">
              <a:solidFill>
                <a:prstClr val="white"/>
              </a:solidFill>
            </a:endParaRPr>
          </a:p>
        </p:txBody>
      </p:sp>
      <p:pic>
        <p:nvPicPr>
          <p:cNvPr id="3074" name="Picture 2" descr="Soubor:Červený fosfor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85" y="2048015"/>
            <a:ext cx="4222873" cy="11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2885848" y="2278848"/>
            <a:ext cx="2036568" cy="1821540"/>
            <a:chOff x="2885848" y="2278848"/>
            <a:chExt cx="2036568" cy="182154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848" y="2302462"/>
              <a:ext cx="2021338" cy="179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4202336" y="227884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908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/>
      <p:bldP spid="16" grpId="0" animBg="1"/>
      <p:bldP spid="19" grpId="0"/>
      <p:bldP spid="21" grpId="0"/>
      <p:bldP spid="24" grpId="0"/>
      <p:bldP spid="14" grpId="0" animBg="1"/>
      <p:bldP spid="10" grpId="0"/>
      <p:bldP spid="13" grpId="0"/>
      <p:bldP spid="15" grpId="0"/>
      <p:bldP spid="17" grpId="0"/>
      <p:bldP spid="18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548680"/>
            <a:ext cx="9143999" cy="6309320"/>
          </a:xfrm>
          <a:prstGeom prst="roundRect">
            <a:avLst>
              <a:gd name="adj" fmla="val 651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4" y="692696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4868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Obr.4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908720"/>
            <a:ext cx="2546538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MODIFIKACE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15303" y="1852092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molekuly </a:t>
            </a:r>
            <a:r>
              <a:rPr lang="cs-CZ" sz="2400" b="1" dirty="0" err="1" smtClean="0">
                <a:solidFill>
                  <a:schemeClr val="bg1"/>
                </a:solidFill>
              </a:rPr>
              <a:t>P</a:t>
            </a:r>
            <a:r>
              <a:rPr lang="cs-CZ" sz="2400" b="1" baseline="-25000" dirty="0" err="1" smtClean="0">
                <a:solidFill>
                  <a:schemeClr val="bg1"/>
                </a:solidFill>
              </a:rPr>
              <a:t>n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15302" y="2282164"/>
            <a:ext cx="271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 kovový lesk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-15304" y="3759423"/>
            <a:ext cx="350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 nejméně reaktivní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87624" y="1246411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Černý </a:t>
            </a:r>
            <a:r>
              <a:rPr lang="cs-CZ" sz="2400" b="1" dirty="0"/>
              <a:t>fosfor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-33654" y="4688211"/>
            <a:ext cx="806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</a:t>
            </a:r>
            <a:r>
              <a:rPr lang="cs-CZ" sz="2400" b="1" dirty="0" smtClean="0">
                <a:solidFill>
                  <a:schemeClr val="bg1"/>
                </a:solidFill>
              </a:rPr>
              <a:t>tepelně </a:t>
            </a:r>
            <a:r>
              <a:rPr lang="cs-CZ" sz="2400" b="1" dirty="0">
                <a:solidFill>
                  <a:schemeClr val="bg1"/>
                </a:solidFill>
              </a:rPr>
              <a:t>i elektricky dobře vodivý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629" y="5140349"/>
            <a:ext cx="8594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Vzniká zahříváním </a:t>
            </a:r>
            <a:r>
              <a:rPr lang="cs-CZ" sz="2400" b="1" dirty="0">
                <a:solidFill>
                  <a:schemeClr val="bg1"/>
                </a:solidFill>
              </a:rPr>
              <a:t>červeného fosforu pod tlakem za teploty přes 400 °C 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14540" y="5982379"/>
            <a:ext cx="9144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Nebo zahříváním </a:t>
            </a:r>
            <a:r>
              <a:rPr lang="cs-CZ" sz="2400" b="1" dirty="0">
                <a:solidFill>
                  <a:schemeClr val="bg1"/>
                </a:solidFill>
              </a:rPr>
              <a:t>bílého fosforu za teploty 380 °C a přítomnosti jemně rozptýlené kovové rtuti. 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-24168" y="4221088"/>
            <a:ext cx="805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fyzikálními vlastnostmi připomíná spíše kovy</a:t>
            </a:r>
          </a:p>
        </p:txBody>
      </p:sp>
      <p:pic>
        <p:nvPicPr>
          <p:cNvPr id="5122" name="Picture 2" descr="Soubor:Černý fosf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529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458059" y="2662312"/>
            <a:ext cx="3393861" cy="1182898"/>
            <a:chOff x="458059" y="2662312"/>
            <a:chExt cx="3393861" cy="118289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31" y="2718424"/>
              <a:ext cx="3352189" cy="112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458059" y="2662312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Obr.14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549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/>
      <p:bldP spid="16" grpId="0" animBg="1"/>
      <p:bldP spid="19" grpId="0"/>
      <p:bldP spid="21" grpId="0"/>
      <p:bldP spid="24" grpId="0"/>
      <p:bldP spid="14" grpId="0" animBg="1"/>
      <p:bldP spid="15" grpId="0"/>
      <p:bldP spid="17" grpId="0"/>
      <p:bldP spid="1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323528" y="548680"/>
            <a:ext cx="8568952" cy="627970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9" y="5352009"/>
            <a:ext cx="2146273" cy="140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7375788" y="3482973"/>
            <a:ext cx="1417430" cy="2382255"/>
            <a:chOff x="7375788" y="3482973"/>
            <a:chExt cx="1417430" cy="2382255"/>
          </a:xfrm>
        </p:grpSpPr>
        <p:pic>
          <p:nvPicPr>
            <p:cNvPr id="7170" name="Picture 2" descr="Soubor:ADN animation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788" y="3482973"/>
              <a:ext cx="1353163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8040238" y="5588229"/>
              <a:ext cx="7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Obr.21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5735744" y="1052736"/>
            <a:ext cx="3101553" cy="2378100"/>
            <a:chOff x="5735744" y="1052736"/>
            <a:chExt cx="3101553" cy="23781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744" y="1052736"/>
              <a:ext cx="3014375" cy="23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8084317" y="3153837"/>
              <a:ext cx="7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Obr.22</a:t>
              </a:r>
              <a:endParaRPr lang="cs-CZ" sz="1200" b="1" dirty="0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2699792" y="5352009"/>
            <a:ext cx="1728191" cy="1461367"/>
            <a:chOff x="2740091" y="5588229"/>
            <a:chExt cx="1412992" cy="1225147"/>
          </a:xfrm>
        </p:grpSpPr>
        <p:pic>
          <p:nvPicPr>
            <p:cNvPr id="2054" name="Picture 6" descr="Soubor: AdenosineTriphosphate.qutemol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091" y="5588229"/>
              <a:ext cx="1166125" cy="116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3400103" y="6536377"/>
              <a:ext cx="7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Obr.23</a:t>
              </a:r>
              <a:endParaRPr lang="cs-CZ" sz="1200" b="1" dirty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6690072" y="4755468"/>
            <a:ext cx="1362297" cy="2013457"/>
            <a:chOff x="6690072" y="4755468"/>
            <a:chExt cx="1362297" cy="2013457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072" y="4755468"/>
              <a:ext cx="685716" cy="199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7299389" y="6491926"/>
              <a:ext cx="7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Obr.24</a:t>
              </a:r>
              <a:endParaRPr lang="cs-CZ" sz="1200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230983" y="5270500"/>
            <a:ext cx="2357241" cy="1499206"/>
            <a:chOff x="4230983" y="5295900"/>
            <a:chExt cx="2357241" cy="1499206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983" y="5295900"/>
              <a:ext cx="2357241" cy="1499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4271627" y="6509106"/>
              <a:ext cx="920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Obr.25</a:t>
              </a:r>
              <a:endParaRPr lang="cs-CZ" sz="1200" b="1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764704"/>
            <a:ext cx="2160240" cy="584775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1196752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67543" y="2205063"/>
            <a:ext cx="525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 </a:t>
            </a:r>
            <a:r>
              <a:rPr lang="pl-PL" sz="2400" b="1" dirty="0"/>
              <a:t>ve všech živých </a:t>
            </a:r>
            <a:r>
              <a:rPr lang="pl-PL" sz="2400" b="1" dirty="0" smtClean="0"/>
              <a:t>organizmech </a:t>
            </a:r>
            <a:r>
              <a:rPr lang="pl-PL" sz="2400" b="1" dirty="0"/>
              <a:t>na Zemi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67544" y="303532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pl-PL" sz="2400" b="1" dirty="0"/>
              <a:t>uložen v kostech a zubech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7543" y="3967013"/>
            <a:ext cx="777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/>
              <a:t> </a:t>
            </a:r>
            <a:r>
              <a:rPr lang="cs-CZ" sz="2400" b="1" dirty="0" smtClean="0"/>
              <a:t>energetické přenašeče </a:t>
            </a:r>
            <a:r>
              <a:rPr lang="cs-CZ" sz="2400" b="1" dirty="0"/>
              <a:t>(ADP, ATP)</a:t>
            </a:r>
            <a:r>
              <a:rPr lang="pt-BR" sz="2400" b="1" dirty="0"/>
              <a:t>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67544" y="350177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 </a:t>
            </a:r>
            <a:r>
              <a:rPr lang="cs-CZ" sz="2400" b="1" dirty="0"/>
              <a:t> DNA a </a:t>
            </a:r>
            <a:r>
              <a:rPr lang="cs-CZ" sz="2400" b="1" dirty="0" smtClean="0"/>
              <a:t>RNA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67542" y="4428678"/>
            <a:ext cx="74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/>
              <a:t> </a:t>
            </a:r>
            <a:r>
              <a:rPr lang="cs-CZ" sz="2400" b="1" dirty="0"/>
              <a:t> obsažen ve většině </a:t>
            </a:r>
            <a:r>
              <a:rPr lang="cs-CZ" sz="2400" b="1" dirty="0" smtClean="0"/>
              <a:t>tuků</a:t>
            </a:r>
            <a:r>
              <a:rPr lang="cs-CZ" sz="2400" b="1" dirty="0"/>
              <a:t> </a:t>
            </a:r>
            <a:r>
              <a:rPr lang="cs-CZ" sz="2400" b="1" dirty="0" smtClean="0"/>
              <a:t>-</a:t>
            </a:r>
            <a:r>
              <a:rPr lang="cs-CZ" sz="2400" b="1" dirty="0"/>
              <a:t> lipidů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67542" y="4890343"/>
            <a:ext cx="74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/>
              <a:t> </a:t>
            </a:r>
            <a:r>
              <a:rPr lang="cs-CZ" sz="2400" b="1" dirty="0"/>
              <a:t> </a:t>
            </a:r>
            <a:r>
              <a:rPr lang="cs-CZ" sz="2400" b="1" dirty="0" smtClean="0"/>
              <a:t>v rostlinách je </a:t>
            </a:r>
            <a:r>
              <a:rPr lang="cs-CZ" sz="2400" b="1" dirty="0"/>
              <a:t>skladován ve vakuole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67544" y="174741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biogenní prvek</a:t>
            </a:r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2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20" grpId="0" animBg="1"/>
      <p:bldP spid="27" grpId="0"/>
      <p:bldP spid="28" grpId="0"/>
      <p:bldP spid="30" grpId="0"/>
      <p:bldP spid="37" grpId="0"/>
      <p:bldP spid="38" grpId="0"/>
      <p:bldP spid="45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496</Words>
  <Application>Microsoft Office PowerPoint</Application>
  <PresentationFormat>Předvádění na obrazovce (4:3)</PresentationFormat>
  <Paragraphs>216</Paragraphs>
  <Slides>16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Tok</vt:lpstr>
      <vt:lpstr>1_Tok</vt:lpstr>
      <vt:lpstr>2_Tok</vt:lpstr>
      <vt:lpstr>3_Tok</vt:lpstr>
      <vt:lpstr>4_Tok</vt:lpstr>
      <vt:lpstr>5_Tok</vt:lpstr>
      <vt:lpstr>6_Tok</vt:lpstr>
      <vt:lpstr>Prezentace aplikace PowerPoint</vt:lpstr>
      <vt:lpstr>FOSFOR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Fosfor</dc:title>
  <dc:creator>Lenovo</dc:creator>
  <cp:lastModifiedBy>Lenovo</cp:lastModifiedBy>
  <cp:revision>142</cp:revision>
  <dcterms:created xsi:type="dcterms:W3CDTF">2013-01-15T07:03:01Z</dcterms:created>
  <dcterms:modified xsi:type="dcterms:W3CDTF">2013-06-13T19:27:59Z</dcterms:modified>
</cp:coreProperties>
</file>