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3" r:id="rId6"/>
    <p:sldId id="262" r:id="rId7"/>
    <p:sldId id="265" r:id="rId8"/>
    <p:sldId id="264" r:id="rId9"/>
    <p:sldId id="266" r:id="rId10"/>
    <p:sldId id="260"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0A68408D-045C-40CE-A97E-9A4E4D9003BA}"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680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A68408D-045C-40CE-A97E-9A4E4D9003BA}"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118056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A68408D-045C-40CE-A97E-9A4E4D9003BA}"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66883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A68408D-045C-40CE-A97E-9A4E4D9003BA}"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4745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68408D-045C-40CE-A97E-9A4E4D9003BA}"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98709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0A68408D-045C-40CE-A97E-9A4E4D9003BA}" type="datetimeFigureOut">
              <a:rPr lang="en-US" smtClean="0"/>
              <a:t>11/14/2013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321461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0A68408D-045C-40CE-A97E-9A4E4D9003BA}" type="datetimeFigureOut">
              <a:rPr lang="en-US" smtClean="0"/>
              <a:t>11/14/2013</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60386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0A68408D-045C-40CE-A97E-9A4E4D9003BA}" type="datetimeFigureOut">
              <a:rPr lang="en-US" smtClean="0"/>
              <a:t>11/14/2013</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304552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68408D-045C-40CE-A97E-9A4E4D9003BA}" type="datetimeFigureOut">
              <a:rPr lang="en-US" smtClean="0"/>
              <a:t>11/14/2013</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20936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68408D-045C-40CE-A97E-9A4E4D9003BA}" type="datetimeFigureOut">
              <a:rPr lang="en-US" smtClean="0"/>
              <a:t>11/14/2013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39656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68408D-045C-40CE-A97E-9A4E4D9003BA}" type="datetimeFigureOut">
              <a:rPr lang="en-US" smtClean="0"/>
              <a:t>11/14/2013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C203CC8E-7FE3-47C2-ADA0-9263497365D6}" type="slidenum">
              <a:rPr lang="en-US" smtClean="0"/>
              <a:t>‹#›</a:t>
            </a:fld>
            <a:endParaRPr lang="en-US"/>
          </a:p>
        </p:txBody>
      </p:sp>
    </p:spTree>
    <p:extLst>
      <p:ext uri="{BB962C8B-B14F-4D97-AF65-F5344CB8AC3E}">
        <p14:creationId xmlns:p14="http://schemas.microsoft.com/office/powerpoint/2010/main" val="422655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8408D-045C-40CE-A97E-9A4E4D9003BA}" type="datetimeFigureOut">
              <a:rPr lang="en-US" smtClean="0"/>
              <a:t>11/14/2013</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CC8E-7FE3-47C2-ADA0-9263497365D6}" type="slidenum">
              <a:rPr lang="en-US" smtClean="0"/>
              <a:t>‹#›</a:t>
            </a:fld>
            <a:endParaRPr lang="en-US"/>
          </a:p>
        </p:txBody>
      </p:sp>
    </p:spTree>
    <p:extLst>
      <p:ext uri="{BB962C8B-B14F-4D97-AF65-F5344CB8AC3E}">
        <p14:creationId xmlns:p14="http://schemas.microsoft.com/office/powerpoint/2010/main" val="397574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Illustration_Helleborus_niger0.jpg" TargetMode="External"/><Relationship Id="rId2" Type="http://schemas.openxmlformats.org/officeDocument/2006/relationships/hyperlink" Target="http://en.wikipedia.org/wiki/File:Illustration_Galanthus_nivalis0.jpg" TargetMode="External"/><Relationship Id="rId1" Type="http://schemas.openxmlformats.org/officeDocument/2006/relationships/slideLayout" Target="../slideLayouts/slideLayout2.xml"/><Relationship Id="rId4" Type="http://schemas.openxmlformats.org/officeDocument/2006/relationships/hyperlink" Target="http://en.wikipedia.org/wiki/File:Daphne-mezereum-berries.jpg"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buNone/>
            </a:pPr>
            <a:r>
              <a:rPr lang="cs-CZ" sz="1400" dirty="0" smtClean="0"/>
              <a:t>Jméno autora: 	Mgr. Mária Filipová</a:t>
            </a:r>
          </a:p>
          <a:p>
            <a:pPr marL="0" indent="0">
              <a:buNone/>
            </a:pPr>
            <a:r>
              <a:rPr lang="cs-CZ" sz="1400" dirty="0" smtClean="0"/>
              <a:t>Datum vytvoření:	12. 09. 2013</a:t>
            </a:r>
          </a:p>
          <a:p>
            <a:pPr marL="0" indent="0">
              <a:buNone/>
            </a:pPr>
            <a:r>
              <a:rPr lang="cs-CZ" sz="1400" dirty="0" smtClean="0"/>
              <a:t>Číslo </a:t>
            </a:r>
            <a:r>
              <a:rPr lang="cs-CZ" sz="1400" dirty="0" err="1"/>
              <a:t>DUMu</a:t>
            </a:r>
            <a:r>
              <a:rPr lang="cs-CZ" sz="1400" dirty="0"/>
              <a:t>: 	</a:t>
            </a:r>
            <a:r>
              <a:rPr lang="cs-CZ" sz="1400" dirty="0" smtClean="0"/>
              <a:t>VY_32_INOVACE_07_AJ_FT</a:t>
            </a:r>
            <a:endParaRPr lang="cs-CZ" sz="1400" dirty="0"/>
          </a:p>
          <a:p>
            <a:pPr marL="0" indent="0">
              <a:buNone/>
            </a:pPr>
            <a:endParaRPr lang="cs-CZ" sz="1400" dirty="0" smtClean="0"/>
          </a:p>
          <a:p>
            <a:pPr marL="0" indent="0">
              <a:buNone/>
            </a:pPr>
            <a:r>
              <a:rPr lang="cs-CZ" sz="1400" dirty="0" smtClean="0"/>
              <a:t>Ročník:                	1. – 4. ročník </a:t>
            </a:r>
          </a:p>
          <a:p>
            <a:pPr marL="0" indent="0">
              <a:buNone/>
            </a:pPr>
            <a:r>
              <a:rPr lang="cs-CZ" sz="1400" dirty="0" smtClean="0"/>
              <a:t>Vzdělávací oblast:	Jazyk a jazyková komunikace</a:t>
            </a:r>
          </a:p>
          <a:p>
            <a:pPr marL="0" indent="0">
              <a:buNone/>
            </a:pPr>
            <a:r>
              <a:rPr lang="cs-CZ" sz="1400" dirty="0" smtClean="0"/>
              <a:t>Vzdělávací obor:     	Anglický jazyk</a:t>
            </a:r>
          </a:p>
          <a:p>
            <a:pPr marL="0" indent="0">
              <a:buNone/>
            </a:pPr>
            <a:r>
              <a:rPr lang="cs-CZ" sz="1400" dirty="0" smtClean="0"/>
              <a:t>Tematický okruh:  	odborná slovní zásoba a témata pro studenty oboru  Aplikovaná chemie</a:t>
            </a:r>
          </a:p>
          <a:p>
            <a:pPr marL="0" indent="0">
              <a:buNone/>
            </a:pPr>
            <a:r>
              <a:rPr lang="cs-CZ" sz="1400" dirty="0" smtClean="0"/>
              <a:t>Téma:		</a:t>
            </a:r>
            <a:r>
              <a:rPr lang="cs-CZ" sz="1400" dirty="0"/>
              <a:t>P</a:t>
            </a:r>
            <a:r>
              <a:rPr lang="cs-CZ" sz="1400" dirty="0" smtClean="0"/>
              <a:t>oisonous </a:t>
            </a:r>
            <a:r>
              <a:rPr lang="cs-CZ" sz="1400" dirty="0" err="1" smtClean="0"/>
              <a:t>plants</a:t>
            </a:r>
            <a:endParaRPr lang="cs-CZ" sz="1400" dirty="0" smtClean="0"/>
          </a:p>
          <a:p>
            <a:pPr marL="0" indent="0">
              <a:buNone/>
            </a:pPr>
            <a:r>
              <a:rPr lang="cs-CZ" sz="1400" dirty="0" smtClean="0"/>
              <a:t>Klíčová slova:       	poisonous, </a:t>
            </a:r>
            <a:r>
              <a:rPr lang="en-US" sz="1400" dirty="0" smtClean="0"/>
              <a:t>spring, bulb, toxic</a:t>
            </a:r>
          </a:p>
          <a:p>
            <a:pPr marL="0" indent="0">
              <a:buNone/>
            </a:pPr>
            <a:r>
              <a:rPr lang="cs-CZ" sz="1400" dirty="0" smtClean="0">
                <a:solidFill>
                  <a:prstClr val="black"/>
                </a:solidFill>
              </a:rPr>
              <a:t>Metodický </a:t>
            </a:r>
            <a:r>
              <a:rPr lang="cs-CZ" sz="1400" dirty="0">
                <a:solidFill>
                  <a:prstClr val="black"/>
                </a:solidFill>
              </a:rPr>
              <a:t>list/anotace</a:t>
            </a:r>
            <a:r>
              <a:rPr lang="cs-CZ" sz="1400" dirty="0" smtClean="0">
                <a:solidFill>
                  <a:prstClr val="black"/>
                </a:solidFill>
              </a:rPr>
              <a:t>:</a:t>
            </a:r>
            <a:endParaRPr lang="cs-CZ" sz="1400" dirty="0" smtClean="0"/>
          </a:p>
          <a:p>
            <a:pPr marL="0" indent="0">
              <a:buNone/>
            </a:pPr>
            <a:r>
              <a:rPr lang="cs-CZ" sz="1400" dirty="0" smtClean="0"/>
              <a:t>Materiál slouží k seznámení se základní odbornou slovní zásobou pro studenty oborů  Aplikovaná chemie. Jedná se zejména o termíny z oblasti biologie a chemie. </a:t>
            </a:r>
          </a:p>
          <a:p>
            <a:pPr marL="0" indent="0">
              <a:buNone/>
            </a:pPr>
            <a:r>
              <a:rPr lang="cs-CZ" sz="1400" dirty="0" smtClean="0"/>
              <a:t>Studenti odhadují na základě svých znalostí význam slov. V případě potřeby pracují se slovníkem. Důležité je pochopení obsahu  a aktivní slovní zásoba . Studenti využívají svých znalostí z oboru chemie, biologie a mikrobiologie.</a:t>
            </a:r>
          </a:p>
          <a:p>
            <a:pPr marL="0" indent="0">
              <a:buNone/>
            </a:pPr>
            <a:r>
              <a:rPr lang="cs-CZ" sz="1400" dirty="0" smtClean="0"/>
              <a:t>Připraví krátkou prezentaci  se zajímavými  informacemi.</a:t>
            </a:r>
          </a:p>
          <a:p>
            <a:pPr marL="0" indent="0">
              <a:buNone/>
            </a:pPr>
            <a:endParaRPr lang="cs-CZ" sz="1400" dirty="0"/>
          </a:p>
          <a:p>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761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04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en-US" dirty="0"/>
          </a:p>
        </p:txBody>
      </p:sp>
      <p:sp>
        <p:nvSpPr>
          <p:cNvPr id="3" name="Zástupný symbol pro obsah 2"/>
          <p:cNvSpPr>
            <a:spLocks noGrp="1"/>
          </p:cNvSpPr>
          <p:nvPr>
            <p:ph idx="1"/>
          </p:nvPr>
        </p:nvSpPr>
        <p:spPr/>
        <p:txBody>
          <a:bodyPr>
            <a:normAutofit fontScale="85000" lnSpcReduction="20000"/>
          </a:bodyPr>
          <a:lstStyle/>
          <a:p>
            <a:r>
              <a:rPr lang="cs-CZ" dirty="0" smtClean="0"/>
              <a:t>pic. 1 – AUTOR NEUVEDEN. http://en.wikipedia.org [online]. [cit. </a:t>
            </a:r>
            <a:r>
              <a:rPr lang="en-US" dirty="0" smtClean="0"/>
              <a:t>12.09.</a:t>
            </a:r>
            <a:r>
              <a:rPr lang="cs-CZ" dirty="0" smtClean="0"/>
              <a:t>2013]. Dostupný na WWW: </a:t>
            </a:r>
            <a:r>
              <a:rPr lang="cs-CZ" dirty="0" smtClean="0">
                <a:hlinkClick r:id="rId2"/>
              </a:rPr>
              <a:t>http://en.wikipedia.org/wiki/File:Illustration_Galanthus_nivalis0.jpg </a:t>
            </a:r>
            <a:endParaRPr lang="cs-CZ" dirty="0" smtClean="0"/>
          </a:p>
          <a:p>
            <a:r>
              <a:rPr lang="cs-CZ" dirty="0" smtClean="0"/>
              <a:t>pic. 2 - AUTOR NEUVEDEN. wikimedia.org/</a:t>
            </a:r>
            <a:r>
              <a:rPr lang="cs-CZ" dirty="0" err="1" smtClean="0"/>
              <a:t>wikipedia</a:t>
            </a:r>
            <a:r>
              <a:rPr lang="cs-CZ" dirty="0" smtClean="0"/>
              <a:t> [online]. [cit.</a:t>
            </a:r>
            <a:r>
              <a:rPr lang="en-US" dirty="0" smtClean="0"/>
              <a:t>12</a:t>
            </a:r>
            <a:r>
              <a:rPr lang="cs-CZ" dirty="0" smtClean="0"/>
              <a:t>.</a:t>
            </a:r>
            <a:r>
              <a:rPr lang="en-US" dirty="0" smtClean="0"/>
              <a:t>09</a:t>
            </a:r>
            <a:r>
              <a:rPr lang="cs-CZ" dirty="0" smtClean="0"/>
              <a:t>.2013]. Dostupný na WWW: </a:t>
            </a:r>
            <a:r>
              <a:rPr lang="cs-CZ" dirty="0" smtClean="0">
                <a:hlinkClick r:id="rId3"/>
              </a:rPr>
              <a:t>http://en.wikipedia.org/wiki/File:Illustration_Helleborus_niger0.jpg </a:t>
            </a:r>
            <a:endParaRPr lang="cs-CZ" dirty="0" smtClean="0"/>
          </a:p>
          <a:p>
            <a:r>
              <a:rPr lang="cs-CZ" dirty="0" smtClean="0"/>
              <a:t>pic. 3 - </a:t>
            </a:r>
            <a:r>
              <a:rPr lang="nl-NL" dirty="0" smtClean="0"/>
              <a:t>PORSE, Sten. wikimedia.org/wikipedia [online]. [cit. 12.09.2013]. Dostupný na WWW: </a:t>
            </a:r>
            <a:r>
              <a:rPr lang="nl-NL" dirty="0" smtClean="0">
                <a:hlinkClick r:id="rId4"/>
              </a:rPr>
              <a:t>http://en.wikipedia.org/wiki/File:Daphne-mezereum-berries.jpg </a:t>
            </a:r>
            <a:endParaRPr lang="en-US" dirty="0"/>
          </a:p>
        </p:txBody>
      </p:sp>
    </p:spTree>
    <p:extLst>
      <p:ext uri="{BB962C8B-B14F-4D97-AF65-F5344CB8AC3E}">
        <p14:creationId xmlns:p14="http://schemas.microsoft.com/office/powerpoint/2010/main" val="405404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en-US" dirty="0"/>
          </a:p>
        </p:txBody>
      </p:sp>
      <p:sp>
        <p:nvSpPr>
          <p:cNvPr id="3" name="Zástupný symbol pro obsah 2"/>
          <p:cNvSpPr>
            <a:spLocks noGrp="1"/>
          </p:cNvSpPr>
          <p:nvPr>
            <p:ph idx="1"/>
          </p:nvPr>
        </p:nvSpPr>
        <p:spPr>
          <a:xfrm>
            <a:off x="457200" y="1412776"/>
            <a:ext cx="8229600" cy="4713387"/>
          </a:xfrm>
        </p:spPr>
        <p:txBody>
          <a:bodyPr anchor="t">
            <a:normAutofit fontScale="92500" lnSpcReduction="10000"/>
          </a:bodyPr>
          <a:lstStyle/>
          <a:p>
            <a:r>
              <a:rPr lang="pt-BR" dirty="0" smtClean="0"/>
              <a:t>POLUNINOVÁ</a:t>
            </a:r>
            <a:r>
              <a:rPr lang="pt-BR" dirty="0"/>
              <a:t>, Miriam; ROBBINS, Christopher. </a:t>
            </a:r>
            <a:r>
              <a:rPr lang="pt-BR" i="1" dirty="0"/>
              <a:t>Liečivá z prírody</a:t>
            </a:r>
            <a:r>
              <a:rPr lang="pt-BR" dirty="0"/>
              <a:t>. Bratislava: Gemini, 1994, ISBN 80-7161-098-4. </a:t>
            </a:r>
            <a:endParaRPr lang="cs-CZ" dirty="0" smtClean="0"/>
          </a:p>
          <a:p>
            <a:r>
              <a:rPr lang="cs-CZ" dirty="0"/>
              <a:t>KRESÁNEK, Jaroslav; KREJČA, Jindřich. Atlas </a:t>
            </a:r>
            <a:r>
              <a:rPr lang="cs-CZ" dirty="0" err="1" smtClean="0"/>
              <a:t>li</a:t>
            </a:r>
            <a:r>
              <a:rPr lang="en-US" smtClean="0"/>
              <a:t>e</a:t>
            </a:r>
            <a:r>
              <a:rPr lang="cs-CZ" smtClean="0"/>
              <a:t>čivých </a:t>
            </a:r>
            <a:r>
              <a:rPr lang="cs-CZ" dirty="0" err="1"/>
              <a:t>rastlín</a:t>
            </a:r>
            <a:r>
              <a:rPr lang="cs-CZ" dirty="0"/>
              <a:t> a lesných </a:t>
            </a:r>
            <a:r>
              <a:rPr lang="cs-CZ" dirty="0" err="1"/>
              <a:t>plodov</a:t>
            </a:r>
            <a:r>
              <a:rPr lang="cs-CZ" dirty="0"/>
              <a:t>. Martin: </a:t>
            </a:r>
            <a:r>
              <a:rPr lang="cs-CZ" dirty="0" err="1"/>
              <a:t>Osveta</a:t>
            </a:r>
            <a:r>
              <a:rPr lang="cs-CZ" dirty="0"/>
              <a:t>, 1988, ISBN 70-056-88 ALR. </a:t>
            </a:r>
            <a:endParaRPr lang="cs-CZ" dirty="0" smtClean="0"/>
          </a:p>
          <a:p>
            <a:r>
              <a:rPr lang="cs-CZ" dirty="0" smtClean="0">
                <a:solidFill>
                  <a:prstClr val="black"/>
                </a:solidFill>
                <a:hlinkClick r:id="rId2"/>
              </a:rPr>
              <a:t>h</a:t>
            </a:r>
            <a:r>
              <a:rPr lang="it-IT" dirty="0">
                <a:solidFill>
                  <a:prstClr val="black"/>
                </a:solidFill>
                <a:hlinkClick r:id="rId2"/>
              </a:rPr>
              <a:t>ttp://</a:t>
            </a:r>
            <a:r>
              <a:rPr lang="cs-CZ" dirty="0">
                <a:solidFill>
                  <a:prstClr val="black"/>
                </a:solidFill>
                <a:hlinkClick r:id="rId2"/>
              </a:rPr>
              <a:t>en.</a:t>
            </a:r>
            <a:r>
              <a:rPr lang="it-IT" dirty="0">
                <a:solidFill>
                  <a:prstClr val="black"/>
                </a:solidFill>
                <a:hlinkClick r:id="rId2"/>
              </a:rPr>
              <a:t>wikipedia.org</a:t>
            </a:r>
            <a:endParaRPr lang="cs-CZ" dirty="0">
              <a:solidFill>
                <a:prstClr val="black"/>
              </a:solidFill>
            </a:endParaRPr>
          </a:p>
          <a:p>
            <a:r>
              <a:rPr lang="cs-CZ" dirty="0">
                <a:solidFill>
                  <a:prstClr val="black"/>
                </a:solidFill>
              </a:rPr>
              <a:t>PHILLIPS, Janet a kol. Oxford studijní slovník. Oxford: Oxford University Press, 2010, ISBN 978019 430655 3. </a:t>
            </a:r>
          </a:p>
          <a:p>
            <a:endParaRPr lang="en-US" dirty="0">
              <a:solidFill>
                <a:prstClr val="black"/>
              </a:solidFill>
            </a:endParaRPr>
          </a:p>
          <a:p>
            <a:endParaRPr lang="cs-CZ" dirty="0" smtClean="0">
              <a:solidFill>
                <a:prstClr val="black"/>
              </a:solidFill>
            </a:endParaRPr>
          </a:p>
        </p:txBody>
      </p:sp>
    </p:spTree>
    <p:extLst>
      <p:ext uri="{BB962C8B-B14F-4D97-AF65-F5344CB8AC3E}">
        <p14:creationId xmlns:p14="http://schemas.microsoft.com/office/powerpoint/2010/main" val="60023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Poisonous </a:t>
            </a:r>
            <a:r>
              <a:rPr lang="cs-CZ" dirty="0" err="1" smtClean="0"/>
              <a:t>plants</a:t>
            </a:r>
            <a:endParaRPr lang="en-US" dirty="0"/>
          </a:p>
        </p:txBody>
      </p:sp>
      <p:sp>
        <p:nvSpPr>
          <p:cNvPr id="3" name="Podnadpis 2"/>
          <p:cNvSpPr>
            <a:spLocks noGrp="1"/>
          </p:cNvSpPr>
          <p:nvPr>
            <p:ph type="subTitle" idx="1"/>
          </p:nvPr>
        </p:nvSpPr>
        <p:spPr/>
        <p:txBody>
          <a:bodyPr/>
          <a:lstStyle/>
          <a:p>
            <a:r>
              <a:rPr lang="cs-CZ" dirty="0" err="1" smtClean="0"/>
              <a:t>spring</a:t>
            </a:r>
            <a:endParaRPr lang="en-US" dirty="0"/>
          </a:p>
        </p:txBody>
      </p:sp>
    </p:spTree>
    <p:extLst>
      <p:ext uri="{BB962C8B-B14F-4D97-AF65-F5344CB8AC3E}">
        <p14:creationId xmlns:p14="http://schemas.microsoft.com/office/powerpoint/2010/main" val="341867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10146"/>
          </a:xfrm>
        </p:spPr>
        <p:txBody>
          <a:bodyPr/>
          <a:lstStyle/>
          <a:p>
            <a:r>
              <a:rPr lang="en-US" dirty="0" smtClean="0"/>
              <a:t>Galanthus nivalis</a:t>
            </a:r>
            <a:r>
              <a:rPr lang="cs-CZ" dirty="0" smtClean="0"/>
              <a:t> - pic.1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00808"/>
            <a:ext cx="3419475" cy="436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16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Galanthus nivalis</a:t>
            </a:r>
            <a:endParaRPr lang="en-US" dirty="0"/>
          </a:p>
        </p:txBody>
      </p:sp>
      <p:sp>
        <p:nvSpPr>
          <p:cNvPr id="3" name="Zástupný symbol pro obsah 2"/>
          <p:cNvSpPr>
            <a:spLocks noGrp="1"/>
          </p:cNvSpPr>
          <p:nvPr>
            <p:ph idx="1"/>
          </p:nvPr>
        </p:nvSpPr>
        <p:spPr/>
        <p:txBody>
          <a:bodyPr anchor="ctr">
            <a:normAutofit/>
          </a:bodyPr>
          <a:lstStyle/>
          <a:p>
            <a:r>
              <a:rPr lang="en-US" dirty="0" smtClean="0"/>
              <a:t>Galanthus nivalis, the snowdrop - snowdrops are among the first bulbs to bloom in spring </a:t>
            </a:r>
          </a:p>
          <a:p>
            <a:r>
              <a:rPr lang="en-US" dirty="0" smtClean="0"/>
              <a:t>Snowdrops contain an active substance called galantamine, (or galanthamine), which can be helpful in the treatment of Alzheimer's disease, though it is not a cure.</a:t>
            </a:r>
          </a:p>
          <a:p>
            <a:endParaRPr lang="en-US" dirty="0" smtClean="0"/>
          </a:p>
        </p:txBody>
      </p:sp>
    </p:spTree>
    <p:extLst>
      <p:ext uri="{BB962C8B-B14F-4D97-AF65-F5344CB8AC3E}">
        <p14:creationId xmlns:p14="http://schemas.microsoft.com/office/powerpoint/2010/main" val="326985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Helleborus - pic.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65" y="1700808"/>
            <a:ext cx="3819525" cy="429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00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Helleborus</a:t>
            </a:r>
            <a:endParaRPr lang="en-US" dirty="0"/>
          </a:p>
        </p:txBody>
      </p:sp>
      <p:sp>
        <p:nvSpPr>
          <p:cNvPr id="3" name="Zástupný symbol pro obsah 2"/>
          <p:cNvSpPr>
            <a:spLocks noGrp="1"/>
          </p:cNvSpPr>
          <p:nvPr>
            <p:ph idx="1"/>
          </p:nvPr>
        </p:nvSpPr>
        <p:spPr/>
        <p:txBody>
          <a:bodyPr anchor="ctr">
            <a:normAutofit fontScale="77500" lnSpcReduction="20000"/>
          </a:bodyPr>
          <a:lstStyle/>
          <a:p>
            <a:r>
              <a:rPr lang="en-US" dirty="0" smtClean="0"/>
              <a:t>Commonly known as hellebores, evergreen perennial flowering plants in the family Ranunculaceae</a:t>
            </a:r>
            <a:r>
              <a:rPr lang="cs-CZ" dirty="0" smtClean="0"/>
              <a:t>. </a:t>
            </a:r>
            <a:r>
              <a:rPr lang="en-US" dirty="0" smtClean="0"/>
              <a:t>Many species are poisonous. Despite names such as "Christmas rose" and "Lenten rose", hellebores are not closely related to the rose family (Rosaceae).</a:t>
            </a:r>
            <a:endParaRPr lang="cs-CZ" dirty="0" smtClean="0"/>
          </a:p>
          <a:p>
            <a:r>
              <a:rPr lang="en-US" dirty="0" smtClean="0"/>
              <a:t>Although the plant is highly toxic, containing veratrine and the teratogens cyclopamine and jervine, it is believed to be the "hellebore" used by Hippocrates as a purgative.</a:t>
            </a:r>
          </a:p>
          <a:p>
            <a:r>
              <a:rPr lang="en-US" dirty="0" smtClean="0"/>
              <a:t>"Black hellebore" was used by the ancients in paralysis, it is also toxic, causing thirst, swelling of the tongue and throat, emesis (vomiting), and catharsis, bradycardia (slowing of the heart rate), and finally collapse and death from cardiac arrest.</a:t>
            </a:r>
            <a:endParaRPr lang="en-US" dirty="0"/>
          </a:p>
        </p:txBody>
      </p:sp>
    </p:spTree>
    <p:extLst>
      <p:ext uri="{BB962C8B-B14F-4D97-AF65-F5344CB8AC3E}">
        <p14:creationId xmlns:p14="http://schemas.microsoft.com/office/powerpoint/2010/main" val="304625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Daphne mezereum - pic.3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628800"/>
            <a:ext cx="64579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30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Daphne mezereum</a:t>
            </a:r>
            <a:endParaRPr lang="en-US" dirty="0"/>
          </a:p>
        </p:txBody>
      </p:sp>
      <p:sp>
        <p:nvSpPr>
          <p:cNvPr id="3" name="Zástupný symbol pro obsah 2"/>
          <p:cNvSpPr>
            <a:spLocks noGrp="1"/>
          </p:cNvSpPr>
          <p:nvPr>
            <p:ph idx="1"/>
          </p:nvPr>
        </p:nvSpPr>
        <p:spPr/>
        <p:txBody>
          <a:bodyPr anchor="ctr">
            <a:normAutofit lnSpcReduction="10000"/>
          </a:bodyPr>
          <a:lstStyle/>
          <a:p>
            <a:r>
              <a:rPr lang="en-US" dirty="0" smtClean="0"/>
              <a:t>Daphne mezereum, commonly known as mezereon, is a species of native to most of Europe and Western Asia, north to northern Scandinavia and Russia. It is generally confined to soils derived from limestone.</a:t>
            </a:r>
          </a:p>
          <a:p>
            <a:r>
              <a:rPr lang="en-US" dirty="0" smtClean="0"/>
              <a:t>The fruit is a bright red berry 7-12 mm diameter; it is very poisonous for people, though fruit-eating birds are immune and eat them, dispersing the seeds in their droppings.</a:t>
            </a:r>
            <a:endParaRPr lang="en-US" dirty="0"/>
          </a:p>
        </p:txBody>
      </p:sp>
    </p:spTree>
    <p:extLst>
      <p:ext uri="{BB962C8B-B14F-4D97-AF65-F5344CB8AC3E}">
        <p14:creationId xmlns:p14="http://schemas.microsoft.com/office/powerpoint/2010/main" val="363472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Other poisonous </a:t>
            </a:r>
            <a:r>
              <a:rPr lang="cs-CZ" dirty="0" err="1" smtClean="0"/>
              <a:t>plants</a:t>
            </a:r>
            <a:endParaRPr lang="en-US" dirty="0"/>
          </a:p>
        </p:txBody>
      </p:sp>
      <p:sp>
        <p:nvSpPr>
          <p:cNvPr id="3" name="Zástupný symbol pro obsah 2"/>
          <p:cNvSpPr>
            <a:spLocks noGrp="1"/>
          </p:cNvSpPr>
          <p:nvPr>
            <p:ph idx="1"/>
          </p:nvPr>
        </p:nvSpPr>
        <p:spPr/>
        <p:txBody>
          <a:bodyPr anchor="ctr"/>
          <a:lstStyle/>
          <a:p>
            <a:r>
              <a:rPr lang="cs-CZ" dirty="0" err="1" smtClean="0"/>
              <a:t>Ficaria</a:t>
            </a:r>
            <a:r>
              <a:rPr lang="cs-CZ" dirty="0" smtClean="0"/>
              <a:t> </a:t>
            </a:r>
            <a:r>
              <a:rPr lang="cs-CZ" dirty="0" err="1" smtClean="0"/>
              <a:t>verna</a:t>
            </a:r>
            <a:endParaRPr lang="cs-CZ" dirty="0" smtClean="0"/>
          </a:p>
          <a:p>
            <a:r>
              <a:rPr lang="cs-CZ" dirty="0" err="1" smtClean="0"/>
              <a:t>Laburnum</a:t>
            </a:r>
            <a:r>
              <a:rPr lang="cs-CZ" dirty="0" smtClean="0"/>
              <a:t> </a:t>
            </a:r>
            <a:r>
              <a:rPr lang="cs-CZ" dirty="0" err="1" smtClean="0"/>
              <a:t>anagyroides</a:t>
            </a:r>
            <a:endParaRPr lang="cs-CZ" dirty="0" smtClean="0"/>
          </a:p>
          <a:p>
            <a:r>
              <a:rPr lang="cs-CZ" dirty="0" err="1" smtClean="0"/>
              <a:t>Convallaria</a:t>
            </a:r>
            <a:r>
              <a:rPr lang="cs-CZ" dirty="0" smtClean="0"/>
              <a:t> </a:t>
            </a:r>
            <a:r>
              <a:rPr lang="cs-CZ" dirty="0" err="1" smtClean="0"/>
              <a:t>majalis</a:t>
            </a:r>
            <a:endParaRPr lang="cs-CZ" dirty="0" smtClean="0"/>
          </a:p>
          <a:p>
            <a:r>
              <a:rPr lang="cs-CZ" dirty="0" err="1" smtClean="0"/>
              <a:t>Aconitum</a:t>
            </a:r>
            <a:r>
              <a:rPr lang="cs-CZ" dirty="0" smtClean="0"/>
              <a:t> </a:t>
            </a:r>
            <a:r>
              <a:rPr lang="cs-CZ" dirty="0" err="1" smtClean="0"/>
              <a:t>napelus</a:t>
            </a:r>
            <a:endParaRPr lang="cs-CZ" dirty="0" smtClean="0"/>
          </a:p>
          <a:p>
            <a:r>
              <a:rPr lang="cs-CZ" dirty="0" err="1" smtClean="0"/>
              <a:t>Sedum</a:t>
            </a:r>
            <a:r>
              <a:rPr lang="cs-CZ" dirty="0" smtClean="0"/>
              <a:t> </a:t>
            </a:r>
            <a:r>
              <a:rPr lang="cs-CZ" dirty="0" err="1" smtClean="0"/>
              <a:t>acre</a:t>
            </a:r>
            <a:endParaRPr lang="cs-CZ" dirty="0" smtClean="0"/>
          </a:p>
          <a:p>
            <a:endParaRPr lang="en-US" dirty="0"/>
          </a:p>
        </p:txBody>
      </p:sp>
    </p:spTree>
    <p:extLst>
      <p:ext uri="{BB962C8B-B14F-4D97-AF65-F5344CB8AC3E}">
        <p14:creationId xmlns:p14="http://schemas.microsoft.com/office/powerpoint/2010/main" val="426683670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435</Words>
  <Application>Microsoft Office PowerPoint</Application>
  <PresentationFormat>Předvádění na obrazovce (4:3)</PresentationFormat>
  <Paragraphs>44</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Motiv systému Office</vt:lpstr>
      <vt:lpstr>Prezentace aplikace PowerPoint</vt:lpstr>
      <vt:lpstr>Poisonous plants</vt:lpstr>
      <vt:lpstr>Galanthus nivalis - pic.1</vt:lpstr>
      <vt:lpstr>Galanthus nivalis</vt:lpstr>
      <vt:lpstr>Helleborus - pic. 2</vt:lpstr>
      <vt:lpstr>Helleborus</vt:lpstr>
      <vt:lpstr>Daphne mezereum - pic.3</vt:lpstr>
      <vt:lpstr>Daphne mezereum</vt:lpstr>
      <vt:lpstr>Other poisonous plants</vt:lpstr>
      <vt:lpstr>Zdroje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Lenovo</dc:creator>
  <cp:lastModifiedBy>Lenovo</cp:lastModifiedBy>
  <cp:revision>8</cp:revision>
  <dcterms:created xsi:type="dcterms:W3CDTF">2013-11-06T15:05:45Z</dcterms:created>
  <dcterms:modified xsi:type="dcterms:W3CDTF">2013-11-14T19:22:01Z</dcterms:modified>
</cp:coreProperties>
</file>