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8" r:id="rId4"/>
    <p:sldId id="256" r:id="rId5"/>
    <p:sldId id="257" r:id="rId6"/>
    <p:sldId id="259" r:id="rId7"/>
    <p:sldId id="260" r:id="rId8"/>
    <p:sldId id="262" r:id="rId9"/>
    <p:sldId id="261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03F7C-DC3E-4006-9935-613984B621D3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A0CFF-1752-42B7-B529-0A8B1C9BC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763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03F7C-DC3E-4006-9935-613984B621D3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A0CFF-1752-42B7-B529-0A8B1C9BC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32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03F7C-DC3E-4006-9935-613984B621D3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A0CFF-1752-42B7-B529-0A8B1C9BC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7455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82768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3892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46535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3617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61313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2925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6296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6377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03F7C-DC3E-4006-9935-613984B621D3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A0CFF-1752-42B7-B529-0A8B1C9BC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07428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89810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2033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5467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26738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610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26738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21103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14444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897338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678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03F7C-DC3E-4006-9935-613984B621D3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A0CFF-1752-42B7-B529-0A8B1C9BC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74458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5061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04161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63429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887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03F7C-DC3E-4006-9935-613984B621D3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A0CFF-1752-42B7-B529-0A8B1C9BC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103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03F7C-DC3E-4006-9935-613984B621D3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A0CFF-1752-42B7-B529-0A8B1C9BC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590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03F7C-DC3E-4006-9935-613984B621D3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A0CFF-1752-42B7-B529-0A8B1C9BC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213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03F7C-DC3E-4006-9935-613984B621D3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A0CFF-1752-42B7-B529-0A8B1C9BC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493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03F7C-DC3E-4006-9935-613984B621D3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A0CFF-1752-42B7-B529-0A8B1C9BC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039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03F7C-DC3E-4006-9935-613984B621D3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A0CFF-1752-42B7-B529-0A8B1C9BC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466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03F7C-DC3E-4006-9935-613984B621D3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A0CFF-1752-42B7-B529-0A8B1C9BC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210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524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7009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1400" dirty="0" smtClean="0"/>
              <a:t>Jméno autora: 	Mgr. Mária Filipová</a:t>
            </a:r>
          </a:p>
          <a:p>
            <a:pPr marL="0" indent="0">
              <a:buNone/>
            </a:pPr>
            <a:r>
              <a:rPr lang="cs-CZ" sz="1400" dirty="0" smtClean="0"/>
              <a:t>Datum vytvoření:	17. 05. 2013</a:t>
            </a:r>
          </a:p>
          <a:p>
            <a:pPr marL="0" indent="0">
              <a:buNone/>
            </a:pPr>
            <a:r>
              <a:rPr lang="cs-CZ" sz="1400" dirty="0" smtClean="0"/>
              <a:t>Číslo </a:t>
            </a:r>
            <a:r>
              <a:rPr lang="cs-CZ" sz="1400" dirty="0" err="1"/>
              <a:t>DUMu</a:t>
            </a:r>
            <a:r>
              <a:rPr lang="cs-CZ" sz="1400" dirty="0"/>
              <a:t>: 	VY_32_INOVACE_07_AJ_EP</a:t>
            </a:r>
          </a:p>
          <a:p>
            <a:pPr marL="0" indent="0">
              <a:buNone/>
            </a:pPr>
            <a:r>
              <a:rPr lang="cs-CZ" sz="1400" dirty="0" smtClean="0"/>
              <a:t>Ročník:                	1. – 4. ročník </a:t>
            </a:r>
          </a:p>
          <a:p>
            <a:pPr marL="0" indent="0">
              <a:buNone/>
            </a:pPr>
            <a:r>
              <a:rPr lang="cs-CZ" sz="1400" dirty="0" smtClean="0"/>
              <a:t>Vzdělávací oblast:	Jazyk a jazyková komunikace</a:t>
            </a:r>
          </a:p>
          <a:p>
            <a:pPr marL="0" indent="0">
              <a:buNone/>
            </a:pPr>
            <a:r>
              <a:rPr lang="cs-CZ" sz="1400" dirty="0" smtClean="0"/>
              <a:t>Vzdělávací obor:     	Anglický jazyk</a:t>
            </a:r>
          </a:p>
          <a:p>
            <a:pPr marL="0" indent="0">
              <a:buNone/>
            </a:pPr>
            <a:r>
              <a:rPr lang="cs-CZ" sz="1400" dirty="0" smtClean="0"/>
              <a:t>Tematický okruh:  	</a:t>
            </a:r>
            <a:r>
              <a:rPr lang="cs-CZ" sz="1400" dirty="0"/>
              <a:t>odborná slovní zásoba pro studenty </a:t>
            </a:r>
            <a:r>
              <a:rPr lang="cs-CZ" sz="1400"/>
              <a:t>ekonomických </a:t>
            </a:r>
            <a:r>
              <a:rPr lang="cs-CZ" sz="1400" smtClean="0"/>
              <a:t>oborů</a:t>
            </a:r>
            <a:br>
              <a:rPr lang="cs-CZ" sz="1400" smtClean="0"/>
            </a:br>
            <a:r>
              <a:rPr lang="cs-CZ" sz="1400" smtClean="0"/>
              <a:t>		(</a:t>
            </a:r>
            <a:r>
              <a:rPr lang="cs-CZ" sz="1400" dirty="0"/>
              <a:t>Ekonomika </a:t>
            </a:r>
            <a:r>
              <a:rPr lang="cs-CZ" sz="1400"/>
              <a:t>a </a:t>
            </a:r>
            <a:r>
              <a:rPr lang="cs-CZ" sz="1400" smtClean="0"/>
              <a:t>podnikání</a:t>
            </a:r>
            <a:r>
              <a:rPr lang="cs-CZ" sz="1400" dirty="0"/>
              <a:t>, Obchodník, Podnikání</a:t>
            </a:r>
            <a:r>
              <a:rPr lang="cs-CZ" sz="1400" dirty="0" smtClean="0"/>
              <a:t>)</a:t>
            </a:r>
          </a:p>
          <a:p>
            <a:pPr marL="0" indent="0">
              <a:buNone/>
            </a:pPr>
            <a:r>
              <a:rPr lang="cs-CZ" sz="1400" dirty="0" smtClean="0"/>
              <a:t>Klíčová slova:       	nabídka, náklady, výrobní podmínky, tržní rovnováha</a:t>
            </a:r>
          </a:p>
          <a:p>
            <a:pPr marL="0" indent="0">
              <a:buNone/>
            </a:pPr>
            <a:endParaRPr lang="cs-CZ" sz="1400" dirty="0" smtClean="0"/>
          </a:p>
          <a:p>
            <a:endParaRPr lang="cs-CZ" sz="1400" dirty="0"/>
          </a:p>
          <a:p>
            <a:pPr marL="0" lvl="0" indent="0">
              <a:buNone/>
            </a:pPr>
            <a:r>
              <a:rPr lang="cs-CZ" sz="1400" dirty="0">
                <a:solidFill>
                  <a:prstClr val="black"/>
                </a:solidFill>
              </a:rPr>
              <a:t>Metodický list/anotace</a:t>
            </a:r>
            <a:r>
              <a:rPr lang="cs-CZ" sz="1400" dirty="0" smtClean="0">
                <a:solidFill>
                  <a:prstClr val="black"/>
                </a:solidFill>
              </a:rPr>
              <a:t>:</a:t>
            </a:r>
            <a:endParaRPr lang="cs-CZ" sz="1400" dirty="0" smtClean="0"/>
          </a:p>
          <a:p>
            <a:pPr marL="0" indent="0">
              <a:buNone/>
            </a:pPr>
            <a:r>
              <a:rPr lang="cs-CZ" sz="1400" dirty="0" smtClean="0"/>
              <a:t>Materiál slouží k seznámení se základní odbornou slovní zásobou pro studenty ekonomických oborů. Jedná se zejména o termíny z oblasti ekonomie. </a:t>
            </a:r>
          </a:p>
          <a:p>
            <a:pPr marL="0" indent="0">
              <a:buNone/>
            </a:pPr>
            <a:r>
              <a:rPr lang="cs-CZ" sz="1400" dirty="0" smtClean="0"/>
              <a:t>Studenti odhadují na základě svých znalostí význam slov. V případě potřeby pracují se slovníkem.</a:t>
            </a:r>
            <a:r>
              <a:rPr lang="cs-CZ" dirty="0" smtClean="0"/>
              <a:t> </a:t>
            </a:r>
          </a:p>
          <a:p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04664"/>
            <a:ext cx="5761037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85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Supply</a:t>
            </a:r>
            <a:br>
              <a:rPr lang="cs-CZ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18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Supply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b="1" i="1" dirty="0" smtClean="0"/>
              <a:t>supply</a:t>
            </a:r>
            <a:r>
              <a:rPr lang="en-US" dirty="0" smtClean="0"/>
              <a:t> is the amount of some product producers are willing and able to sell at a given price</a:t>
            </a:r>
            <a:endParaRPr lang="cs-CZ" dirty="0" smtClean="0"/>
          </a:p>
          <a:p>
            <a:r>
              <a:rPr lang="en-US" dirty="0" smtClean="0"/>
              <a:t>all other factors </a:t>
            </a:r>
            <a:r>
              <a:rPr lang="cs-CZ" dirty="0" err="1" smtClean="0"/>
              <a:t>stay</a:t>
            </a:r>
            <a:r>
              <a:rPr lang="cs-CZ" dirty="0" smtClean="0"/>
              <a:t> </a:t>
            </a:r>
            <a:r>
              <a:rPr lang="en-US" dirty="0" smtClean="0"/>
              <a:t>constant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211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Factors</a:t>
            </a:r>
            <a:r>
              <a:rPr lang="cs-CZ" dirty="0" smtClean="0"/>
              <a:t> </a:t>
            </a:r>
            <a:r>
              <a:rPr lang="cs-CZ" dirty="0" err="1" smtClean="0"/>
              <a:t>affecting</a:t>
            </a:r>
            <a:r>
              <a:rPr lang="cs-CZ" dirty="0" smtClean="0"/>
              <a:t> </a:t>
            </a:r>
            <a:r>
              <a:rPr lang="cs-CZ" dirty="0" err="1" smtClean="0"/>
              <a:t>supply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cs-CZ" dirty="0" err="1" smtClean="0"/>
              <a:t>price</a:t>
            </a:r>
            <a:endParaRPr lang="cs-CZ" dirty="0" smtClean="0"/>
          </a:p>
          <a:p>
            <a:r>
              <a:rPr lang="cs-CZ" dirty="0" err="1" smtClean="0"/>
              <a:t>price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related</a:t>
            </a:r>
            <a:r>
              <a:rPr lang="cs-CZ" dirty="0" smtClean="0"/>
              <a:t> </a:t>
            </a:r>
            <a:r>
              <a:rPr lang="cs-CZ" dirty="0" err="1" smtClean="0"/>
              <a:t>goods</a:t>
            </a:r>
            <a:endParaRPr lang="cs-CZ" dirty="0" smtClean="0"/>
          </a:p>
          <a:p>
            <a:r>
              <a:rPr lang="cs-CZ" dirty="0" err="1" smtClean="0"/>
              <a:t>conditions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production</a:t>
            </a:r>
            <a:endParaRPr lang="cs-CZ" dirty="0" smtClean="0"/>
          </a:p>
          <a:p>
            <a:r>
              <a:rPr lang="cs-CZ" dirty="0" err="1" smtClean="0"/>
              <a:t>price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input</a:t>
            </a:r>
          </a:p>
          <a:p>
            <a:r>
              <a:rPr lang="cs-CZ" dirty="0" err="1" smtClean="0"/>
              <a:t>expectations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441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Equilibrium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</a:t>
            </a:r>
            <a:r>
              <a:rPr lang="en-US" dirty="0" err="1" smtClean="0"/>
              <a:t>quilibrium</a:t>
            </a:r>
            <a:r>
              <a:rPr lang="en-US" dirty="0" smtClean="0"/>
              <a:t> is defined to be the price-quantity pair where the quantity demanded is equal to the quantity supplied</a:t>
            </a:r>
            <a:endParaRPr lang="cs-CZ" dirty="0" smtClean="0"/>
          </a:p>
          <a:p>
            <a:r>
              <a:rPr lang="cs-CZ" b="1" i="1" dirty="0"/>
              <a:t>m</a:t>
            </a:r>
            <a:r>
              <a:rPr lang="en-US" b="1" i="1" dirty="0" err="1" smtClean="0"/>
              <a:t>arket</a:t>
            </a:r>
            <a:r>
              <a:rPr lang="en-US" b="1" i="1" dirty="0" smtClean="0"/>
              <a:t> </a:t>
            </a:r>
            <a:r>
              <a:rPr lang="cs-CZ" b="1" i="1" dirty="0" smtClean="0"/>
              <a:t>e</a:t>
            </a:r>
            <a:r>
              <a:rPr lang="en-US" b="1" i="1" dirty="0" err="1" smtClean="0"/>
              <a:t>quilibrium</a:t>
            </a:r>
            <a:r>
              <a:rPr lang="cs-CZ"/>
              <a:t> </a:t>
            </a:r>
            <a:r>
              <a:rPr lang="cs-CZ" smtClean="0"/>
              <a:t>- a </a:t>
            </a:r>
            <a:r>
              <a:rPr lang="en-US" dirty="0" smtClean="0"/>
              <a:t>situation in a market when the price is such that the quantity that consumers demand is correctly balanced by the quantity that firms wish to supply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399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5319644"/>
              </p:ext>
            </p:extLst>
          </p:nvPr>
        </p:nvGraphicFramePr>
        <p:xfrm>
          <a:off x="395536" y="980727"/>
          <a:ext cx="8085584" cy="48065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2792"/>
                <a:gridCol w="4042792"/>
              </a:tblGrid>
              <a:tr h="961306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Supply </a:t>
                      </a:r>
                      <a:r>
                        <a:rPr lang="cs-CZ" dirty="0" err="1" smtClean="0"/>
                        <a:t>shortage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Excess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supply</a:t>
                      </a:r>
                      <a:endParaRPr lang="en-US" dirty="0"/>
                    </a:p>
                  </a:txBody>
                  <a:tcPr/>
                </a:tc>
              </a:tr>
              <a:tr h="961306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excess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demand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dirty="0" smtClean="0"/>
                    </a:p>
                    <a:p>
                      <a:r>
                        <a:rPr lang="cs-CZ" dirty="0" err="1" smtClean="0"/>
                        <a:t>wants</a:t>
                      </a:r>
                      <a:r>
                        <a:rPr lang="cs-CZ" dirty="0" smtClean="0"/>
                        <a:t> and </a:t>
                      </a:r>
                      <a:r>
                        <a:rPr lang="cs-CZ" dirty="0" err="1" smtClean="0"/>
                        <a:t>needs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satisfied</a:t>
                      </a:r>
                      <a:endParaRPr lang="en-US" dirty="0"/>
                    </a:p>
                  </a:txBody>
                  <a:tcPr/>
                </a:tc>
              </a:tr>
              <a:tr h="961306">
                <a:tc>
                  <a:txBody>
                    <a:bodyPr/>
                    <a:lstStyle/>
                    <a:p>
                      <a:endParaRPr lang="cs-CZ" dirty="0" smtClean="0"/>
                    </a:p>
                    <a:p>
                      <a:r>
                        <a:rPr lang="cs-CZ" dirty="0" err="1" smtClean="0"/>
                        <a:t>higher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price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baseline="0" dirty="0" smtClean="0"/>
                    </a:p>
                    <a:p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lower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price</a:t>
                      </a:r>
                      <a:endParaRPr lang="en-US" dirty="0"/>
                    </a:p>
                  </a:txBody>
                  <a:tcPr/>
                </a:tc>
              </a:tr>
              <a:tr h="961306">
                <a:tc>
                  <a:txBody>
                    <a:bodyPr/>
                    <a:lstStyle/>
                    <a:p>
                      <a:endParaRPr lang="cs-CZ" dirty="0" smtClean="0"/>
                    </a:p>
                    <a:p>
                      <a:r>
                        <a:rPr lang="cs-CZ" dirty="0" err="1" smtClean="0"/>
                        <a:t>price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increase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 smtClean="0"/>
                    </a:p>
                    <a:p>
                      <a:r>
                        <a:rPr lang="cs-CZ" dirty="0" err="1" smtClean="0"/>
                        <a:t>less</a:t>
                      </a:r>
                      <a:r>
                        <a:rPr lang="cs-CZ" dirty="0" smtClean="0"/>
                        <a:t> profit</a:t>
                      </a:r>
                      <a:endParaRPr lang="en-US" dirty="0"/>
                    </a:p>
                  </a:txBody>
                  <a:tcPr/>
                </a:tc>
              </a:tr>
              <a:tr h="961306">
                <a:tc>
                  <a:txBody>
                    <a:bodyPr/>
                    <a:lstStyle/>
                    <a:p>
                      <a:endParaRPr lang="cs-CZ" dirty="0" smtClean="0"/>
                    </a:p>
                    <a:p>
                      <a:r>
                        <a:rPr lang="cs-CZ" dirty="0" err="1" smtClean="0"/>
                        <a:t>higher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production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 smtClean="0"/>
                    </a:p>
                    <a:p>
                      <a:r>
                        <a:rPr lang="cs-CZ" dirty="0" err="1" smtClean="0"/>
                        <a:t>less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production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7355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Remember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i="1" dirty="0" smtClean="0"/>
              <a:t>market price </a:t>
            </a:r>
            <a:r>
              <a:rPr lang="en-US" dirty="0" smtClean="0"/>
              <a:t>is the economic price for which a good or service is offered in the marketplace</a:t>
            </a:r>
            <a:endParaRPr lang="cs-CZ" dirty="0" smtClean="0"/>
          </a:p>
          <a:p>
            <a:r>
              <a:rPr lang="en-US" dirty="0" smtClean="0"/>
              <a:t>market pricing is primarily determined by the interaction of supply and demand</a:t>
            </a:r>
            <a:endParaRPr lang="cs-CZ" dirty="0" smtClean="0"/>
          </a:p>
          <a:p>
            <a:r>
              <a:rPr lang="cs-CZ" dirty="0"/>
              <a:t>w</a:t>
            </a:r>
            <a:r>
              <a:rPr lang="en-US" dirty="0" smtClean="0"/>
              <a:t>hen a business matches the price of competitors this is called the market price</a:t>
            </a:r>
            <a:endParaRPr lang="cs-CZ" dirty="0" smtClean="0"/>
          </a:p>
          <a:p>
            <a:r>
              <a:rPr lang="cs-CZ" dirty="0" smtClean="0"/>
              <a:t>a </a:t>
            </a:r>
            <a:r>
              <a:rPr lang="en-US" dirty="0" smtClean="0"/>
              <a:t>change in equilibrium price may occur through a change in the supply or demand schedules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9874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  <a:latin typeface="Calibri"/>
              </a:rPr>
              <a:t>JURASZKOVÁ ING, Marcela.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Podniková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ekonomika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I: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Učební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texty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pro 1.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ročník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.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Střední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škola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obchodu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,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služeb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a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podnikání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a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Vyšší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odborná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škola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, 2012. </a:t>
            </a:r>
            <a:endParaRPr lang="cs-CZ" dirty="0">
              <a:solidFill>
                <a:prstClr val="black"/>
              </a:solidFill>
              <a:latin typeface="Calibri"/>
            </a:endParaRPr>
          </a:p>
          <a:p>
            <a:pPr lvl="0"/>
            <a:r>
              <a:rPr lang="cs-CZ" dirty="0">
                <a:solidFill>
                  <a:prstClr val="black"/>
                </a:solidFill>
                <a:latin typeface="Calibri"/>
              </a:rPr>
              <a:t>PHILLIPS, Janet a kol. Oxford studijní slovník. Oxford: Oxford University Press, 2010, ISBN 978019 430655 3.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39559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233</Words>
  <Application>Microsoft Office PowerPoint</Application>
  <PresentationFormat>Předvádění na obrazovce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3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Motiv systému Office</vt:lpstr>
      <vt:lpstr>1_Motiv systému Office</vt:lpstr>
      <vt:lpstr>2_Motiv systému Office</vt:lpstr>
      <vt:lpstr>Prezentace aplikace PowerPoint</vt:lpstr>
      <vt:lpstr>Supply </vt:lpstr>
      <vt:lpstr>Supply</vt:lpstr>
      <vt:lpstr>Factors affecting supply</vt:lpstr>
      <vt:lpstr>Equilibrium</vt:lpstr>
      <vt:lpstr>Prezentace aplikace PowerPoint</vt:lpstr>
      <vt:lpstr>Remember</vt:lpstr>
      <vt:lpstr>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Lenovo</dc:creator>
  <cp:lastModifiedBy>Lenovo</cp:lastModifiedBy>
  <cp:revision>9</cp:revision>
  <dcterms:created xsi:type="dcterms:W3CDTF">2013-06-02T19:15:06Z</dcterms:created>
  <dcterms:modified xsi:type="dcterms:W3CDTF">2013-06-24T06:34:15Z</dcterms:modified>
</cp:coreProperties>
</file>