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GB"/>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GB"/>
          </a:p>
        </p:txBody>
      </p:sp>
      <p:sp>
        <p:nvSpPr>
          <p:cNvPr id="4" name="Zástupný symbol pro datum 3"/>
          <p:cNvSpPr>
            <a:spLocks noGrp="1"/>
          </p:cNvSpPr>
          <p:nvPr>
            <p:ph type="dt" sz="half" idx="10"/>
          </p:nvPr>
        </p:nvSpPr>
        <p:spPr/>
        <p:txBody>
          <a:bodyPr/>
          <a:lstStyle/>
          <a:p>
            <a:fld id="{9E307D49-D09F-4A03-92E6-165445E0BF6A}" type="datetimeFigureOut">
              <a:rPr lang="en-GB" smtClean="0"/>
              <a:t>16/10/2013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E530055F-3207-4D3B-AAB6-4C3C3838200A}" type="slidenum">
              <a:rPr lang="en-GB" smtClean="0"/>
              <a:t>‹#›</a:t>
            </a:fld>
            <a:endParaRPr lang="en-GB"/>
          </a:p>
        </p:txBody>
      </p:sp>
    </p:spTree>
    <p:extLst>
      <p:ext uri="{BB962C8B-B14F-4D97-AF65-F5344CB8AC3E}">
        <p14:creationId xmlns:p14="http://schemas.microsoft.com/office/powerpoint/2010/main" val="1104227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10"/>
          </p:nvPr>
        </p:nvSpPr>
        <p:spPr/>
        <p:txBody>
          <a:bodyPr/>
          <a:lstStyle/>
          <a:p>
            <a:fld id="{9E307D49-D09F-4A03-92E6-165445E0BF6A}" type="datetimeFigureOut">
              <a:rPr lang="en-GB" smtClean="0"/>
              <a:t>16/10/2013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E530055F-3207-4D3B-AAB6-4C3C3838200A}" type="slidenum">
              <a:rPr lang="en-GB" smtClean="0"/>
              <a:t>‹#›</a:t>
            </a:fld>
            <a:endParaRPr lang="en-GB"/>
          </a:p>
        </p:txBody>
      </p:sp>
    </p:spTree>
    <p:extLst>
      <p:ext uri="{BB962C8B-B14F-4D97-AF65-F5344CB8AC3E}">
        <p14:creationId xmlns:p14="http://schemas.microsoft.com/office/powerpoint/2010/main" val="623984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GB"/>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10"/>
          </p:nvPr>
        </p:nvSpPr>
        <p:spPr/>
        <p:txBody>
          <a:bodyPr/>
          <a:lstStyle/>
          <a:p>
            <a:fld id="{9E307D49-D09F-4A03-92E6-165445E0BF6A}" type="datetimeFigureOut">
              <a:rPr lang="en-GB" smtClean="0"/>
              <a:t>16/10/2013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E530055F-3207-4D3B-AAB6-4C3C3838200A}" type="slidenum">
              <a:rPr lang="en-GB" smtClean="0"/>
              <a:t>‹#›</a:t>
            </a:fld>
            <a:endParaRPr lang="en-GB"/>
          </a:p>
        </p:txBody>
      </p:sp>
    </p:spTree>
    <p:extLst>
      <p:ext uri="{BB962C8B-B14F-4D97-AF65-F5344CB8AC3E}">
        <p14:creationId xmlns:p14="http://schemas.microsoft.com/office/powerpoint/2010/main" val="1696393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10"/>
          </p:nvPr>
        </p:nvSpPr>
        <p:spPr/>
        <p:txBody>
          <a:bodyPr/>
          <a:lstStyle/>
          <a:p>
            <a:fld id="{9E307D49-D09F-4A03-92E6-165445E0BF6A}" type="datetimeFigureOut">
              <a:rPr lang="en-GB" smtClean="0"/>
              <a:t>16/10/2013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E530055F-3207-4D3B-AAB6-4C3C3838200A}" type="slidenum">
              <a:rPr lang="en-GB" smtClean="0"/>
              <a:t>‹#›</a:t>
            </a:fld>
            <a:endParaRPr lang="en-GB"/>
          </a:p>
        </p:txBody>
      </p:sp>
    </p:spTree>
    <p:extLst>
      <p:ext uri="{BB962C8B-B14F-4D97-AF65-F5344CB8AC3E}">
        <p14:creationId xmlns:p14="http://schemas.microsoft.com/office/powerpoint/2010/main" val="209644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GB"/>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E307D49-D09F-4A03-92E6-165445E0BF6A}" type="datetimeFigureOut">
              <a:rPr lang="en-GB" smtClean="0"/>
              <a:t>16/10/2013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E530055F-3207-4D3B-AAB6-4C3C3838200A}" type="slidenum">
              <a:rPr lang="en-GB" smtClean="0"/>
              <a:t>‹#›</a:t>
            </a:fld>
            <a:endParaRPr lang="en-GB"/>
          </a:p>
        </p:txBody>
      </p:sp>
    </p:spTree>
    <p:extLst>
      <p:ext uri="{BB962C8B-B14F-4D97-AF65-F5344CB8AC3E}">
        <p14:creationId xmlns:p14="http://schemas.microsoft.com/office/powerpoint/2010/main" val="1542254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5" name="Zástupný symbol pro datum 4"/>
          <p:cNvSpPr>
            <a:spLocks noGrp="1"/>
          </p:cNvSpPr>
          <p:nvPr>
            <p:ph type="dt" sz="half" idx="10"/>
          </p:nvPr>
        </p:nvSpPr>
        <p:spPr/>
        <p:txBody>
          <a:bodyPr/>
          <a:lstStyle/>
          <a:p>
            <a:fld id="{9E307D49-D09F-4A03-92E6-165445E0BF6A}" type="datetimeFigureOut">
              <a:rPr lang="en-GB" smtClean="0"/>
              <a:t>16/10/2013</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E530055F-3207-4D3B-AAB6-4C3C3838200A}" type="slidenum">
              <a:rPr lang="en-GB" smtClean="0"/>
              <a:t>‹#›</a:t>
            </a:fld>
            <a:endParaRPr lang="en-GB"/>
          </a:p>
        </p:txBody>
      </p:sp>
    </p:spTree>
    <p:extLst>
      <p:ext uri="{BB962C8B-B14F-4D97-AF65-F5344CB8AC3E}">
        <p14:creationId xmlns:p14="http://schemas.microsoft.com/office/powerpoint/2010/main" val="3112217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GB"/>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7" name="Zástupný symbol pro datum 6"/>
          <p:cNvSpPr>
            <a:spLocks noGrp="1"/>
          </p:cNvSpPr>
          <p:nvPr>
            <p:ph type="dt" sz="half" idx="10"/>
          </p:nvPr>
        </p:nvSpPr>
        <p:spPr/>
        <p:txBody>
          <a:bodyPr/>
          <a:lstStyle/>
          <a:p>
            <a:fld id="{9E307D49-D09F-4A03-92E6-165445E0BF6A}" type="datetimeFigureOut">
              <a:rPr lang="en-GB" smtClean="0"/>
              <a:t>16/10/2013</a:t>
            </a:fld>
            <a:endParaRPr lang="en-GB"/>
          </a:p>
        </p:txBody>
      </p:sp>
      <p:sp>
        <p:nvSpPr>
          <p:cNvPr id="8" name="Zástupný symbol pro zápatí 7"/>
          <p:cNvSpPr>
            <a:spLocks noGrp="1"/>
          </p:cNvSpPr>
          <p:nvPr>
            <p:ph type="ftr" sz="quarter" idx="11"/>
          </p:nvPr>
        </p:nvSpPr>
        <p:spPr/>
        <p:txBody>
          <a:bodyPr/>
          <a:lstStyle/>
          <a:p>
            <a:endParaRPr lang="en-GB"/>
          </a:p>
        </p:txBody>
      </p:sp>
      <p:sp>
        <p:nvSpPr>
          <p:cNvPr id="9" name="Zástupný symbol pro číslo snímku 8"/>
          <p:cNvSpPr>
            <a:spLocks noGrp="1"/>
          </p:cNvSpPr>
          <p:nvPr>
            <p:ph type="sldNum" sz="quarter" idx="12"/>
          </p:nvPr>
        </p:nvSpPr>
        <p:spPr/>
        <p:txBody>
          <a:bodyPr/>
          <a:lstStyle/>
          <a:p>
            <a:fld id="{E530055F-3207-4D3B-AAB6-4C3C3838200A}" type="slidenum">
              <a:rPr lang="en-GB" smtClean="0"/>
              <a:t>‹#›</a:t>
            </a:fld>
            <a:endParaRPr lang="en-GB"/>
          </a:p>
        </p:txBody>
      </p:sp>
    </p:spTree>
    <p:extLst>
      <p:ext uri="{BB962C8B-B14F-4D97-AF65-F5344CB8AC3E}">
        <p14:creationId xmlns:p14="http://schemas.microsoft.com/office/powerpoint/2010/main" val="1841866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datum 2"/>
          <p:cNvSpPr>
            <a:spLocks noGrp="1"/>
          </p:cNvSpPr>
          <p:nvPr>
            <p:ph type="dt" sz="half" idx="10"/>
          </p:nvPr>
        </p:nvSpPr>
        <p:spPr/>
        <p:txBody>
          <a:bodyPr/>
          <a:lstStyle/>
          <a:p>
            <a:fld id="{9E307D49-D09F-4A03-92E6-165445E0BF6A}" type="datetimeFigureOut">
              <a:rPr lang="en-GB" smtClean="0"/>
              <a:t>16/10/2013</a:t>
            </a:fld>
            <a:endParaRPr lang="en-GB"/>
          </a:p>
        </p:txBody>
      </p:sp>
      <p:sp>
        <p:nvSpPr>
          <p:cNvPr id="4" name="Zástupný symbol pro zápatí 3"/>
          <p:cNvSpPr>
            <a:spLocks noGrp="1"/>
          </p:cNvSpPr>
          <p:nvPr>
            <p:ph type="ftr" sz="quarter" idx="11"/>
          </p:nvPr>
        </p:nvSpPr>
        <p:spPr/>
        <p:txBody>
          <a:bodyPr/>
          <a:lstStyle/>
          <a:p>
            <a:endParaRPr lang="en-GB"/>
          </a:p>
        </p:txBody>
      </p:sp>
      <p:sp>
        <p:nvSpPr>
          <p:cNvPr id="5" name="Zástupný symbol pro číslo snímku 4"/>
          <p:cNvSpPr>
            <a:spLocks noGrp="1"/>
          </p:cNvSpPr>
          <p:nvPr>
            <p:ph type="sldNum" sz="quarter" idx="12"/>
          </p:nvPr>
        </p:nvSpPr>
        <p:spPr/>
        <p:txBody>
          <a:bodyPr/>
          <a:lstStyle/>
          <a:p>
            <a:fld id="{E530055F-3207-4D3B-AAB6-4C3C3838200A}" type="slidenum">
              <a:rPr lang="en-GB" smtClean="0"/>
              <a:t>‹#›</a:t>
            </a:fld>
            <a:endParaRPr lang="en-GB"/>
          </a:p>
        </p:txBody>
      </p:sp>
    </p:spTree>
    <p:extLst>
      <p:ext uri="{BB962C8B-B14F-4D97-AF65-F5344CB8AC3E}">
        <p14:creationId xmlns:p14="http://schemas.microsoft.com/office/powerpoint/2010/main" val="712350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E307D49-D09F-4A03-92E6-165445E0BF6A}" type="datetimeFigureOut">
              <a:rPr lang="en-GB" smtClean="0"/>
              <a:t>16/10/2013</a:t>
            </a:fld>
            <a:endParaRPr lang="en-GB"/>
          </a:p>
        </p:txBody>
      </p:sp>
      <p:sp>
        <p:nvSpPr>
          <p:cNvPr id="3" name="Zástupný symbol pro zápatí 2"/>
          <p:cNvSpPr>
            <a:spLocks noGrp="1"/>
          </p:cNvSpPr>
          <p:nvPr>
            <p:ph type="ftr" sz="quarter" idx="11"/>
          </p:nvPr>
        </p:nvSpPr>
        <p:spPr/>
        <p:txBody>
          <a:bodyPr/>
          <a:lstStyle/>
          <a:p>
            <a:endParaRPr lang="en-GB"/>
          </a:p>
        </p:txBody>
      </p:sp>
      <p:sp>
        <p:nvSpPr>
          <p:cNvPr id="4" name="Zástupný symbol pro číslo snímku 3"/>
          <p:cNvSpPr>
            <a:spLocks noGrp="1"/>
          </p:cNvSpPr>
          <p:nvPr>
            <p:ph type="sldNum" sz="quarter" idx="12"/>
          </p:nvPr>
        </p:nvSpPr>
        <p:spPr/>
        <p:txBody>
          <a:bodyPr/>
          <a:lstStyle/>
          <a:p>
            <a:fld id="{E530055F-3207-4D3B-AAB6-4C3C3838200A}" type="slidenum">
              <a:rPr lang="en-GB" smtClean="0"/>
              <a:t>‹#›</a:t>
            </a:fld>
            <a:endParaRPr lang="en-GB"/>
          </a:p>
        </p:txBody>
      </p:sp>
    </p:spTree>
    <p:extLst>
      <p:ext uri="{BB962C8B-B14F-4D97-AF65-F5344CB8AC3E}">
        <p14:creationId xmlns:p14="http://schemas.microsoft.com/office/powerpoint/2010/main" val="246506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GB"/>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E307D49-D09F-4A03-92E6-165445E0BF6A}" type="datetimeFigureOut">
              <a:rPr lang="en-GB" smtClean="0"/>
              <a:t>16/10/2013</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E530055F-3207-4D3B-AAB6-4C3C3838200A}" type="slidenum">
              <a:rPr lang="en-GB" smtClean="0"/>
              <a:t>‹#›</a:t>
            </a:fld>
            <a:endParaRPr lang="en-GB"/>
          </a:p>
        </p:txBody>
      </p:sp>
    </p:spTree>
    <p:extLst>
      <p:ext uri="{BB962C8B-B14F-4D97-AF65-F5344CB8AC3E}">
        <p14:creationId xmlns:p14="http://schemas.microsoft.com/office/powerpoint/2010/main" val="28856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GB"/>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E307D49-D09F-4A03-92E6-165445E0BF6A}" type="datetimeFigureOut">
              <a:rPr lang="en-GB" smtClean="0"/>
              <a:t>16/10/2013</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E530055F-3207-4D3B-AAB6-4C3C3838200A}" type="slidenum">
              <a:rPr lang="en-GB" smtClean="0"/>
              <a:t>‹#›</a:t>
            </a:fld>
            <a:endParaRPr lang="en-GB"/>
          </a:p>
        </p:txBody>
      </p:sp>
    </p:spTree>
    <p:extLst>
      <p:ext uri="{BB962C8B-B14F-4D97-AF65-F5344CB8AC3E}">
        <p14:creationId xmlns:p14="http://schemas.microsoft.com/office/powerpoint/2010/main" val="4189548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GB"/>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307D49-D09F-4A03-92E6-165445E0BF6A}" type="datetimeFigureOut">
              <a:rPr lang="en-GB" smtClean="0"/>
              <a:t>16/10/2013</a:t>
            </a:fld>
            <a:endParaRPr lang="en-GB"/>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30055F-3207-4D3B-AAB6-4C3C3838200A}" type="slidenum">
              <a:rPr lang="en-GB" smtClean="0"/>
              <a:t>‹#›</a:t>
            </a:fld>
            <a:endParaRPr lang="en-GB"/>
          </a:p>
        </p:txBody>
      </p:sp>
    </p:spTree>
    <p:extLst>
      <p:ext uri="{BB962C8B-B14F-4D97-AF65-F5344CB8AC3E}">
        <p14:creationId xmlns:p14="http://schemas.microsoft.com/office/powerpoint/2010/main" val="4214938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uropa.eu/" TargetMode="External"/><Relationship Id="rId2" Type="http://schemas.openxmlformats.org/officeDocument/2006/relationships/hyperlink" Target="http://en.wikipedia.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buNone/>
            </a:pPr>
            <a:r>
              <a:rPr lang="cs-CZ" sz="1400" dirty="0" smtClean="0"/>
              <a:t>Jméno autora: 	Mgr. Mária Filipová</a:t>
            </a:r>
          </a:p>
          <a:p>
            <a:pPr marL="0" indent="0">
              <a:buNone/>
            </a:pPr>
            <a:r>
              <a:rPr lang="cs-CZ" sz="1400" dirty="0" smtClean="0"/>
              <a:t>Datum vytvoření:	22. </a:t>
            </a:r>
            <a:r>
              <a:rPr lang="cs-CZ" sz="1400" smtClean="0"/>
              <a:t>07. </a:t>
            </a:r>
            <a:r>
              <a:rPr lang="cs-CZ" sz="1400" dirty="0" smtClean="0"/>
              <a:t>2013</a:t>
            </a:r>
          </a:p>
          <a:p>
            <a:pPr marL="0" indent="0">
              <a:buNone/>
            </a:pPr>
            <a:r>
              <a:rPr lang="cs-CZ" sz="1400" dirty="0" smtClean="0"/>
              <a:t>Číslo </a:t>
            </a:r>
            <a:r>
              <a:rPr lang="cs-CZ" sz="1400" dirty="0" err="1"/>
              <a:t>DUMu</a:t>
            </a:r>
            <a:r>
              <a:rPr lang="cs-CZ" sz="1400" dirty="0"/>
              <a:t>: 	VY_32_INOVACE_07_AJ_CM</a:t>
            </a:r>
          </a:p>
          <a:p>
            <a:pPr marL="0" indent="0">
              <a:buNone/>
            </a:pPr>
            <a:endParaRPr lang="cs-CZ" sz="1400" dirty="0" smtClean="0"/>
          </a:p>
          <a:p>
            <a:pPr marL="0" indent="0">
              <a:buNone/>
            </a:pPr>
            <a:r>
              <a:rPr lang="cs-CZ" sz="1400" dirty="0" smtClean="0"/>
              <a:t>Ročník:                	1. – 4. ročník </a:t>
            </a:r>
          </a:p>
          <a:p>
            <a:pPr marL="0" indent="0">
              <a:buNone/>
            </a:pPr>
            <a:r>
              <a:rPr lang="cs-CZ" sz="1400" dirty="0" smtClean="0"/>
              <a:t>Vzdělávací oblast:	Jazyk a jazyková komunikace</a:t>
            </a:r>
          </a:p>
          <a:p>
            <a:pPr marL="0" indent="0">
              <a:buNone/>
            </a:pPr>
            <a:r>
              <a:rPr lang="cs-CZ" sz="1400" dirty="0" smtClean="0"/>
              <a:t>Vzdělávací obor:     	Anglický jazyk</a:t>
            </a:r>
          </a:p>
          <a:p>
            <a:pPr marL="0" indent="0">
              <a:buNone/>
            </a:pPr>
            <a:r>
              <a:rPr lang="cs-CZ" sz="1400" dirty="0" smtClean="0"/>
              <a:t>Tematický okruh:  	konverzační témata pro studenty  různých oborů</a:t>
            </a:r>
          </a:p>
          <a:p>
            <a:pPr marL="0" indent="0">
              <a:buNone/>
            </a:pPr>
            <a:r>
              <a:rPr lang="cs-CZ" sz="1400" dirty="0" smtClean="0"/>
              <a:t>Téma:		</a:t>
            </a:r>
            <a:r>
              <a:rPr lang="cs-CZ" sz="1400" dirty="0" err="1" smtClean="0"/>
              <a:t>European</a:t>
            </a:r>
            <a:r>
              <a:rPr lang="cs-CZ" sz="1400" dirty="0" smtClean="0"/>
              <a:t> Union</a:t>
            </a:r>
          </a:p>
          <a:p>
            <a:pPr marL="0" indent="0">
              <a:buNone/>
            </a:pPr>
            <a:r>
              <a:rPr lang="cs-CZ" sz="1400" dirty="0" smtClean="0"/>
              <a:t>Klíčová slova:       	</a:t>
            </a:r>
            <a:r>
              <a:rPr lang="cs-CZ" sz="1400" dirty="0" err="1" smtClean="0"/>
              <a:t>European</a:t>
            </a:r>
            <a:r>
              <a:rPr lang="cs-CZ" sz="1400" dirty="0" smtClean="0"/>
              <a:t> Union, </a:t>
            </a:r>
            <a:r>
              <a:rPr lang="cs-CZ" sz="1400" dirty="0" err="1" smtClean="0"/>
              <a:t>integration</a:t>
            </a:r>
            <a:r>
              <a:rPr lang="cs-CZ" sz="1400" dirty="0" smtClean="0"/>
              <a:t>, </a:t>
            </a:r>
            <a:r>
              <a:rPr lang="cs-CZ" sz="1400" dirty="0" err="1" smtClean="0"/>
              <a:t>economic</a:t>
            </a:r>
            <a:r>
              <a:rPr lang="cs-CZ" sz="1400" dirty="0" smtClean="0"/>
              <a:t> </a:t>
            </a:r>
            <a:r>
              <a:rPr lang="cs-CZ" sz="1400" dirty="0" err="1" smtClean="0"/>
              <a:t>impact</a:t>
            </a:r>
            <a:r>
              <a:rPr lang="cs-CZ" sz="1400" dirty="0" smtClean="0"/>
              <a:t>, </a:t>
            </a:r>
            <a:r>
              <a:rPr lang="cs-CZ" sz="1400" dirty="0" err="1" smtClean="0"/>
              <a:t>trade</a:t>
            </a:r>
            <a:r>
              <a:rPr lang="cs-CZ" sz="1400" dirty="0" smtClean="0"/>
              <a:t> </a:t>
            </a:r>
            <a:r>
              <a:rPr lang="cs-CZ" sz="1400" dirty="0" err="1" smtClean="0"/>
              <a:t>agreements</a:t>
            </a:r>
            <a:r>
              <a:rPr lang="cs-CZ" sz="1400" dirty="0" smtClean="0"/>
              <a:t>, </a:t>
            </a:r>
            <a:r>
              <a:rPr lang="cs-CZ" sz="1400" dirty="0" err="1" smtClean="0"/>
              <a:t>membership</a:t>
            </a:r>
            <a:endParaRPr lang="cs-CZ" sz="1400" dirty="0" smtClean="0"/>
          </a:p>
          <a:p>
            <a:pPr marL="0" indent="0">
              <a:buNone/>
            </a:pPr>
            <a:endParaRPr lang="cs-CZ" sz="1400" dirty="0" smtClean="0"/>
          </a:p>
          <a:p>
            <a:pPr marL="0" lvl="0" indent="0">
              <a:buNone/>
            </a:pPr>
            <a:r>
              <a:rPr lang="cs-CZ" sz="1400" dirty="0">
                <a:solidFill>
                  <a:prstClr val="black"/>
                </a:solidFill>
              </a:rPr>
              <a:t>Metodický list/anotace</a:t>
            </a:r>
            <a:r>
              <a:rPr lang="cs-CZ" sz="1400" dirty="0" smtClean="0">
                <a:solidFill>
                  <a:prstClr val="black"/>
                </a:solidFill>
              </a:rPr>
              <a:t>:</a:t>
            </a:r>
            <a:endParaRPr lang="cs-CZ" sz="1400" dirty="0" smtClean="0"/>
          </a:p>
          <a:p>
            <a:pPr marL="0" indent="0">
              <a:buNone/>
            </a:pPr>
            <a:r>
              <a:rPr lang="cs-CZ" sz="1400" dirty="0" smtClean="0"/>
              <a:t>Materiál slouží k seznámení se slovní zásobou .  Jedná se zejména o výrazy z běžného života.</a:t>
            </a:r>
          </a:p>
          <a:p>
            <a:pPr marL="0" indent="0">
              <a:buNone/>
            </a:pPr>
            <a:r>
              <a:rPr lang="cs-CZ" sz="1400" dirty="0" smtClean="0"/>
              <a:t>Studenti odhadují na základě svých znalostí význam. V případě potřeby pracují se slovníkem. Diskutují o výhodách a nevýhodách členství.</a:t>
            </a:r>
          </a:p>
          <a:p>
            <a:pPr marL="0" indent="0">
              <a:buNone/>
            </a:pPr>
            <a:endParaRPr lang="cs-CZ" dirty="0" smtClean="0"/>
          </a:p>
          <a:p>
            <a:pPr marL="0" indent="0">
              <a:buNone/>
            </a:pPr>
            <a:endParaRPr lang="cs-CZ" dirty="0" smtClean="0"/>
          </a:p>
          <a:p>
            <a:pPr marL="0" indent="0">
              <a:buNone/>
            </a:pPr>
            <a:endParaRPr lang="cs-CZ" dirty="0" smtClean="0"/>
          </a:p>
          <a:p>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04664"/>
            <a:ext cx="5761037"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67751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European</a:t>
            </a:r>
            <a:r>
              <a:rPr lang="cs-CZ" dirty="0" smtClean="0"/>
              <a:t> Union</a:t>
            </a:r>
            <a:endParaRPr lang="en-GB" dirty="0"/>
          </a:p>
        </p:txBody>
      </p:sp>
    </p:spTree>
    <p:extLst>
      <p:ext uri="{BB962C8B-B14F-4D97-AF65-F5344CB8AC3E}">
        <p14:creationId xmlns:p14="http://schemas.microsoft.com/office/powerpoint/2010/main" val="2605454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Short</a:t>
            </a:r>
            <a:r>
              <a:rPr lang="cs-CZ" dirty="0" smtClean="0"/>
              <a:t> </a:t>
            </a:r>
            <a:r>
              <a:rPr lang="cs-CZ" dirty="0" err="1" smtClean="0"/>
              <a:t>history</a:t>
            </a:r>
            <a:endParaRPr lang="en-GB" dirty="0"/>
          </a:p>
        </p:txBody>
      </p:sp>
      <p:sp>
        <p:nvSpPr>
          <p:cNvPr id="3" name="Zástupný symbol pro obsah 2"/>
          <p:cNvSpPr>
            <a:spLocks noGrp="1"/>
          </p:cNvSpPr>
          <p:nvPr>
            <p:ph idx="1"/>
          </p:nvPr>
        </p:nvSpPr>
        <p:spPr/>
        <p:txBody>
          <a:bodyPr>
            <a:normAutofit fontScale="77500" lnSpcReduction="20000"/>
          </a:bodyPr>
          <a:lstStyle/>
          <a:p>
            <a:r>
              <a:rPr lang="en-GB" dirty="0" smtClean="0"/>
              <a:t>The European Union is set up with the aim of ending the frequent and bloody wars between neighbours, which culminated in the Second World War. As of 1950, the European Coal and Steel Community begins to unite European countries economically and politically in order to secure lasting peace. The six founders are Belgium, France, Germany, Italy, Luxembourg and the Netherlands. </a:t>
            </a:r>
            <a:endParaRPr lang="cs-CZ" dirty="0" smtClean="0"/>
          </a:p>
          <a:p>
            <a:r>
              <a:rPr lang="en-GB" dirty="0" smtClean="0"/>
              <a:t>Denmark, Ireland and the United Kingdom join the European Union on 1 January 1973, raising the number of member states to nine. </a:t>
            </a:r>
            <a:endParaRPr lang="cs-CZ" dirty="0" smtClean="0"/>
          </a:p>
          <a:p>
            <a:r>
              <a:rPr lang="en-GB" dirty="0" smtClean="0"/>
              <a:t>In 1981, Greece becomes the 10th member of the EU and Spain and Portugal follow five years later. In 1986 the </a:t>
            </a:r>
            <a:r>
              <a:rPr lang="en-GB" b="1" dirty="0" smtClean="0"/>
              <a:t>Single European Act </a:t>
            </a:r>
            <a:r>
              <a:rPr lang="en-GB" dirty="0" smtClean="0"/>
              <a:t>is signed. </a:t>
            </a:r>
            <a:endParaRPr lang="cs-CZ" dirty="0" smtClean="0"/>
          </a:p>
          <a:p>
            <a:endParaRPr lang="en-GB" dirty="0"/>
          </a:p>
        </p:txBody>
      </p:sp>
    </p:spTree>
    <p:extLst>
      <p:ext uri="{BB962C8B-B14F-4D97-AF65-F5344CB8AC3E}">
        <p14:creationId xmlns:p14="http://schemas.microsoft.com/office/powerpoint/2010/main" val="4074013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Enlargement</a:t>
            </a:r>
            <a:endParaRPr lang="en-GB" dirty="0"/>
          </a:p>
        </p:txBody>
      </p:sp>
      <p:sp>
        <p:nvSpPr>
          <p:cNvPr id="3" name="Zástupný symbol pro obsah 2"/>
          <p:cNvSpPr>
            <a:spLocks noGrp="1"/>
          </p:cNvSpPr>
          <p:nvPr>
            <p:ph idx="1"/>
          </p:nvPr>
        </p:nvSpPr>
        <p:spPr/>
        <p:txBody>
          <a:bodyPr>
            <a:normAutofit fontScale="92500"/>
          </a:bodyPr>
          <a:lstStyle/>
          <a:p>
            <a:r>
              <a:rPr lang="cs-CZ" dirty="0" err="1"/>
              <a:t>i</a:t>
            </a:r>
            <a:r>
              <a:rPr lang="cs-CZ" dirty="0" err="1" smtClean="0"/>
              <a:t>t</a:t>
            </a:r>
            <a:r>
              <a:rPr lang="cs-CZ" dirty="0" smtClean="0"/>
              <a:t> </a:t>
            </a:r>
            <a:r>
              <a:rPr lang="cs-CZ" dirty="0" smtClean="0"/>
              <a:t>has </a:t>
            </a:r>
            <a:r>
              <a:rPr lang="cs-CZ" dirty="0" err="1" smtClean="0"/>
              <a:t>roots</a:t>
            </a:r>
            <a:r>
              <a:rPr lang="cs-CZ" dirty="0" smtClean="0"/>
              <a:t> in </a:t>
            </a:r>
            <a:r>
              <a:rPr lang="cs-CZ" dirty="0" err="1" smtClean="0"/>
              <a:t>the</a:t>
            </a:r>
            <a:r>
              <a:rPr lang="cs-CZ" dirty="0" smtClean="0"/>
              <a:t> </a:t>
            </a:r>
            <a:r>
              <a:rPr lang="cs-CZ" dirty="0" err="1" smtClean="0"/>
              <a:t>collapse</a:t>
            </a:r>
            <a:r>
              <a:rPr lang="cs-CZ" dirty="0" smtClean="0"/>
              <a:t> </a:t>
            </a:r>
            <a:r>
              <a:rPr lang="cs-CZ" dirty="0" err="1" smtClean="0"/>
              <a:t>of</a:t>
            </a:r>
            <a:r>
              <a:rPr lang="cs-CZ" dirty="0" smtClean="0"/>
              <a:t> </a:t>
            </a:r>
            <a:r>
              <a:rPr lang="cs-CZ" dirty="0" err="1" smtClean="0"/>
              <a:t>communism</a:t>
            </a:r>
            <a:r>
              <a:rPr lang="cs-CZ" dirty="0" smtClean="0"/>
              <a:t>, </a:t>
            </a:r>
            <a:r>
              <a:rPr lang="cs-CZ" dirty="0" err="1" smtClean="0"/>
              <a:t>symbolised</a:t>
            </a:r>
            <a:r>
              <a:rPr lang="cs-CZ" dirty="0" smtClean="0"/>
              <a:t> by </a:t>
            </a:r>
            <a:r>
              <a:rPr lang="cs-CZ" dirty="0" err="1" smtClean="0"/>
              <a:t>the</a:t>
            </a:r>
            <a:r>
              <a:rPr lang="cs-CZ" dirty="0" smtClean="0"/>
              <a:t> </a:t>
            </a:r>
            <a:r>
              <a:rPr lang="cs-CZ" dirty="0" err="1" smtClean="0"/>
              <a:t>fall</a:t>
            </a:r>
            <a:r>
              <a:rPr lang="cs-CZ" dirty="0" smtClean="0"/>
              <a:t> </a:t>
            </a:r>
            <a:r>
              <a:rPr lang="cs-CZ" dirty="0" err="1" smtClean="0"/>
              <a:t>of</a:t>
            </a:r>
            <a:r>
              <a:rPr lang="cs-CZ" dirty="0" smtClean="0"/>
              <a:t> </a:t>
            </a:r>
            <a:r>
              <a:rPr lang="cs-CZ" dirty="0" err="1" smtClean="0"/>
              <a:t>the</a:t>
            </a:r>
            <a:r>
              <a:rPr lang="cs-CZ" dirty="0" smtClean="0"/>
              <a:t> </a:t>
            </a:r>
            <a:r>
              <a:rPr lang="cs-CZ" dirty="0" err="1" smtClean="0"/>
              <a:t>Berlin</a:t>
            </a:r>
            <a:r>
              <a:rPr lang="cs-CZ" dirty="0" smtClean="0"/>
              <a:t> Wall in 1989</a:t>
            </a:r>
          </a:p>
          <a:p>
            <a:r>
              <a:rPr lang="cs-CZ" dirty="0" err="1"/>
              <a:t>t</a:t>
            </a:r>
            <a:r>
              <a:rPr lang="cs-CZ" dirty="0" err="1" smtClean="0"/>
              <a:t>he</a:t>
            </a:r>
            <a:r>
              <a:rPr lang="cs-CZ" dirty="0" smtClean="0"/>
              <a:t> </a:t>
            </a:r>
            <a:r>
              <a:rPr lang="cs-CZ" dirty="0" smtClean="0"/>
              <a:t>Czech </a:t>
            </a:r>
            <a:r>
              <a:rPr lang="cs-CZ" dirty="0"/>
              <a:t>R</a:t>
            </a:r>
            <a:r>
              <a:rPr lang="cs-CZ" dirty="0" smtClean="0"/>
              <a:t>epublic </a:t>
            </a:r>
            <a:r>
              <a:rPr lang="cs-CZ" dirty="0" err="1" smtClean="0"/>
              <a:t>joined</a:t>
            </a:r>
            <a:r>
              <a:rPr lang="cs-CZ" dirty="0" smtClean="0"/>
              <a:t> </a:t>
            </a:r>
            <a:r>
              <a:rPr lang="cs-CZ" dirty="0" err="1" smtClean="0"/>
              <a:t>formally</a:t>
            </a:r>
            <a:r>
              <a:rPr lang="cs-CZ" dirty="0" smtClean="0"/>
              <a:t> on 1 May 2004</a:t>
            </a:r>
          </a:p>
          <a:p>
            <a:r>
              <a:rPr lang="cs-CZ" dirty="0" err="1"/>
              <a:t>t</a:t>
            </a:r>
            <a:r>
              <a:rPr lang="cs-CZ" dirty="0" err="1" smtClean="0"/>
              <a:t>he</a:t>
            </a:r>
            <a:r>
              <a:rPr lang="cs-CZ" dirty="0" smtClean="0"/>
              <a:t> </a:t>
            </a:r>
            <a:r>
              <a:rPr lang="cs-CZ" dirty="0" err="1" smtClean="0"/>
              <a:t>economic</a:t>
            </a:r>
            <a:r>
              <a:rPr lang="cs-CZ" dirty="0" smtClean="0"/>
              <a:t> </a:t>
            </a:r>
            <a:r>
              <a:rPr lang="cs-CZ" dirty="0" err="1" smtClean="0"/>
              <a:t>impact</a:t>
            </a:r>
            <a:r>
              <a:rPr lang="cs-CZ" dirty="0" smtClean="0"/>
              <a:t> </a:t>
            </a:r>
            <a:r>
              <a:rPr lang="cs-CZ" dirty="0" err="1" smtClean="0"/>
              <a:t>was</a:t>
            </a:r>
            <a:r>
              <a:rPr lang="cs-CZ" dirty="0" smtClean="0"/>
              <a:t> </a:t>
            </a:r>
            <a:r>
              <a:rPr lang="cs-CZ" dirty="0" err="1" smtClean="0"/>
              <a:t>significant</a:t>
            </a:r>
            <a:r>
              <a:rPr lang="cs-CZ" dirty="0" smtClean="0"/>
              <a:t>, </a:t>
            </a:r>
            <a:r>
              <a:rPr lang="cs-CZ" dirty="0" err="1" smtClean="0"/>
              <a:t>it</a:t>
            </a:r>
            <a:r>
              <a:rPr lang="cs-CZ" dirty="0" smtClean="0"/>
              <a:t> </a:t>
            </a:r>
            <a:r>
              <a:rPr lang="cs-CZ" dirty="0" err="1" smtClean="0"/>
              <a:t>brought</a:t>
            </a:r>
            <a:r>
              <a:rPr lang="cs-CZ" dirty="0" smtClean="0"/>
              <a:t> </a:t>
            </a:r>
            <a:r>
              <a:rPr lang="cs-CZ" dirty="0" err="1" smtClean="0"/>
              <a:t>integrated</a:t>
            </a:r>
            <a:r>
              <a:rPr lang="cs-CZ" dirty="0" smtClean="0"/>
              <a:t> market </a:t>
            </a:r>
            <a:r>
              <a:rPr lang="cs-CZ" dirty="0" err="1" smtClean="0"/>
              <a:t>boost</a:t>
            </a:r>
            <a:r>
              <a:rPr lang="cs-CZ" dirty="0" smtClean="0"/>
              <a:t> and </a:t>
            </a:r>
            <a:r>
              <a:rPr lang="cs-CZ" dirty="0" err="1" smtClean="0"/>
              <a:t>growth</a:t>
            </a:r>
            <a:endParaRPr lang="cs-CZ" dirty="0" smtClean="0"/>
          </a:p>
          <a:p>
            <a:r>
              <a:rPr lang="cs-CZ" dirty="0" err="1"/>
              <a:t>t</a:t>
            </a:r>
            <a:r>
              <a:rPr lang="cs-CZ" dirty="0" err="1" smtClean="0"/>
              <a:t>he</a:t>
            </a:r>
            <a:r>
              <a:rPr lang="cs-CZ" dirty="0" smtClean="0"/>
              <a:t> </a:t>
            </a:r>
            <a:r>
              <a:rPr lang="cs-CZ" dirty="0" err="1" smtClean="0"/>
              <a:t>newcomers</a:t>
            </a:r>
            <a:r>
              <a:rPr lang="cs-CZ" dirty="0" smtClean="0"/>
              <a:t> benefit </a:t>
            </a:r>
            <a:r>
              <a:rPr lang="cs-CZ" dirty="0" err="1" smtClean="0"/>
              <a:t>from</a:t>
            </a:r>
            <a:r>
              <a:rPr lang="cs-CZ" dirty="0" smtClean="0"/>
              <a:t> </a:t>
            </a:r>
            <a:r>
              <a:rPr lang="cs-CZ" dirty="0" err="1" smtClean="0"/>
              <a:t>access</a:t>
            </a:r>
            <a:r>
              <a:rPr lang="cs-CZ" dirty="0" smtClean="0"/>
              <a:t> to EU </a:t>
            </a:r>
            <a:r>
              <a:rPr lang="cs-CZ" dirty="0" err="1" smtClean="0"/>
              <a:t>funding</a:t>
            </a:r>
            <a:r>
              <a:rPr lang="cs-CZ" dirty="0" smtClean="0"/>
              <a:t> </a:t>
            </a:r>
            <a:r>
              <a:rPr lang="cs-CZ" dirty="0" err="1" smtClean="0"/>
              <a:t>for</a:t>
            </a:r>
            <a:r>
              <a:rPr lang="cs-CZ" dirty="0" smtClean="0"/>
              <a:t> </a:t>
            </a:r>
            <a:r>
              <a:rPr lang="cs-CZ" dirty="0" err="1" smtClean="0"/>
              <a:t>their</a:t>
            </a:r>
            <a:r>
              <a:rPr lang="cs-CZ" dirty="0" smtClean="0"/>
              <a:t> </a:t>
            </a:r>
            <a:r>
              <a:rPr lang="cs-CZ" dirty="0" err="1" smtClean="0"/>
              <a:t>regional</a:t>
            </a:r>
            <a:r>
              <a:rPr lang="cs-CZ" dirty="0" smtClean="0"/>
              <a:t> and </a:t>
            </a:r>
            <a:r>
              <a:rPr lang="cs-CZ" dirty="0" err="1" smtClean="0"/>
              <a:t>social</a:t>
            </a:r>
            <a:r>
              <a:rPr lang="cs-CZ" dirty="0" smtClean="0"/>
              <a:t> </a:t>
            </a:r>
            <a:r>
              <a:rPr lang="cs-CZ" dirty="0" err="1" smtClean="0"/>
              <a:t>development</a:t>
            </a:r>
            <a:endParaRPr lang="en-GB" dirty="0"/>
          </a:p>
        </p:txBody>
      </p:sp>
    </p:spTree>
    <p:extLst>
      <p:ext uri="{BB962C8B-B14F-4D97-AF65-F5344CB8AC3E}">
        <p14:creationId xmlns:p14="http://schemas.microsoft.com/office/powerpoint/2010/main" val="311795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Membership</a:t>
            </a:r>
            <a:endParaRPr lang="en-GB" dirty="0"/>
          </a:p>
        </p:txBody>
      </p:sp>
      <p:sp>
        <p:nvSpPr>
          <p:cNvPr id="3" name="Zástupný symbol pro obsah 2"/>
          <p:cNvSpPr>
            <a:spLocks noGrp="1"/>
          </p:cNvSpPr>
          <p:nvPr>
            <p:ph idx="1"/>
          </p:nvPr>
        </p:nvSpPr>
        <p:spPr/>
        <p:txBody>
          <a:bodyPr/>
          <a:lstStyle/>
          <a:p>
            <a:r>
              <a:rPr lang="cs-CZ" i="1" dirty="0" err="1" smtClean="0"/>
              <a:t>The</a:t>
            </a:r>
            <a:r>
              <a:rPr lang="cs-CZ" i="1" dirty="0" smtClean="0"/>
              <a:t> </a:t>
            </a:r>
            <a:r>
              <a:rPr lang="cs-CZ" i="1" dirty="0" err="1" smtClean="0"/>
              <a:t>Treaty</a:t>
            </a:r>
            <a:r>
              <a:rPr lang="cs-CZ" i="1" dirty="0" smtClean="0"/>
              <a:t> on </a:t>
            </a:r>
            <a:r>
              <a:rPr lang="cs-CZ" i="1" dirty="0" err="1" smtClean="0"/>
              <a:t>European</a:t>
            </a:r>
            <a:r>
              <a:rPr lang="cs-CZ" i="1" dirty="0" smtClean="0"/>
              <a:t> Union </a:t>
            </a:r>
            <a:r>
              <a:rPr lang="cs-CZ" dirty="0" err="1" smtClean="0"/>
              <a:t>came</a:t>
            </a:r>
            <a:r>
              <a:rPr lang="cs-CZ" dirty="0" smtClean="0"/>
              <a:t> </a:t>
            </a:r>
            <a:r>
              <a:rPr lang="cs-CZ" dirty="0" err="1" smtClean="0"/>
              <a:t>into</a:t>
            </a:r>
            <a:r>
              <a:rPr lang="cs-CZ" dirty="0" smtClean="0"/>
              <a:t> </a:t>
            </a:r>
            <a:r>
              <a:rPr lang="cs-CZ" dirty="0" err="1" smtClean="0"/>
              <a:t>force</a:t>
            </a:r>
            <a:r>
              <a:rPr lang="cs-CZ" dirty="0" smtClean="0"/>
              <a:t> in 1993</a:t>
            </a:r>
          </a:p>
          <a:p>
            <a:r>
              <a:rPr lang="cs-CZ" dirty="0" smtClean="0"/>
              <a:t>basic </a:t>
            </a:r>
            <a:r>
              <a:rPr lang="cs-CZ" dirty="0" err="1" smtClean="0"/>
              <a:t>conditions</a:t>
            </a:r>
            <a:r>
              <a:rPr lang="cs-CZ" dirty="0" smtClean="0"/>
              <a:t> are: </a:t>
            </a:r>
          </a:p>
          <a:p>
            <a:pPr>
              <a:buFont typeface="Wingdings" panose="05000000000000000000" pitchFamily="2" charset="2"/>
              <a:buChar char="Ø"/>
            </a:pPr>
            <a:r>
              <a:rPr lang="cs-CZ" dirty="0" err="1" smtClean="0"/>
              <a:t>stable</a:t>
            </a:r>
            <a:r>
              <a:rPr lang="cs-CZ" dirty="0" smtClean="0"/>
              <a:t> </a:t>
            </a:r>
            <a:r>
              <a:rPr lang="cs-CZ" dirty="0" err="1" smtClean="0"/>
              <a:t>institutions</a:t>
            </a:r>
            <a:endParaRPr lang="cs-CZ" dirty="0" smtClean="0"/>
          </a:p>
          <a:p>
            <a:pPr>
              <a:buFont typeface="Wingdings" panose="05000000000000000000" pitchFamily="2" charset="2"/>
              <a:buChar char="Ø"/>
            </a:pPr>
            <a:r>
              <a:rPr lang="cs-CZ" dirty="0" err="1" smtClean="0"/>
              <a:t>respect</a:t>
            </a:r>
            <a:r>
              <a:rPr lang="cs-CZ" dirty="0" smtClean="0"/>
              <a:t> and </a:t>
            </a:r>
            <a:r>
              <a:rPr lang="cs-CZ" dirty="0" err="1" smtClean="0"/>
              <a:t>protection</a:t>
            </a:r>
            <a:r>
              <a:rPr lang="cs-CZ" dirty="0" smtClean="0"/>
              <a:t> </a:t>
            </a:r>
            <a:r>
              <a:rPr lang="cs-CZ" dirty="0" err="1" smtClean="0"/>
              <a:t>of</a:t>
            </a:r>
            <a:r>
              <a:rPr lang="cs-CZ" dirty="0" smtClean="0"/>
              <a:t> </a:t>
            </a:r>
            <a:r>
              <a:rPr lang="cs-CZ" dirty="0" err="1" smtClean="0"/>
              <a:t>human</a:t>
            </a:r>
            <a:r>
              <a:rPr lang="cs-CZ" dirty="0" smtClean="0"/>
              <a:t> </a:t>
            </a:r>
            <a:r>
              <a:rPr lang="cs-CZ" dirty="0" err="1" smtClean="0"/>
              <a:t>rights</a:t>
            </a:r>
            <a:endParaRPr lang="cs-CZ" dirty="0" smtClean="0"/>
          </a:p>
          <a:p>
            <a:pPr>
              <a:buFont typeface="Wingdings" panose="05000000000000000000" pitchFamily="2" charset="2"/>
              <a:buChar char="Ø"/>
            </a:pPr>
            <a:r>
              <a:rPr lang="cs-CZ" dirty="0" err="1" smtClean="0"/>
              <a:t>functioning</a:t>
            </a:r>
            <a:r>
              <a:rPr lang="cs-CZ" dirty="0" smtClean="0"/>
              <a:t> market </a:t>
            </a:r>
            <a:r>
              <a:rPr lang="cs-CZ" dirty="0" err="1" smtClean="0"/>
              <a:t>economy</a:t>
            </a:r>
            <a:endParaRPr lang="cs-CZ" dirty="0" smtClean="0"/>
          </a:p>
          <a:p>
            <a:pPr>
              <a:buFont typeface="Wingdings" panose="05000000000000000000" pitchFamily="2" charset="2"/>
              <a:buChar char="Ø"/>
            </a:pPr>
            <a:r>
              <a:rPr lang="cs-CZ" dirty="0" err="1" smtClean="0"/>
              <a:t>ability</a:t>
            </a:r>
            <a:r>
              <a:rPr lang="cs-CZ" dirty="0" smtClean="0"/>
              <a:t> to </a:t>
            </a:r>
            <a:r>
              <a:rPr lang="cs-CZ" dirty="0" err="1" smtClean="0"/>
              <a:t>take</a:t>
            </a:r>
            <a:r>
              <a:rPr lang="cs-CZ" dirty="0" smtClean="0"/>
              <a:t> on </a:t>
            </a:r>
            <a:r>
              <a:rPr lang="cs-CZ" dirty="0" err="1" smtClean="0"/>
              <a:t>the</a:t>
            </a:r>
            <a:r>
              <a:rPr lang="cs-CZ" dirty="0" smtClean="0"/>
              <a:t> </a:t>
            </a:r>
            <a:r>
              <a:rPr lang="cs-CZ" dirty="0" err="1" smtClean="0"/>
              <a:t>obligations</a:t>
            </a:r>
            <a:r>
              <a:rPr lang="cs-CZ" dirty="0" smtClean="0"/>
              <a:t>, </a:t>
            </a:r>
            <a:r>
              <a:rPr lang="cs-CZ" dirty="0" err="1" smtClean="0"/>
              <a:t>including</a:t>
            </a:r>
            <a:r>
              <a:rPr lang="cs-CZ" dirty="0" smtClean="0"/>
              <a:t> </a:t>
            </a:r>
            <a:r>
              <a:rPr lang="cs-CZ" dirty="0" err="1" smtClean="0"/>
              <a:t>economic</a:t>
            </a:r>
            <a:r>
              <a:rPr lang="cs-CZ" dirty="0" smtClean="0"/>
              <a:t> and </a:t>
            </a:r>
            <a:r>
              <a:rPr lang="cs-CZ" dirty="0" err="1" smtClean="0"/>
              <a:t>monetary</a:t>
            </a:r>
            <a:r>
              <a:rPr lang="cs-CZ" dirty="0" smtClean="0"/>
              <a:t> union</a:t>
            </a:r>
          </a:p>
          <a:p>
            <a:pPr>
              <a:buFont typeface="Wingdings" panose="05000000000000000000" pitchFamily="2" charset="2"/>
              <a:buChar char="Ø"/>
            </a:pPr>
            <a:endParaRPr lang="en-GB" dirty="0"/>
          </a:p>
        </p:txBody>
      </p:sp>
    </p:spTree>
    <p:extLst>
      <p:ext uri="{BB962C8B-B14F-4D97-AF65-F5344CB8AC3E}">
        <p14:creationId xmlns:p14="http://schemas.microsoft.com/office/powerpoint/2010/main" val="1516647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Answer</a:t>
            </a:r>
            <a:r>
              <a:rPr lang="cs-CZ" dirty="0" smtClean="0"/>
              <a:t> </a:t>
            </a:r>
            <a:r>
              <a:rPr lang="cs-CZ" dirty="0" err="1" smtClean="0"/>
              <a:t>the</a:t>
            </a:r>
            <a:r>
              <a:rPr lang="cs-CZ" dirty="0" smtClean="0"/>
              <a:t> </a:t>
            </a:r>
            <a:r>
              <a:rPr lang="cs-CZ" dirty="0" err="1" smtClean="0"/>
              <a:t>questions</a:t>
            </a:r>
            <a:endParaRPr lang="en-GB" dirty="0"/>
          </a:p>
        </p:txBody>
      </p:sp>
      <p:sp>
        <p:nvSpPr>
          <p:cNvPr id="3" name="Zástupný symbol pro obsah 2"/>
          <p:cNvSpPr>
            <a:spLocks noGrp="1"/>
          </p:cNvSpPr>
          <p:nvPr>
            <p:ph idx="1"/>
          </p:nvPr>
        </p:nvSpPr>
        <p:spPr/>
        <p:txBody>
          <a:bodyPr anchor="ctr"/>
          <a:lstStyle/>
          <a:p>
            <a:r>
              <a:rPr lang="cs-CZ" dirty="0" err="1" smtClean="0"/>
              <a:t>What</a:t>
            </a:r>
            <a:r>
              <a:rPr lang="cs-CZ" dirty="0" smtClean="0"/>
              <a:t> </a:t>
            </a:r>
            <a:r>
              <a:rPr lang="cs-CZ" dirty="0" err="1" smtClean="0"/>
              <a:t>information</a:t>
            </a:r>
            <a:r>
              <a:rPr lang="cs-CZ" dirty="0" smtClean="0"/>
              <a:t> do </a:t>
            </a:r>
            <a:r>
              <a:rPr lang="cs-CZ" dirty="0" err="1" smtClean="0"/>
              <a:t>you</a:t>
            </a:r>
            <a:r>
              <a:rPr lang="cs-CZ" dirty="0" smtClean="0"/>
              <a:t> </a:t>
            </a:r>
            <a:r>
              <a:rPr lang="cs-CZ" dirty="0" err="1" smtClean="0"/>
              <a:t>have</a:t>
            </a:r>
            <a:r>
              <a:rPr lang="cs-CZ" dirty="0" smtClean="0"/>
              <a:t> </a:t>
            </a:r>
            <a:r>
              <a:rPr lang="cs-CZ" dirty="0" err="1" smtClean="0"/>
              <a:t>about</a:t>
            </a:r>
            <a:r>
              <a:rPr lang="cs-CZ" dirty="0" smtClean="0"/>
              <a:t> EU?</a:t>
            </a:r>
          </a:p>
          <a:p>
            <a:r>
              <a:rPr lang="cs-CZ" dirty="0" err="1" smtClean="0"/>
              <a:t>What</a:t>
            </a:r>
            <a:r>
              <a:rPr lang="cs-CZ" dirty="0" smtClean="0"/>
              <a:t> </a:t>
            </a:r>
            <a:r>
              <a:rPr lang="cs-CZ" dirty="0" err="1" smtClean="0"/>
              <a:t>is</a:t>
            </a:r>
            <a:r>
              <a:rPr lang="cs-CZ" dirty="0" smtClean="0"/>
              <a:t> </a:t>
            </a:r>
            <a:r>
              <a:rPr lang="cs-CZ" dirty="0" err="1" smtClean="0"/>
              <a:t>the</a:t>
            </a:r>
            <a:r>
              <a:rPr lang="cs-CZ" dirty="0" smtClean="0"/>
              <a:t> EU anthem?</a:t>
            </a:r>
          </a:p>
          <a:p>
            <a:r>
              <a:rPr lang="cs-CZ" dirty="0" err="1" smtClean="0"/>
              <a:t>What</a:t>
            </a:r>
            <a:r>
              <a:rPr lang="cs-CZ" dirty="0" smtClean="0"/>
              <a:t> </a:t>
            </a:r>
            <a:r>
              <a:rPr lang="cs-CZ" dirty="0" err="1" smtClean="0"/>
              <a:t>does</a:t>
            </a:r>
            <a:r>
              <a:rPr lang="cs-CZ" dirty="0" smtClean="0"/>
              <a:t> </a:t>
            </a:r>
            <a:r>
              <a:rPr lang="cs-CZ" dirty="0" err="1" smtClean="0"/>
              <a:t>the</a:t>
            </a:r>
            <a:r>
              <a:rPr lang="cs-CZ" dirty="0" smtClean="0"/>
              <a:t> EU flag </a:t>
            </a:r>
            <a:r>
              <a:rPr lang="cs-CZ" dirty="0" err="1" smtClean="0"/>
              <a:t>look</a:t>
            </a:r>
            <a:r>
              <a:rPr lang="cs-CZ" dirty="0" smtClean="0"/>
              <a:t> </a:t>
            </a:r>
            <a:r>
              <a:rPr lang="cs-CZ" dirty="0" err="1" smtClean="0"/>
              <a:t>like</a:t>
            </a:r>
            <a:r>
              <a:rPr lang="cs-CZ" dirty="0" smtClean="0"/>
              <a:t>?</a:t>
            </a:r>
          </a:p>
          <a:p>
            <a:r>
              <a:rPr lang="cs-CZ" dirty="0" err="1" smtClean="0"/>
              <a:t>What</a:t>
            </a:r>
            <a:r>
              <a:rPr lang="cs-CZ" dirty="0" smtClean="0"/>
              <a:t> </a:t>
            </a:r>
            <a:r>
              <a:rPr lang="cs-CZ" dirty="0" err="1" smtClean="0"/>
              <a:t>impact</a:t>
            </a:r>
            <a:r>
              <a:rPr lang="cs-CZ" dirty="0" smtClean="0"/>
              <a:t> </a:t>
            </a:r>
            <a:r>
              <a:rPr lang="cs-CZ" dirty="0" err="1" smtClean="0"/>
              <a:t>does</a:t>
            </a:r>
            <a:r>
              <a:rPr lang="cs-CZ" dirty="0" smtClean="0"/>
              <a:t> </a:t>
            </a:r>
            <a:r>
              <a:rPr lang="cs-CZ" dirty="0" err="1" smtClean="0"/>
              <a:t>it</a:t>
            </a:r>
            <a:r>
              <a:rPr lang="cs-CZ" dirty="0" smtClean="0"/>
              <a:t> </a:t>
            </a:r>
            <a:r>
              <a:rPr lang="cs-CZ" dirty="0" err="1" smtClean="0"/>
              <a:t>have</a:t>
            </a:r>
            <a:r>
              <a:rPr lang="cs-CZ" dirty="0" smtClean="0"/>
              <a:t> on </a:t>
            </a:r>
            <a:r>
              <a:rPr lang="cs-CZ" dirty="0" err="1" smtClean="0"/>
              <a:t>your</a:t>
            </a:r>
            <a:r>
              <a:rPr lang="cs-CZ" dirty="0" smtClean="0"/>
              <a:t> </a:t>
            </a:r>
            <a:r>
              <a:rPr lang="cs-CZ" dirty="0" err="1" smtClean="0"/>
              <a:t>life</a:t>
            </a:r>
            <a:r>
              <a:rPr lang="cs-CZ" dirty="0" smtClean="0"/>
              <a:t>?</a:t>
            </a:r>
          </a:p>
          <a:p>
            <a:endParaRPr lang="en-GB" dirty="0"/>
          </a:p>
        </p:txBody>
      </p:sp>
    </p:spTree>
    <p:extLst>
      <p:ext uri="{BB962C8B-B14F-4D97-AF65-F5344CB8AC3E}">
        <p14:creationId xmlns:p14="http://schemas.microsoft.com/office/powerpoint/2010/main" val="3570458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en-US" dirty="0"/>
          </a:p>
        </p:txBody>
      </p:sp>
      <p:sp>
        <p:nvSpPr>
          <p:cNvPr id="3" name="Zástupný symbol pro obsah 2"/>
          <p:cNvSpPr>
            <a:spLocks noGrp="1"/>
          </p:cNvSpPr>
          <p:nvPr>
            <p:ph idx="1"/>
          </p:nvPr>
        </p:nvSpPr>
        <p:spPr/>
        <p:txBody>
          <a:bodyPr anchor="ctr">
            <a:normAutofit/>
          </a:bodyPr>
          <a:lstStyle/>
          <a:p>
            <a:r>
              <a:rPr lang="cs-CZ" dirty="0">
                <a:solidFill>
                  <a:prstClr val="black"/>
                </a:solidFill>
              </a:rPr>
              <a:t>archiv autora</a:t>
            </a:r>
          </a:p>
          <a:p>
            <a:r>
              <a:rPr lang="cs-CZ" dirty="0" smtClean="0">
                <a:solidFill>
                  <a:prstClr val="black"/>
                </a:solidFill>
              </a:rPr>
              <a:t>PHILLIPS, Janet a kol. Oxford studijní slovník. Oxford: Oxford University Press, 2010, ISBN 978019 430655 3. </a:t>
            </a:r>
            <a:endParaRPr lang="en-US" dirty="0" smtClean="0">
              <a:solidFill>
                <a:prstClr val="black"/>
              </a:solidFill>
            </a:endParaRPr>
          </a:p>
          <a:p>
            <a:r>
              <a:rPr lang="cs-CZ" dirty="0" smtClean="0">
                <a:solidFill>
                  <a:prstClr val="black"/>
                </a:solidFill>
                <a:hlinkClick r:id="rId2"/>
              </a:rPr>
              <a:t>h</a:t>
            </a:r>
            <a:r>
              <a:rPr lang="it-IT" dirty="0" smtClean="0">
                <a:solidFill>
                  <a:prstClr val="black"/>
                </a:solidFill>
                <a:hlinkClick r:id="rId2"/>
              </a:rPr>
              <a:t>ttp://</a:t>
            </a:r>
            <a:r>
              <a:rPr lang="cs-CZ" dirty="0" smtClean="0">
                <a:solidFill>
                  <a:prstClr val="black"/>
                </a:solidFill>
                <a:hlinkClick r:id="rId2"/>
              </a:rPr>
              <a:t>en.</a:t>
            </a:r>
            <a:r>
              <a:rPr lang="it-IT" dirty="0" smtClean="0">
                <a:solidFill>
                  <a:prstClr val="black"/>
                </a:solidFill>
                <a:hlinkClick r:id="rId2"/>
              </a:rPr>
              <a:t>wikipedia.org</a:t>
            </a:r>
            <a:endParaRPr lang="cs-CZ" dirty="0" smtClean="0">
              <a:solidFill>
                <a:prstClr val="black"/>
              </a:solidFill>
            </a:endParaRPr>
          </a:p>
          <a:p>
            <a:r>
              <a:rPr lang="en-GB" dirty="0" smtClean="0">
                <a:hlinkClick r:id="rId3"/>
              </a:rPr>
              <a:t>http://e</a:t>
            </a:r>
            <a:r>
              <a:rPr lang="cs-CZ" dirty="0" smtClean="0">
                <a:hlinkClick r:id="rId3"/>
              </a:rPr>
              <a:t>uropa.eu</a:t>
            </a:r>
            <a:endParaRPr lang="cs-CZ" dirty="0" smtClean="0">
              <a:solidFill>
                <a:prstClr val="black"/>
              </a:solidFill>
              <a:latin typeface="Calibri"/>
            </a:endParaRPr>
          </a:p>
        </p:txBody>
      </p:sp>
    </p:spTree>
    <p:extLst>
      <p:ext uri="{BB962C8B-B14F-4D97-AF65-F5344CB8AC3E}">
        <p14:creationId xmlns:p14="http://schemas.microsoft.com/office/powerpoint/2010/main" val="118610480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293</Words>
  <Application>Microsoft Office PowerPoint</Application>
  <PresentationFormat>Předvádění na obrazovce (4:3)</PresentationFormat>
  <Paragraphs>43</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systému Office</vt:lpstr>
      <vt:lpstr>Prezentace aplikace PowerPoint</vt:lpstr>
      <vt:lpstr>European Union</vt:lpstr>
      <vt:lpstr>Short history</vt:lpstr>
      <vt:lpstr>Enlargement</vt:lpstr>
      <vt:lpstr>Membership</vt:lpstr>
      <vt:lpstr>Answer the questions</vt:lpstr>
      <vt:lpstr>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Lenovo</dc:creator>
  <cp:lastModifiedBy>Lenovo</cp:lastModifiedBy>
  <cp:revision>6</cp:revision>
  <dcterms:created xsi:type="dcterms:W3CDTF">2013-09-30T15:36:18Z</dcterms:created>
  <dcterms:modified xsi:type="dcterms:W3CDTF">2013-10-16T13:06:46Z</dcterms:modified>
</cp:coreProperties>
</file>