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6" r:id="rId2"/>
    <p:sldId id="279" r:id="rId3"/>
    <p:sldId id="258" r:id="rId4"/>
    <p:sldId id="275" r:id="rId5"/>
    <p:sldId id="259" r:id="rId6"/>
    <p:sldId id="278" r:id="rId7"/>
    <p:sldId id="277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23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502A9F0-96D4-4279-AFEC-D40089C4CC32}" type="datetimeFigureOut">
              <a:rPr lang="cs-CZ"/>
              <a:pPr>
                <a:defRPr/>
              </a:pPr>
              <a:t>24.11.2013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3E9A4D-9DB0-40EE-AD8F-7159D3E620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546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0E638-2123-4E44-A78C-4A434764E8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7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6AA18-ECB6-4DFC-B173-E880C73090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91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4C5D-4DA8-4675-BA3E-A2ABB8A0A9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95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F2855-AA8A-4F00-B390-8A05EE06E0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74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2D962-2870-41E1-8363-D89B56AD40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87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926A-CC64-494E-8333-C25E5FEFC1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7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38A83-4D00-4AED-AFC0-95953CA6BA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9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431B8-186B-43B2-BD03-C7A00344AF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09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5B3BA-A42A-43B5-94EF-F05480B859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0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75C81-63CE-462C-AB16-C3858EA3BB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64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B6AE8-EDEF-4918-852D-4B0A36C40F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17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C4DD412-36F7-4D70-83C5-3A27DD4239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2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Datum vytvoření: 28. </a:t>
            </a:r>
            <a:r>
              <a:rPr lang="cs-CZ" sz="1200" b="1" dirty="0">
                <a:latin typeface="Verdana" pitchFamily="34" charset="0"/>
              </a:rPr>
              <a:t>9</a:t>
            </a:r>
            <a:r>
              <a:rPr lang="cs-CZ" sz="1200" b="1" dirty="0" smtClean="0">
                <a:latin typeface="Verdana" pitchFamily="34" charset="0"/>
              </a:rPr>
              <a:t>. 2013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Číslo DUM: VY_32_INOVACE_06_ZT_TK_1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>
                <a:latin typeface="Verdana" pitchFamily="34" charset="0"/>
              </a:rPr>
              <a:t>Technické </a:t>
            </a:r>
            <a:r>
              <a:rPr lang="cs-CZ" sz="1200" b="1" dirty="0" smtClean="0">
                <a:latin typeface="Verdana" pitchFamily="34" charset="0"/>
              </a:rPr>
              <a:t>kreslení</a:t>
            </a:r>
            <a:endParaRPr lang="cs-CZ" sz="1200" b="1" dirty="0" smtClean="0">
              <a:latin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Vzdělávací oblast: Odborné vzdělávání Technická příprava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cs-CZ" sz="1200" b="1" dirty="0" smtClean="0">
                <a:latin typeface="Verdana" pitchFamily="34" charset="0"/>
              </a:rPr>
              <a:t>Vzdělávací obor: 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Tematický okruh: Technické 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>Téma: Napojování čar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1200" dirty="0" smtClean="0">
                <a:latin typeface="Verdana" pitchFamily="34" charset="0"/>
              </a:rPr>
              <a:t>Napojování čar s ukázkami chyb. Je nutné podotknout, že ne vždy je možné pravidla dodržet vzhledem ke znázorňovaným konstrukcím.</a:t>
            </a:r>
          </a:p>
        </p:txBody>
      </p:sp>
      <p:grpSp>
        <p:nvGrpSpPr>
          <p:cNvPr id="14338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14339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0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1 w 7514"/>
                <a:gd name="T35" fmla="*/ 0 h 385"/>
                <a:gd name="T36" fmla="*/ 1 w 7514"/>
                <a:gd name="T37" fmla="*/ 0 h 385"/>
                <a:gd name="T38" fmla="*/ 1 w 7514"/>
                <a:gd name="T39" fmla="*/ 0 h 385"/>
                <a:gd name="T40" fmla="*/ 1 w 7514"/>
                <a:gd name="T41" fmla="*/ 0 h 385"/>
                <a:gd name="T42" fmla="*/ 1 w 7514"/>
                <a:gd name="T43" fmla="*/ 0 h 385"/>
                <a:gd name="T44" fmla="*/ 1 w 7514"/>
                <a:gd name="T45" fmla="*/ 0 h 385"/>
                <a:gd name="T46" fmla="*/ 1 w 7514"/>
                <a:gd name="T47" fmla="*/ 0 h 385"/>
                <a:gd name="T48" fmla="*/ 1 w 7514"/>
                <a:gd name="T49" fmla="*/ 0 h 385"/>
                <a:gd name="T50" fmla="*/ 1 w 7514"/>
                <a:gd name="T51" fmla="*/ 0 h 385"/>
                <a:gd name="T52" fmla="*/ 1 w 7514"/>
                <a:gd name="T53" fmla="*/ 0 h 385"/>
                <a:gd name="T54" fmla="*/ 1 w 7514"/>
                <a:gd name="T55" fmla="*/ 0 h 385"/>
                <a:gd name="T56" fmla="*/ 1 w 7514"/>
                <a:gd name="T57" fmla="*/ 0 h 385"/>
                <a:gd name="T58" fmla="*/ 1 w 7514"/>
                <a:gd name="T59" fmla="*/ 0 h 385"/>
                <a:gd name="T60" fmla="*/ 1 w 7514"/>
                <a:gd name="T61" fmla="*/ 0 h 385"/>
                <a:gd name="T62" fmla="*/ 1 w 7514"/>
                <a:gd name="T63" fmla="*/ 0 h 385"/>
                <a:gd name="T64" fmla="*/ 1 w 7514"/>
                <a:gd name="T65" fmla="*/ 0 h 385"/>
                <a:gd name="T66" fmla="*/ 1 w 7514"/>
                <a:gd name="T67" fmla="*/ 0 h 385"/>
                <a:gd name="T68" fmla="*/ 1 w 7514"/>
                <a:gd name="T69" fmla="*/ 0 h 385"/>
                <a:gd name="T70" fmla="*/ 1 w 7514"/>
                <a:gd name="T71" fmla="*/ 0 h 385"/>
                <a:gd name="T72" fmla="*/ 2 w 7514"/>
                <a:gd name="T73" fmla="*/ 0 h 385"/>
                <a:gd name="T74" fmla="*/ 2 w 7514"/>
                <a:gd name="T75" fmla="*/ 0 h 385"/>
                <a:gd name="T76" fmla="*/ 2 w 7514"/>
                <a:gd name="T77" fmla="*/ 0 h 385"/>
                <a:gd name="T78" fmla="*/ 2 w 7514"/>
                <a:gd name="T79" fmla="*/ 0 h 385"/>
                <a:gd name="T80" fmla="*/ 2 w 7514"/>
                <a:gd name="T81" fmla="*/ 0 h 385"/>
                <a:gd name="T82" fmla="*/ 2 w 7514"/>
                <a:gd name="T83" fmla="*/ 0 h 385"/>
                <a:gd name="T84" fmla="*/ 2 w 7514"/>
                <a:gd name="T85" fmla="*/ 0 h 385"/>
                <a:gd name="T86" fmla="*/ 2 w 7514"/>
                <a:gd name="T87" fmla="*/ 0 h 385"/>
                <a:gd name="T88" fmla="*/ 2 w 7514"/>
                <a:gd name="T89" fmla="*/ 0 h 385"/>
                <a:gd name="T90" fmla="*/ 2 w 7514"/>
                <a:gd name="T91" fmla="*/ 0 h 385"/>
                <a:gd name="T92" fmla="*/ 2 w 7514"/>
                <a:gd name="T93" fmla="*/ 0 h 385"/>
                <a:gd name="T94" fmla="*/ 2 w 7514"/>
                <a:gd name="T95" fmla="*/ 0 h 385"/>
                <a:gd name="T96" fmla="*/ 2 w 7514"/>
                <a:gd name="T97" fmla="*/ 0 h 385"/>
                <a:gd name="T98" fmla="*/ 2 w 7514"/>
                <a:gd name="T99" fmla="*/ 0 h 385"/>
                <a:gd name="T100" fmla="*/ 2 w 7514"/>
                <a:gd name="T101" fmla="*/ 0 h 385"/>
                <a:gd name="T102" fmla="*/ 2 w 7514"/>
                <a:gd name="T103" fmla="*/ 0 h 385"/>
                <a:gd name="T104" fmla="*/ 2 w 7514"/>
                <a:gd name="T105" fmla="*/ 0 h 385"/>
                <a:gd name="T106" fmla="*/ 3 w 7514"/>
                <a:gd name="T107" fmla="*/ 0 h 385"/>
                <a:gd name="T108" fmla="*/ 3 w 7514"/>
                <a:gd name="T109" fmla="*/ 0 h 385"/>
                <a:gd name="T110" fmla="*/ 3 w 7514"/>
                <a:gd name="T111" fmla="*/ 0 h 385"/>
                <a:gd name="T112" fmla="*/ 3 w 7514"/>
                <a:gd name="T113" fmla="*/ 0 h 385"/>
                <a:gd name="T114" fmla="*/ 3 w 7514"/>
                <a:gd name="T115" fmla="*/ 0 h 385"/>
                <a:gd name="T116" fmla="*/ 3 w 7514"/>
                <a:gd name="T117" fmla="*/ 0 h 385"/>
                <a:gd name="T118" fmla="*/ 3 w 7514"/>
                <a:gd name="T119" fmla="*/ 0 h 385"/>
                <a:gd name="T120" fmla="*/ 3 w 7514"/>
                <a:gd name="T121" fmla="*/ 0 h 385"/>
                <a:gd name="T122" fmla="*/ 3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1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2 w 2517"/>
                <a:gd name="T13" fmla="*/ 0 h 1689"/>
                <a:gd name="T14" fmla="*/ 2 w 2517"/>
                <a:gd name="T15" fmla="*/ 0 h 1689"/>
                <a:gd name="T16" fmla="*/ 2 w 2517"/>
                <a:gd name="T17" fmla="*/ 0 h 1689"/>
                <a:gd name="T18" fmla="*/ 2 w 2517"/>
                <a:gd name="T19" fmla="*/ 0 h 1689"/>
                <a:gd name="T20" fmla="*/ 2 w 2517"/>
                <a:gd name="T21" fmla="*/ 0 h 1689"/>
                <a:gd name="T22" fmla="*/ 2 w 2517"/>
                <a:gd name="T23" fmla="*/ 0 h 1689"/>
                <a:gd name="T24" fmla="*/ 2 w 2517"/>
                <a:gd name="T25" fmla="*/ 0 h 1689"/>
                <a:gd name="T26" fmla="*/ 2 w 2517"/>
                <a:gd name="T27" fmla="*/ 0 h 1689"/>
                <a:gd name="T28" fmla="*/ 2 w 2517"/>
                <a:gd name="T29" fmla="*/ 0 h 1689"/>
                <a:gd name="T30" fmla="*/ 2 w 2517"/>
                <a:gd name="T31" fmla="*/ 0 h 1689"/>
                <a:gd name="T32" fmla="*/ 2 w 2517"/>
                <a:gd name="T33" fmla="*/ 0 h 1689"/>
                <a:gd name="T34" fmla="*/ 2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2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3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2 w 2521"/>
                <a:gd name="T107" fmla="*/ 1 h 294"/>
                <a:gd name="T108" fmla="*/ 2 w 2521"/>
                <a:gd name="T109" fmla="*/ 1 h 294"/>
                <a:gd name="T110" fmla="*/ 2 w 2521"/>
                <a:gd name="T111" fmla="*/ 1 h 294"/>
                <a:gd name="T112" fmla="*/ 1 w 2521"/>
                <a:gd name="T113" fmla="*/ 1 h 294"/>
                <a:gd name="T114" fmla="*/ 2 w 2521"/>
                <a:gd name="T115" fmla="*/ 1 h 294"/>
                <a:gd name="T116" fmla="*/ 2 w 2521"/>
                <a:gd name="T117" fmla="*/ 1 h 294"/>
                <a:gd name="T118" fmla="*/ 2 w 2521"/>
                <a:gd name="T119" fmla="*/ 1 h 294"/>
                <a:gd name="T120" fmla="*/ 2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4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5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 w 2355"/>
                <a:gd name="T1" fmla="*/ 1 h 1405"/>
                <a:gd name="T2" fmla="*/ 1 w 2355"/>
                <a:gd name="T3" fmla="*/ 1 h 1405"/>
                <a:gd name="T4" fmla="*/ 1 w 2355"/>
                <a:gd name="T5" fmla="*/ 1 h 1405"/>
                <a:gd name="T6" fmla="*/ 1 w 2355"/>
                <a:gd name="T7" fmla="*/ 1 h 1405"/>
                <a:gd name="T8" fmla="*/ 1 w 2355"/>
                <a:gd name="T9" fmla="*/ 1 h 1405"/>
                <a:gd name="T10" fmla="*/ 1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1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6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7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8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49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0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1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2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 w 2753"/>
                <a:gd name="T1" fmla="*/ 1 h 496"/>
                <a:gd name="T2" fmla="*/ 2 w 2753"/>
                <a:gd name="T3" fmla="*/ 1 h 496"/>
                <a:gd name="T4" fmla="*/ 2 w 2753"/>
                <a:gd name="T5" fmla="*/ 1 h 496"/>
                <a:gd name="T6" fmla="*/ 2 w 2753"/>
                <a:gd name="T7" fmla="*/ 1 h 496"/>
                <a:gd name="T8" fmla="*/ 2 w 2753"/>
                <a:gd name="T9" fmla="*/ 1 h 496"/>
                <a:gd name="T10" fmla="*/ 2 w 2753"/>
                <a:gd name="T11" fmla="*/ 1 h 496"/>
                <a:gd name="T12" fmla="*/ 2 w 2753"/>
                <a:gd name="T13" fmla="*/ 1 h 496"/>
                <a:gd name="T14" fmla="*/ 2 w 2753"/>
                <a:gd name="T15" fmla="*/ 1 h 496"/>
                <a:gd name="T16" fmla="*/ 2 w 2753"/>
                <a:gd name="T17" fmla="*/ 1 h 496"/>
                <a:gd name="T18" fmla="*/ 2 w 2753"/>
                <a:gd name="T19" fmla="*/ 1 h 496"/>
                <a:gd name="T20" fmla="*/ 2 w 2753"/>
                <a:gd name="T21" fmla="*/ 1 h 496"/>
                <a:gd name="T22" fmla="*/ 2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2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3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4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2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5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2 w 4304"/>
                <a:gd name="T69" fmla="*/ 1 h 532"/>
                <a:gd name="T70" fmla="*/ 2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6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7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2 w 2467"/>
                <a:gd name="T51" fmla="*/ 1 h 262"/>
                <a:gd name="T52" fmla="*/ 2 w 2467"/>
                <a:gd name="T53" fmla="*/ 1 h 262"/>
                <a:gd name="T54" fmla="*/ 2 w 2467"/>
                <a:gd name="T55" fmla="*/ 1 h 262"/>
                <a:gd name="T56" fmla="*/ 2 w 2467"/>
                <a:gd name="T57" fmla="*/ 1 h 262"/>
                <a:gd name="T58" fmla="*/ 2 w 2467"/>
                <a:gd name="T59" fmla="*/ 1 h 262"/>
                <a:gd name="T60" fmla="*/ 2 w 2467"/>
                <a:gd name="T61" fmla="*/ 1 h 262"/>
                <a:gd name="T62" fmla="*/ 2 w 2467"/>
                <a:gd name="T63" fmla="*/ 1 h 262"/>
                <a:gd name="T64" fmla="*/ 2 w 2467"/>
                <a:gd name="T65" fmla="*/ 1 h 262"/>
                <a:gd name="T66" fmla="*/ 2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8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59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0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1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362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2 w 4312"/>
                <a:gd name="T111" fmla="*/ 0 h 228"/>
                <a:gd name="T112" fmla="*/ 2 w 4312"/>
                <a:gd name="T113" fmla="*/ 0 h 228"/>
                <a:gd name="T114" fmla="*/ 2 w 4312"/>
                <a:gd name="T115" fmla="*/ 0 h 228"/>
                <a:gd name="T116" fmla="*/ 2 w 4312"/>
                <a:gd name="T117" fmla="*/ 0 h 228"/>
                <a:gd name="T118" fmla="*/ 2 w 4312"/>
                <a:gd name="T119" fmla="*/ 0 h 228"/>
                <a:gd name="T120" fmla="*/ 2 w 4312"/>
                <a:gd name="T121" fmla="*/ 0 h 228"/>
                <a:gd name="T122" fmla="*/ 2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26715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2" y="1673805"/>
            <a:ext cx="8111448" cy="3749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350"/>
            <a:ext cx="9144000" cy="148743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Napojování čar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87607" y="3924055"/>
            <a:ext cx="3109318" cy="160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3" action="ppaction://hlinksldjump"/>
              </a:rPr>
              <a:t>►</a:t>
            </a:r>
            <a:r>
              <a:rPr lang="cs-CZ" altLang="cs-CZ" sz="1600" dirty="0"/>
              <a:t> Počátek, konec a křížení čar</a:t>
            </a: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4" action="ppaction://hlinksldjump"/>
              </a:rPr>
              <a:t>►</a:t>
            </a:r>
            <a:r>
              <a:rPr lang="cs-CZ" altLang="cs-CZ" sz="1600" dirty="0"/>
              <a:t> Napojování čar</a:t>
            </a: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5" action="ppaction://hlinksldjump"/>
              </a:rPr>
              <a:t>►</a:t>
            </a:r>
            <a:r>
              <a:rPr lang="cs-CZ" altLang="cs-CZ" sz="1600" dirty="0"/>
              <a:t> Zlomy a ohyby čar</a:t>
            </a:r>
          </a:p>
          <a:p>
            <a:pPr eaLnBrk="1" hangingPunct="1">
              <a:spcAft>
                <a:spcPts val="600"/>
              </a:spcAft>
              <a:buFontTx/>
              <a:buNone/>
            </a:pPr>
            <a:r>
              <a:rPr lang="cs-CZ" altLang="cs-CZ" sz="1600" dirty="0">
                <a:hlinkClick r:id="rId6" action="ppaction://hlinksldjump"/>
              </a:rPr>
              <a:t>►</a:t>
            </a:r>
            <a:r>
              <a:rPr lang="cs-CZ" altLang="cs-CZ" sz="1600" dirty="0"/>
              <a:t> </a:t>
            </a:r>
            <a:r>
              <a:rPr lang="cs-CZ" sz="1600" dirty="0"/>
              <a:t>Cvičení</a:t>
            </a:r>
            <a:endParaRPr lang="cs-CZ" alt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7407314" y="5589240"/>
            <a:ext cx="8413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1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70755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Počátek, konec a křížení čar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71600" y="1223755"/>
            <a:ext cx="711079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Čáry se kříží čárkami, tečkované čáry </a:t>
            </a:r>
            <a:r>
              <a:rPr lang="cs-CZ" altLang="cs-CZ" sz="1800" dirty="0" smtClean="0"/>
              <a:t>tečkami.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smtClean="0"/>
              <a:t>Nezáleží </a:t>
            </a:r>
            <a:r>
              <a:rPr lang="cs-CZ" altLang="cs-CZ" sz="1800" dirty="0"/>
              <a:t>na vzájemném sklonu čar</a:t>
            </a:r>
            <a:r>
              <a:rPr lang="cs-CZ" altLang="cs-CZ" sz="1800" dirty="0" smtClean="0"/>
              <a:t>.</a:t>
            </a:r>
          </a:p>
        </p:txBody>
      </p:sp>
      <p:pic>
        <p:nvPicPr>
          <p:cNvPr id="1536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214897"/>
            <a:ext cx="26003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2259347"/>
            <a:ext cx="24098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168860"/>
            <a:ext cx="23907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AutoShape 6"/>
          <p:cNvSpPr>
            <a:spLocks noChangeArrowheads="1"/>
          </p:cNvSpPr>
          <p:nvPr/>
        </p:nvSpPr>
        <p:spPr bwMode="auto">
          <a:xfrm>
            <a:off x="2006715" y="4145297"/>
            <a:ext cx="2204547" cy="495300"/>
          </a:xfrm>
          <a:prstGeom prst="wedgeRoundRectCallout">
            <a:avLst>
              <a:gd name="adj1" fmla="val -58516"/>
              <a:gd name="adj2" fmla="val -16252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200" dirty="0"/>
              <a:t>Čáry se kříží v prostřední třetině délky </a:t>
            </a:r>
            <a:r>
              <a:rPr lang="cs-CZ" altLang="cs-CZ" sz="1200" dirty="0" smtClean="0"/>
              <a:t>křížících </a:t>
            </a:r>
            <a:r>
              <a:rPr lang="cs-CZ" altLang="cs-CZ" sz="1200" dirty="0"/>
              <a:t>se </a:t>
            </a:r>
            <a:r>
              <a:rPr lang="cs-CZ" altLang="cs-CZ" sz="1200" dirty="0" smtClean="0"/>
              <a:t>čar.</a:t>
            </a:r>
            <a:endParaRPr lang="cs-CZ" altLang="cs-CZ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25" y="5344763"/>
            <a:ext cx="23526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836585" y="5049180"/>
            <a:ext cx="77408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dirty="0"/>
              <a:t>V některých případech nelze toto pravidlo dodržet </a:t>
            </a:r>
            <a:r>
              <a:rPr lang="cs-CZ" altLang="cs-CZ" dirty="0" smtClean="0"/>
              <a:t>například v situaci, </a:t>
            </a:r>
            <a:br>
              <a:rPr lang="cs-CZ" altLang="cs-CZ" dirty="0" smtClean="0"/>
            </a:br>
            <a:r>
              <a:rPr lang="cs-CZ" altLang="cs-CZ" dirty="0" smtClean="0"/>
              <a:t>kdy vzájemná poloha čar je dána rozměry tělesa:</a:t>
            </a:r>
            <a:endParaRPr lang="cs-CZ" alt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8082390" y="4540585"/>
            <a:ext cx="8550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2</a:t>
            </a:r>
            <a:endParaRPr lang="cs-CZ" sz="105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999790" y="6256030"/>
            <a:ext cx="8550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3</a:t>
            </a:r>
            <a:endParaRPr lang="cs-CZ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7" y="2817490"/>
            <a:ext cx="7907337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775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altLang="cs-CZ" dirty="0" smtClean="0">
                <a:solidFill>
                  <a:schemeClr val="tx1"/>
                </a:solidFill>
              </a:rPr>
              <a:t>Napojování čar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71550" y="1801813"/>
            <a:ext cx="7291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Čáry vzájemně navazují čárkami, tečkované </a:t>
            </a:r>
            <a:r>
              <a:rPr lang="cs-CZ" altLang="cs-CZ" sz="1800" dirty="0" smtClean="0"/>
              <a:t>tečkami.</a:t>
            </a:r>
            <a:endParaRPr lang="cs-CZ" altLang="cs-CZ" sz="1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26330" y="5723371"/>
            <a:ext cx="7066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Platí pro všechny druhy přerušovaných čar.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71700" y="3654025"/>
            <a:ext cx="270030" cy="27003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3479180" y="4277190"/>
            <a:ext cx="270030" cy="27003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 flipH="1" flipV="1">
            <a:off x="5517105" y="3789040"/>
            <a:ext cx="810090" cy="7581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5787135" y="4554125"/>
            <a:ext cx="121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chybně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669779" y="4931087"/>
            <a:ext cx="8550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</a:t>
            </a:r>
            <a:r>
              <a:rPr lang="cs-CZ" sz="1050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 lIns="0" rIns="0"/>
          <a:lstStyle/>
          <a:p>
            <a:pPr marL="812800" indent="-812800">
              <a:lnSpc>
                <a:spcPct val="150000"/>
              </a:lnSpc>
              <a:spcBef>
                <a:spcPct val="20000"/>
              </a:spcBef>
            </a:pPr>
            <a:r>
              <a:rPr lang="cs-CZ" altLang="cs-CZ" dirty="0" smtClean="0">
                <a:solidFill>
                  <a:schemeClr val="tx1"/>
                </a:solidFill>
              </a:rPr>
              <a:t>Zlomy a ohyby čar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566738" y="1307093"/>
            <a:ext cx="8191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Zlomy a ohyby tvoří vždy čárky, u tečkovaných čar tečky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385763" y="4442975"/>
            <a:ext cx="813435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U rovnoběžných přerušovaných a střídavých čar umístěných blízko vedle sebe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se mají čárky a mezery, popř. jiné prvky, vzájemně střídat.</a:t>
            </a:r>
          </a:p>
        </p:txBody>
      </p:sp>
      <p:pic>
        <p:nvPicPr>
          <p:cNvPr id="1741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5659000"/>
            <a:ext cx="68294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1895475"/>
            <a:ext cx="8936037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19505" y="3699030"/>
            <a:ext cx="8685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Ne vždy je možné požadavkům na napojování čar vyhovět, především u </a:t>
            </a:r>
            <a:r>
              <a:rPr lang="cs-CZ" sz="1600" dirty="0"/>
              <a:t>u</a:t>
            </a:r>
            <a:r>
              <a:rPr lang="cs-CZ" sz="1600" dirty="0" smtClean="0"/>
              <a:t>končování čar.</a:t>
            </a:r>
          </a:p>
          <a:p>
            <a:pPr algn="ctr"/>
            <a:r>
              <a:rPr lang="cs-CZ" sz="1600" dirty="0" smtClean="0"/>
              <a:t>Tam, kde čarou začínáme v</a:t>
            </a:r>
            <a:endParaRPr lang="cs-CZ" sz="1600" dirty="0"/>
          </a:p>
        </p:txBody>
      </p:sp>
      <p:sp>
        <p:nvSpPr>
          <p:cNvPr id="3" name="Zaoblený obdélníkový popisek 2"/>
          <p:cNvSpPr/>
          <p:nvPr/>
        </p:nvSpPr>
        <p:spPr>
          <a:xfrm>
            <a:off x="709945" y="1831379"/>
            <a:ext cx="1260140" cy="742525"/>
          </a:xfrm>
          <a:prstGeom prst="wedgeRoundRectCallout">
            <a:avLst>
              <a:gd name="adj1" fmla="val -19825"/>
              <a:gd name="adj2" fmla="val 911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Zde těžko udělat chybu.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7542330" y="3068960"/>
            <a:ext cx="270030" cy="27003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6417205" y="3068960"/>
            <a:ext cx="270030" cy="27003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7182290" y="3068960"/>
            <a:ext cx="270030" cy="27003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6545" y="1628800"/>
            <a:ext cx="8190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Načrtněte nebo narýsujte znázorněná tělesa čárkovanou a čerchovanou čarou.</a:t>
            </a:r>
            <a:endParaRPr lang="cs-CZ" dirty="0"/>
          </a:p>
        </p:txBody>
      </p:sp>
      <p:sp>
        <p:nvSpPr>
          <p:cNvPr id="5" name="Rovnoramenný trojúhelník 4"/>
          <p:cNvSpPr/>
          <p:nvPr/>
        </p:nvSpPr>
        <p:spPr>
          <a:xfrm>
            <a:off x="566555" y="2483895"/>
            <a:ext cx="1935215" cy="2385265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401870" y="2483895"/>
            <a:ext cx="2340260" cy="23852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282190" y="2483895"/>
            <a:ext cx="2385265" cy="2385265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1016605" y="5274205"/>
            <a:ext cx="2385265" cy="990110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estiúhelník 9"/>
          <p:cNvSpPr/>
          <p:nvPr/>
        </p:nvSpPr>
        <p:spPr>
          <a:xfrm>
            <a:off x="4436985" y="5274205"/>
            <a:ext cx="3375375" cy="990110"/>
          </a:xfrm>
          <a:prstGeom prst="hexagon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520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6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sz="1400" b="1" dirty="0" smtClean="0"/>
              <a:t>Obr. 1</a:t>
            </a:r>
            <a:r>
              <a:rPr lang="cs-CZ" sz="1400" dirty="0" smtClean="0"/>
              <a:t> </a:t>
            </a:r>
            <a:r>
              <a:rPr lang="cs-CZ" sz="1400" b="1" dirty="0" smtClean="0"/>
              <a:t>- 5</a:t>
            </a:r>
            <a:r>
              <a:rPr lang="cs-CZ" sz="1400" dirty="0" smtClean="0"/>
              <a:t>  Archiv autora</a:t>
            </a:r>
          </a:p>
        </p:txBody>
      </p:sp>
      <p:sp>
        <p:nvSpPr>
          <p:cNvPr id="4" name="Obdélník 2"/>
          <p:cNvSpPr>
            <a:spLocks noChangeArrowheads="1"/>
          </p:cNvSpPr>
          <p:nvPr/>
        </p:nvSpPr>
        <p:spPr bwMode="auto">
          <a:xfrm>
            <a:off x="417513" y="5021015"/>
            <a:ext cx="82359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Wikipedia: the free encyclopedia [online]. San Francisco (CA): Wikimedia Foundation, 2001-201</a:t>
            </a:r>
            <a:r>
              <a:rPr lang="cs-CZ" sz="1400" dirty="0"/>
              <a:t>3</a:t>
            </a:r>
            <a:r>
              <a:rPr lang="en-US" sz="1400" dirty="0"/>
              <a:t> [cit. </a:t>
            </a:r>
            <a:r>
              <a:rPr lang="cs-CZ" sz="1400"/>
              <a:t> </a:t>
            </a:r>
            <a:r>
              <a:rPr lang="cs-CZ" sz="1400" smtClean="0"/>
              <a:t>28.9.2013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en.wikipedia.org/wiki/Main_Page</a:t>
            </a:r>
            <a:endParaRPr lang="cs-CZ" sz="1400" dirty="0" smtClean="0"/>
          </a:p>
          <a:p>
            <a:endParaRPr lang="cs-CZ" sz="1400" dirty="0"/>
          </a:p>
          <a:p>
            <a:r>
              <a:rPr lang="cs-CZ" sz="1400" dirty="0"/>
              <a:t>KLETEČKA, Jaroslav a Petr FOŘT. </a:t>
            </a:r>
            <a:r>
              <a:rPr lang="cs-CZ" sz="1400" i="1" dirty="0"/>
              <a:t>Technické kreslení</a:t>
            </a:r>
            <a:r>
              <a:rPr lang="cs-CZ" sz="1400" dirty="0"/>
              <a:t>. 2. </a:t>
            </a:r>
            <a:r>
              <a:rPr lang="cs-CZ" sz="1400" dirty="0" err="1"/>
              <a:t>opr</a:t>
            </a:r>
            <a:r>
              <a:rPr lang="cs-CZ" sz="1400" dirty="0"/>
              <a:t>. vyd. Brno: </a:t>
            </a:r>
            <a:r>
              <a:rPr lang="cs-CZ" sz="1400" dirty="0" err="1"/>
              <a:t>Computer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2007, 252 s. ISBN 978-80-251-1887-0.</a:t>
            </a:r>
          </a:p>
          <a:p>
            <a:endParaRPr lang="cs-CZ" sz="1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09575" y="3941515"/>
            <a:ext cx="8229600" cy="855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kern="0" dirty="0" smtClean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209222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10705</TotalTime>
  <Words>192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Výchozí návrh</vt:lpstr>
      <vt:lpstr>Prezentace aplikace PowerPoint</vt:lpstr>
      <vt:lpstr>Napojování čar</vt:lpstr>
      <vt:lpstr>Počátek, konec a křížení čar</vt:lpstr>
      <vt:lpstr>Napojování čar</vt:lpstr>
      <vt:lpstr>Zlomy a ohyby čar</vt:lpstr>
      <vt:lpstr>Cvičení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379</cp:revision>
  <dcterms:created xsi:type="dcterms:W3CDTF">2013-03-27T07:54:35Z</dcterms:created>
  <dcterms:modified xsi:type="dcterms:W3CDTF">2013-11-24T21:31:42Z</dcterms:modified>
</cp:coreProperties>
</file>