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6" r:id="rId2"/>
    <p:sldId id="279" r:id="rId3"/>
    <p:sldId id="258" r:id="rId4"/>
    <p:sldId id="275" r:id="rId5"/>
    <p:sldId id="259" r:id="rId6"/>
    <p:sldId id="278" r:id="rId7"/>
    <p:sldId id="277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23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502A9F0-96D4-4279-AFEC-D40089C4CC32}" type="datetimeFigureOut">
              <a:rPr lang="cs-CZ"/>
              <a:pPr>
                <a:defRPr/>
              </a:pPr>
              <a:t>24.11.2013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3E9A4D-9DB0-40EE-AD8F-7159D3E620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46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0E638-2123-4E44-A78C-4A434764E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7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AA18-ECB6-4DFC-B173-E880C73090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1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4C5D-4DA8-4675-BA3E-A2ABB8A0A9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9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2855-AA8A-4F00-B390-8A05EE06E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7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D962-2870-41E1-8363-D89B56AD40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87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926A-CC64-494E-8333-C25E5FEFC1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8A83-4D00-4AED-AFC0-95953CA6BA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5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31B8-186B-43B2-BD03-C7A00344AF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09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5B3BA-A42A-43B5-94EF-F05480B859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8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75C81-63CE-462C-AB16-C3858EA3BB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4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6AE8-EDEF-4918-852D-4B0A36C40F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17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C4DD412-36F7-4D70-83C5-3A27DD4239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28. </a:t>
            </a:r>
            <a:r>
              <a:rPr lang="cs-CZ" sz="1200" b="1" dirty="0">
                <a:latin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</a:rPr>
              <a:t>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VY_32_INOVACE_06_ZT_TK_1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>
                <a:latin typeface="Verdana" pitchFamily="34" charset="0"/>
              </a:rPr>
              <a:t>Technické </a:t>
            </a:r>
            <a:r>
              <a:rPr lang="cs-CZ" sz="1200" b="1" dirty="0" smtClean="0">
                <a:latin typeface="Verdana" pitchFamily="34" charset="0"/>
              </a:rPr>
              <a:t>kreslení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Napojování čar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200" dirty="0" smtClean="0">
                <a:latin typeface="Verdana" pitchFamily="34" charset="0"/>
              </a:rPr>
              <a:t>Napojování čar s ukázkami chyb. Je nutné podotknout, že ne vždy je možné pravidla dodržet vzhledem ke znázorňovaným konstrukcím.</a:t>
            </a: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671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2" y="1673805"/>
            <a:ext cx="8111448" cy="374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350"/>
            <a:ext cx="9144000" cy="148743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Napojování čar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87607" y="3924055"/>
            <a:ext cx="3109318" cy="160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3" action="ppaction://hlinksldjump"/>
              </a:rPr>
              <a:t>►</a:t>
            </a:r>
            <a:r>
              <a:rPr lang="cs-CZ" altLang="cs-CZ" sz="1600" dirty="0"/>
              <a:t> Počátek, konec a křížení 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4" action="ppaction://hlinksldjump"/>
              </a:rPr>
              <a:t>►</a:t>
            </a:r>
            <a:r>
              <a:rPr lang="cs-CZ" altLang="cs-CZ" sz="1600" dirty="0"/>
              <a:t> Napojování 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5" action="ppaction://hlinksldjump"/>
              </a:rPr>
              <a:t>►</a:t>
            </a:r>
            <a:r>
              <a:rPr lang="cs-CZ" altLang="cs-CZ" sz="1600" dirty="0"/>
              <a:t> Zlomy a ohyby 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6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-CZ" sz="1600" dirty="0"/>
              <a:t>Cvičení</a:t>
            </a:r>
            <a:endParaRPr lang="cs-CZ" alt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407314" y="5589240"/>
            <a:ext cx="8413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70755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Počátek, konec a křížení čar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71600" y="1223755"/>
            <a:ext cx="711079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Čáry se kříží čárkami, tečkované čáry </a:t>
            </a:r>
            <a:r>
              <a:rPr lang="cs-CZ" altLang="cs-CZ" sz="1800" dirty="0" smtClean="0"/>
              <a:t>tečkami.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 smtClean="0"/>
              <a:t>Nezáleží </a:t>
            </a:r>
            <a:r>
              <a:rPr lang="cs-CZ" altLang="cs-CZ" sz="1800" dirty="0"/>
              <a:t>na vzájemném sklonu čar</a:t>
            </a:r>
            <a:r>
              <a:rPr lang="cs-CZ" altLang="cs-CZ" sz="1800" dirty="0" smtClean="0"/>
              <a:t>.</a:t>
            </a:r>
          </a:p>
        </p:txBody>
      </p:sp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214897"/>
            <a:ext cx="26003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259347"/>
            <a:ext cx="24098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168860"/>
            <a:ext cx="23907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2006715" y="4145297"/>
            <a:ext cx="2204547" cy="495300"/>
          </a:xfrm>
          <a:prstGeom prst="wedgeRoundRectCallout">
            <a:avLst>
              <a:gd name="adj1" fmla="val -58516"/>
              <a:gd name="adj2" fmla="val -1625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200" dirty="0"/>
              <a:t>Čáry se kříží v prostřední třetině délky </a:t>
            </a:r>
            <a:r>
              <a:rPr lang="cs-CZ" altLang="cs-CZ" sz="1200" dirty="0" smtClean="0"/>
              <a:t>křížících </a:t>
            </a:r>
            <a:r>
              <a:rPr lang="cs-CZ" altLang="cs-CZ" sz="1200" dirty="0"/>
              <a:t>se </a:t>
            </a:r>
            <a:r>
              <a:rPr lang="cs-CZ" altLang="cs-CZ" sz="1200" dirty="0" smtClean="0"/>
              <a:t>čar.</a:t>
            </a:r>
            <a:endParaRPr lang="cs-CZ" altLang="cs-CZ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25" y="5344763"/>
            <a:ext cx="23526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836585" y="5049180"/>
            <a:ext cx="7740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dirty="0"/>
              <a:t>V některých případech nelze toto pravidlo dodržet </a:t>
            </a:r>
            <a:r>
              <a:rPr lang="cs-CZ" altLang="cs-CZ" dirty="0" smtClean="0"/>
              <a:t>například v situaci, </a:t>
            </a:r>
            <a:br>
              <a:rPr lang="cs-CZ" altLang="cs-CZ" dirty="0" smtClean="0"/>
            </a:br>
            <a:r>
              <a:rPr lang="cs-CZ" altLang="cs-CZ" dirty="0" smtClean="0"/>
              <a:t>kdy vzájemná poloha čar je dána rozměry tělesa:</a:t>
            </a:r>
            <a:endParaRPr lang="cs-CZ" alt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082390" y="4540585"/>
            <a:ext cx="8550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999790" y="6256030"/>
            <a:ext cx="8550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" y="2817490"/>
            <a:ext cx="7907337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775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altLang="cs-CZ" dirty="0" smtClean="0">
                <a:solidFill>
                  <a:schemeClr val="tx1"/>
                </a:solidFill>
              </a:rPr>
              <a:t>Napojování čar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71550" y="1801813"/>
            <a:ext cx="7291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Čáry vzájemně navazují čárkami, tečkované </a:t>
            </a:r>
            <a:r>
              <a:rPr lang="cs-CZ" altLang="cs-CZ" sz="1800" dirty="0" smtClean="0"/>
              <a:t>tečkami.</a:t>
            </a:r>
            <a:endParaRPr lang="cs-CZ" alt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26330" y="5723371"/>
            <a:ext cx="7066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Platí pro všechny druhy přerušovaných čar.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71700" y="3654025"/>
            <a:ext cx="270030" cy="27003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479180" y="4277190"/>
            <a:ext cx="270030" cy="27003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5517105" y="3789040"/>
            <a:ext cx="810090" cy="7581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787135" y="4554125"/>
            <a:ext cx="121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chybně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669779" y="4931087"/>
            <a:ext cx="8550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altLang="cs-CZ" dirty="0" smtClean="0">
                <a:solidFill>
                  <a:schemeClr val="tx1"/>
                </a:solidFill>
              </a:rPr>
              <a:t>Zlomy a ohyby čar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566738" y="1307093"/>
            <a:ext cx="8191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Zlomy a ohyby tvoří vždy čárky, u tečkovaných čar tečky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385763" y="4442975"/>
            <a:ext cx="813435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U rovnoběžných přerušovaných a střídavých čar umístěných blízko vedle sebe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se mají čárky a mezery, popř. jiné prvky, vzájemně střídat.</a:t>
            </a:r>
          </a:p>
        </p:txBody>
      </p:sp>
      <p:pic>
        <p:nvPicPr>
          <p:cNvPr id="174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5659000"/>
            <a:ext cx="68294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1895475"/>
            <a:ext cx="8936037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19505" y="3699030"/>
            <a:ext cx="8685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Ne vždy je možné požadavkům na napojování čar vyhovět, především u </a:t>
            </a:r>
            <a:r>
              <a:rPr lang="cs-CZ" sz="1600" dirty="0"/>
              <a:t>u</a:t>
            </a:r>
            <a:r>
              <a:rPr lang="cs-CZ" sz="1600" dirty="0" smtClean="0"/>
              <a:t>končování čar.</a:t>
            </a:r>
          </a:p>
          <a:p>
            <a:pPr algn="ctr"/>
            <a:r>
              <a:rPr lang="cs-CZ" sz="1600" dirty="0" smtClean="0"/>
              <a:t>Tam, kde čarou začínáme v</a:t>
            </a:r>
            <a:endParaRPr lang="cs-CZ" sz="1600" dirty="0"/>
          </a:p>
        </p:txBody>
      </p:sp>
      <p:sp>
        <p:nvSpPr>
          <p:cNvPr id="3" name="Zaoblený obdélníkový popisek 2"/>
          <p:cNvSpPr/>
          <p:nvPr/>
        </p:nvSpPr>
        <p:spPr>
          <a:xfrm>
            <a:off x="709945" y="1831379"/>
            <a:ext cx="1260140" cy="742525"/>
          </a:xfrm>
          <a:prstGeom prst="wedgeRoundRectCallout">
            <a:avLst>
              <a:gd name="adj1" fmla="val -19825"/>
              <a:gd name="adj2" fmla="val 911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Zde těžko udělat chybu.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7542330" y="3068960"/>
            <a:ext cx="270030" cy="27003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417205" y="3068960"/>
            <a:ext cx="270030" cy="27003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7182290" y="3068960"/>
            <a:ext cx="270030" cy="27003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6545" y="1628800"/>
            <a:ext cx="8190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Načrtněte nebo narýsujte znázorněná tělesa čárkovanou a čerchovanou čarou.</a:t>
            </a:r>
            <a:endParaRPr lang="cs-CZ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566555" y="2483895"/>
            <a:ext cx="1935215" cy="2385265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401870" y="2483895"/>
            <a:ext cx="2340260" cy="23852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282190" y="2483895"/>
            <a:ext cx="2385265" cy="2385265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1016605" y="5274205"/>
            <a:ext cx="2385265" cy="990110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estiúhelník 9"/>
          <p:cNvSpPr/>
          <p:nvPr/>
        </p:nvSpPr>
        <p:spPr>
          <a:xfrm>
            <a:off x="4436985" y="5274205"/>
            <a:ext cx="3375375" cy="990110"/>
          </a:xfrm>
          <a:prstGeom prst="hexago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520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8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b="1" dirty="0" smtClean="0"/>
              <a:t>- 5</a:t>
            </a:r>
            <a:r>
              <a:rPr lang="cs-CZ" sz="1400" dirty="0" smtClean="0"/>
              <a:t>  Archiv autora</a:t>
            </a:r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17513" y="5021015"/>
            <a:ext cx="82359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/>
              <a:t> </a:t>
            </a:r>
            <a:r>
              <a:rPr lang="cs-CZ" sz="1400" smtClean="0"/>
              <a:t>28.9.2013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en.wikipedia.org/wiki/Main_Page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978-80-251-1887-0.</a:t>
            </a:r>
          </a:p>
          <a:p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9575" y="3941515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0922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10705</TotalTime>
  <Words>192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Napojování čar</vt:lpstr>
      <vt:lpstr>Počátek, konec a křížení čar</vt:lpstr>
      <vt:lpstr>Napojování čar</vt:lpstr>
      <vt:lpstr>Zlomy a ohyby čar</vt:lpstr>
      <vt:lpstr>Cvičení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379</cp:revision>
  <dcterms:created xsi:type="dcterms:W3CDTF">2013-03-27T07:54:35Z</dcterms:created>
  <dcterms:modified xsi:type="dcterms:W3CDTF">2013-11-24T21:31:42Z</dcterms:modified>
</cp:coreProperties>
</file>