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7"/>
  </p:notesMasterIdLst>
  <p:handoutMasterIdLst>
    <p:handoutMasterId r:id="rId8"/>
  </p:handoutMasterIdLst>
  <p:sldIdLst>
    <p:sldId id="256" r:id="rId2"/>
    <p:sldId id="259" r:id="rId3"/>
    <p:sldId id="260" r:id="rId4"/>
    <p:sldId id="261" r:id="rId5"/>
    <p:sldId id="258" r:id="rId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63" autoAdjust="0"/>
    <p:restoredTop sz="94660"/>
  </p:normalViewPr>
  <p:slideViewPr>
    <p:cSldViewPr>
      <p:cViewPr>
        <p:scale>
          <a:sx n="75" d="100"/>
          <a:sy n="75" d="100"/>
        </p:scale>
        <p:origin x="-2004" y="-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FD57B1E-EED5-47ED-B972-FF3E13A0FCEF}" type="datetimeFigureOut">
              <a:rPr lang="cs-CZ"/>
              <a:pPr>
                <a:defRPr/>
              </a:pPr>
              <a:t>17.11.2013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vvv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4A71EFB-40DD-4C87-98C2-795E9DBABE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36745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1297585-CCFD-4D96-A463-80F5A8E9A859}" type="datetimeFigureOut">
              <a:rPr lang="cs-CZ"/>
              <a:pPr>
                <a:defRPr/>
              </a:pPr>
              <a:t>17.11.2013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vvv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24AD874-74FC-4DB4-B9EF-B933B3E120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201777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6C401-D997-4B7F-AE6F-E37CFF0462DB}" type="datetime1">
              <a:rPr lang="cs-CZ"/>
              <a:pPr>
                <a:defRPr/>
              </a:pPr>
              <a:t>17.11.2013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8B3EA-087D-4A22-95FB-7C6B7E2E57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018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C8F74-72CB-4A8C-B456-34E94984CE44}" type="datetime1">
              <a:rPr lang="cs-CZ"/>
              <a:pPr>
                <a:defRPr/>
              </a:pPr>
              <a:t>17.11.2013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2C00C-D3EF-4BE4-8B11-86C892CDFA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5983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36AD7-D2B9-4185-9DE5-6A2E798C35B8}" type="datetime1">
              <a:rPr lang="cs-CZ"/>
              <a:pPr>
                <a:defRPr/>
              </a:pPr>
              <a:t>17.11.2013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79A49-333E-4CD9-909C-219E15F10D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1933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16467-32BE-4C11-AC9D-76EA8EA6FCD9}" type="datetime1">
              <a:rPr lang="cs-CZ"/>
              <a:pPr>
                <a:defRPr/>
              </a:pPr>
              <a:t>17.11.2013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2D901-F266-45F1-A165-BE40E08FC69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498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C6622-F21F-4FCE-B52E-746D159B70A9}" type="datetime1">
              <a:rPr lang="cs-CZ"/>
              <a:pPr>
                <a:defRPr/>
              </a:pPr>
              <a:t>17.11.2013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9341C-7607-43E9-B2D1-FC8A5BD31A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8352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8E5DD-BD2B-4A07-B792-5A4076FCE8C8}" type="datetime1">
              <a:rPr lang="cs-CZ"/>
              <a:pPr>
                <a:defRPr/>
              </a:pPr>
              <a:t>17.11.2013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F76FE-13B3-45D0-97E4-84FC0E1A0E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9892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88C78-5AE7-4625-8ED5-7700852F68DC}" type="datetime1">
              <a:rPr lang="cs-CZ"/>
              <a:pPr>
                <a:defRPr/>
              </a:pPr>
              <a:t>17.11.2013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C9408-11E6-4558-87F5-8B629CCC1F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615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883D2-1569-42B0-AECE-F234931E74CD}" type="datetime1">
              <a:rPr lang="cs-CZ"/>
              <a:pPr>
                <a:defRPr/>
              </a:pPr>
              <a:t>17.11.2013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7ADEE-00FA-47BA-8200-BEAB4CDB66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0745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5D217-796D-461B-BAB4-3A59C9056E96}" type="datetime1">
              <a:rPr lang="cs-CZ"/>
              <a:pPr>
                <a:defRPr/>
              </a:pPr>
              <a:t>17.11.2013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9DCBD-AC62-4126-B8B3-3F4AE4F853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9552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AD8F1-8FCA-4EA3-9DCD-181FE570218F}" type="datetime1">
              <a:rPr lang="cs-CZ"/>
              <a:pPr>
                <a:defRPr/>
              </a:pPr>
              <a:t>17.11.2013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E92F9-9441-46C2-A157-4C7C12FB6B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8675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5B12C-EDB3-4787-AE69-D9E97EC78490}" type="datetime1">
              <a:rPr lang="cs-CZ"/>
              <a:pPr>
                <a:defRPr/>
              </a:pPr>
              <a:t>17.11.2013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77C09-BD65-4F0B-A9B6-DADCFE0703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4487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25300B4-D2AB-4558-AE91-9424DF31A345}" type="datetime1">
              <a:rPr lang="cs-CZ"/>
              <a:pPr>
                <a:defRPr/>
              </a:pPr>
              <a:t>17.11.2013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C670A7-6746-4B95-852E-CF12DD8A5A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ssvos.cz/" TargetMode="External"/><Relationship Id="rId4" Type="http://schemas.openxmlformats.org/officeDocument/2006/relationships/hyperlink" Target="http://www.ssvos.cz/moodle/index.php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6000">
              <a:srgbClr val="85C2FF"/>
            </a:gs>
            <a:gs pos="78000">
              <a:srgbClr val="C4D6EB"/>
            </a:gs>
            <a:gs pos="100000">
              <a:schemeClr val="bg1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90538" y="2060575"/>
            <a:ext cx="8208962" cy="722313"/>
          </a:xfrm>
        </p:spPr>
        <p:txBody>
          <a:bodyPr rtlCol="0">
            <a:noAutofit/>
          </a:bodyPr>
          <a:lstStyle/>
          <a:p>
            <a:pPr marL="3657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dirty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Jméno autora: </a:t>
            </a:r>
            <a:r>
              <a:rPr lang="cs-CZ" sz="16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Mgr. Vlasta </a:t>
            </a:r>
            <a:r>
              <a:rPr lang="cs-CZ" sz="1600" dirty="0" err="1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Kollariková</a:t>
            </a:r>
            <a:r>
              <a:rPr lang="cs-CZ" sz="16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cs-CZ" sz="1600" dirty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cs-CZ" sz="1600" dirty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cs-CZ" sz="1400" dirty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Datum vytvoření: </a:t>
            </a:r>
            <a:r>
              <a:rPr lang="cs-CZ" sz="14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26.04. 2013</a:t>
            </a:r>
            <a:br>
              <a:rPr lang="cs-CZ" sz="14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Číslo DUMu</a:t>
            </a:r>
            <a:r>
              <a:rPr lang="cs-CZ" sz="140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cs-CZ" sz="140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VY_32_INOVACE_06_OSVZ_ON</a:t>
            </a:r>
            <a:endParaRPr lang="cs-CZ" sz="1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Podnadpis 2"/>
          <p:cNvSpPr>
            <a:spLocks noGrp="1"/>
          </p:cNvSpPr>
          <p:nvPr>
            <p:ph type="subTitle" idx="1"/>
          </p:nvPr>
        </p:nvSpPr>
        <p:spPr>
          <a:xfrm>
            <a:off x="482600" y="4221163"/>
            <a:ext cx="8208963" cy="647700"/>
          </a:xfrm>
        </p:spPr>
        <p:txBody>
          <a:bodyPr/>
          <a:lstStyle/>
          <a:p>
            <a:pPr eaLnBrk="1" hangingPunct="1"/>
            <a:r>
              <a:rPr lang="cs-CZ" sz="1400" b="1" smtClean="0">
                <a:solidFill>
                  <a:schemeClr val="tx1"/>
                </a:solidFill>
                <a:latin typeface="Arial" charset="0"/>
                <a:cs typeface="Arial" charset="0"/>
              </a:rPr>
              <a:t>Anotace:</a:t>
            </a:r>
            <a:r>
              <a:rPr lang="cs-CZ" sz="1400" smtClean="0">
                <a:solidFill>
                  <a:schemeClr val="tx1"/>
                </a:solidFill>
                <a:latin typeface="Arial" charset="0"/>
                <a:cs typeface="Arial" charset="0"/>
              </a:rPr>
              <a:t/>
            </a:r>
            <a:br>
              <a:rPr lang="cs-CZ" sz="1400" smtClean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cs-CZ" sz="1200" smtClean="0">
                <a:solidFill>
                  <a:schemeClr val="tx1"/>
                </a:solidFill>
                <a:latin typeface="Arial" charset="0"/>
                <a:cs typeface="Arial" charset="0"/>
              </a:rPr>
              <a:t>Seznámit žáky s problematikou </a:t>
            </a:r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4763" y="260350"/>
            <a:ext cx="6624637" cy="1252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490538" y="3213100"/>
            <a:ext cx="8208962" cy="7937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 smtClean="0">
                <a:latin typeface="Arial" pitchFamily="34" charset="0"/>
                <a:ea typeface="+mn-ea"/>
                <a:cs typeface="Arial" pitchFamily="34" charset="0"/>
              </a:rPr>
              <a:t>Ročník: I.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latin typeface="Arial" pitchFamily="34" charset="0"/>
                <a:cs typeface="Arial" pitchFamily="34" charset="0"/>
              </a:rPr>
              <a:t>Vzdělávací 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>oblast: Společenskovědní vzdělávání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200" dirty="0">
                <a:latin typeface="Arial" pitchFamily="34" charset="0"/>
                <a:cs typeface="Arial" pitchFamily="34" charset="0"/>
              </a:rPr>
              <a:t>V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>zdělávací obor: Občanská nauka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200" dirty="0">
                <a:latin typeface="Arial" pitchFamily="34" charset="0"/>
                <a:cs typeface="Arial" pitchFamily="34" charset="0"/>
              </a:rPr>
              <a:t>T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>ematický okruh: Česká republika a svět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atin typeface="Arial" pitchFamily="34" charset="0"/>
                <a:cs typeface="Arial" pitchFamily="34" charset="0"/>
              </a:rPr>
              <a:t> Téma: Globální problémy  </a:t>
            </a:r>
            <a:r>
              <a:rPr lang="cs-CZ" sz="1200" dirty="0">
                <a:latin typeface="Arial" pitchFamily="34" charset="0"/>
                <a:cs typeface="Arial" pitchFamily="34" charset="0"/>
              </a:rPr>
              <a:t/>
            </a:r>
            <a:br>
              <a:rPr lang="cs-CZ" sz="1200" dirty="0">
                <a:latin typeface="Arial" pitchFamily="34" charset="0"/>
                <a:cs typeface="Arial" pitchFamily="34" charset="0"/>
              </a:rPr>
            </a:br>
            <a:endParaRPr lang="cs-CZ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4" name="Podnadpis 2"/>
          <p:cNvSpPr txBox="1">
            <a:spLocks/>
          </p:cNvSpPr>
          <p:nvPr/>
        </p:nvSpPr>
        <p:spPr bwMode="auto">
          <a:xfrm>
            <a:off x="490538" y="5229225"/>
            <a:ext cx="8208962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cs-CZ" sz="1400" b="1">
                <a:latin typeface="Arial" charset="0"/>
              </a:rPr>
              <a:t>Metodický list:</a:t>
            </a:r>
            <a:br>
              <a:rPr lang="cs-CZ" sz="1400" b="1">
                <a:latin typeface="Arial" charset="0"/>
              </a:rPr>
            </a:br>
            <a:r>
              <a:rPr lang="cs-CZ" sz="1200">
                <a:latin typeface="Arial" charset="0"/>
              </a:rPr>
              <a:t>Formou výkladu a besedy probrat globální problémy, prezentaci lze využít k zápisu do sešitu</a:t>
            </a:r>
          </a:p>
        </p:txBody>
      </p:sp>
      <p:sp>
        <p:nvSpPr>
          <p:cNvPr id="2055" name="TextovéPole 7"/>
          <p:cNvSpPr txBox="1">
            <a:spLocks noChangeArrowheads="1"/>
          </p:cNvSpPr>
          <p:nvPr/>
        </p:nvSpPr>
        <p:spPr bwMode="auto">
          <a:xfrm>
            <a:off x="490538" y="6453188"/>
            <a:ext cx="82089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cs-CZ" sz="1000">
                <a:solidFill>
                  <a:schemeClr val="tx2"/>
                </a:solidFill>
                <a:latin typeface="Arial" charset="0"/>
              </a:rPr>
              <a:t>přehled DUM na stránkách  </a:t>
            </a:r>
            <a:r>
              <a:rPr lang="cs-CZ" sz="1000">
                <a:solidFill>
                  <a:srgbClr val="FFC000"/>
                </a:solidFill>
                <a:latin typeface="Arial" charset="0"/>
                <a:hlinkClick r:id="rId4"/>
              </a:rPr>
              <a:t>Moodle</a:t>
            </a:r>
            <a:r>
              <a:rPr lang="cs-CZ" sz="1000">
                <a:solidFill>
                  <a:srgbClr val="FFC000"/>
                </a:solidFill>
                <a:latin typeface="Arial" charset="0"/>
              </a:rPr>
              <a:t> 		</a:t>
            </a:r>
            <a:r>
              <a:rPr lang="cs-CZ" sz="1000">
                <a:solidFill>
                  <a:schemeClr val="tx2"/>
                </a:solidFill>
                <a:latin typeface="Arial" charset="0"/>
                <a:hlinkClick r:id="rId5"/>
              </a:rPr>
              <a:t>www.ssvos.cz</a:t>
            </a:r>
            <a:r>
              <a:rPr lang="cs-CZ" sz="1000">
                <a:solidFill>
                  <a:schemeClr val="tx2"/>
                </a:solidFill>
                <a:latin typeface="Arial" charset="0"/>
              </a:rPr>
              <a:t> 	</a:t>
            </a:r>
            <a:endParaRPr lang="cs-CZ" sz="1000">
              <a:solidFill>
                <a:srgbClr val="FFC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Globální problémy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rozdělení do okruhů</a:t>
            </a:r>
            <a:r>
              <a:rPr lang="cs-CZ" dirty="0" smtClean="0"/>
              <a:t>)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  <a:defRPr/>
            </a:pPr>
            <a:r>
              <a:rPr lang="cs-CZ" dirty="0" smtClean="0"/>
              <a:t>1. </a:t>
            </a:r>
            <a:r>
              <a:rPr lang="cs-CZ" b="1" u="sng" dirty="0" smtClean="0">
                <a:solidFill>
                  <a:schemeClr val="accent3">
                    <a:lumMod val="50000"/>
                  </a:schemeClr>
                </a:solidFill>
              </a:rPr>
              <a:t>ekologické</a:t>
            </a:r>
            <a:r>
              <a:rPr lang="cs-CZ" dirty="0" smtClean="0"/>
              <a:t> - znečišťování, UV záření, globální oteplování a skleníkový efekt, zvedání hladin oceánů, kácení deštných pralesů, přírodní katastrofy</a:t>
            </a:r>
          </a:p>
          <a:p>
            <a:pPr marL="0" indent="0" eaLnBrk="1" hangingPunct="1">
              <a:buNone/>
              <a:defRPr/>
            </a:pPr>
            <a:r>
              <a:rPr lang="cs-CZ" dirty="0" smtClean="0"/>
              <a:t>2. </a:t>
            </a:r>
            <a:r>
              <a:rPr lang="cs-CZ" b="1" u="sng" dirty="0" smtClean="0"/>
              <a:t>nemoci</a:t>
            </a:r>
            <a:r>
              <a:rPr lang="cs-CZ" dirty="0" smtClean="0"/>
              <a:t> - AIDS, rakovina, ptačí chřipka atd.</a:t>
            </a:r>
          </a:p>
          <a:p>
            <a:pPr marL="0" indent="0" eaLnBrk="1" hangingPunct="1">
              <a:buNone/>
              <a:defRPr/>
            </a:pPr>
            <a:r>
              <a:rPr lang="cs-CZ" dirty="0" smtClean="0"/>
              <a:t>3. </a:t>
            </a:r>
            <a:r>
              <a:rPr lang="cs-CZ" b="1" u="sng" dirty="0" smtClean="0">
                <a:solidFill>
                  <a:schemeClr val="accent2">
                    <a:lumMod val="75000"/>
                  </a:schemeClr>
                </a:solidFill>
              </a:rPr>
              <a:t>chudoba</a:t>
            </a:r>
            <a:r>
              <a:rPr lang="cs-CZ" dirty="0" smtClean="0"/>
              <a:t> - hlad, dětská úmrtnost, negramotnost</a:t>
            </a:r>
          </a:p>
          <a:p>
            <a:pPr marL="0" indent="0" eaLnBrk="1" hangingPunct="1">
              <a:buNone/>
              <a:defRPr/>
            </a:pPr>
            <a:r>
              <a:rPr lang="cs-CZ" dirty="0" smtClean="0"/>
              <a:t>4. </a:t>
            </a:r>
            <a:r>
              <a:rPr lang="cs-CZ" b="1" u="sng" dirty="0" smtClean="0">
                <a:solidFill>
                  <a:schemeClr val="accent5">
                    <a:lumMod val="50000"/>
                  </a:schemeClr>
                </a:solidFill>
              </a:rPr>
              <a:t>nedostatek surovin </a:t>
            </a:r>
            <a:r>
              <a:rPr lang="cs-CZ" dirty="0" smtClean="0"/>
              <a:t>- ropa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C14374AD-C736-4542-A8FD-D7BF58D746C4}" type="slidenum">
              <a:rPr lang="cs-CZ"/>
              <a:pPr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b="1" dirty="0" smtClean="0">
                <a:solidFill>
                  <a:schemeClr val="tx2">
                    <a:lumMod val="50000"/>
                  </a:schemeClr>
                </a:solidFill>
              </a:rPr>
              <a:t>Další problémy světa    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  <a:defRPr/>
            </a:pPr>
            <a:r>
              <a:rPr lang="cs-CZ" dirty="0" smtClean="0"/>
              <a:t>5. </a:t>
            </a:r>
            <a:r>
              <a:rPr lang="cs-CZ" b="1" u="sng" dirty="0" smtClean="0">
                <a:solidFill>
                  <a:srgbClr val="FF0000"/>
                </a:solidFill>
              </a:rPr>
              <a:t>válečné konflikty </a:t>
            </a:r>
            <a:r>
              <a:rPr lang="cs-CZ" dirty="0" smtClean="0"/>
              <a:t>- Afghánistán, Kosovo, </a:t>
            </a:r>
            <a:r>
              <a:rPr lang="cs-CZ" dirty="0" err="1" smtClean="0"/>
              <a:t>Írák</a:t>
            </a:r>
            <a:r>
              <a:rPr lang="cs-CZ" dirty="0" smtClean="0"/>
              <a:t>, Izrael, Palestina a další</a:t>
            </a:r>
          </a:p>
          <a:p>
            <a:pPr marL="0" indent="0" eaLnBrk="1" hangingPunct="1">
              <a:buNone/>
              <a:defRPr/>
            </a:pPr>
            <a:r>
              <a:rPr lang="cs-CZ" dirty="0" smtClean="0"/>
              <a:t>6. </a:t>
            </a:r>
            <a:r>
              <a:rPr lang="cs-CZ" b="1" u="sng" dirty="0" smtClean="0">
                <a:solidFill>
                  <a:schemeClr val="accent2">
                    <a:lumMod val="50000"/>
                  </a:schemeClr>
                </a:solidFill>
              </a:rPr>
              <a:t>teroristické útoky</a:t>
            </a:r>
          </a:p>
          <a:p>
            <a:pPr marL="0" indent="0" eaLnBrk="1" hangingPunct="1">
              <a:buNone/>
              <a:defRPr/>
            </a:pPr>
            <a:r>
              <a:rPr lang="cs-CZ" dirty="0" smtClean="0"/>
              <a:t>7. </a:t>
            </a:r>
            <a:r>
              <a:rPr lang="cs-CZ" b="1" u="sng" dirty="0" smtClean="0">
                <a:solidFill>
                  <a:schemeClr val="accent5">
                    <a:lumMod val="50000"/>
                  </a:schemeClr>
                </a:solidFill>
              </a:rPr>
              <a:t>porušování lidských práv </a:t>
            </a:r>
            <a:r>
              <a:rPr lang="cs-CZ" dirty="0" smtClean="0"/>
              <a:t>- Čína, Indonésie</a:t>
            </a:r>
          </a:p>
          <a:p>
            <a:pPr marL="0" indent="0" eaLnBrk="1" hangingPunct="1">
              <a:buNone/>
              <a:defRPr/>
            </a:pPr>
            <a:r>
              <a:rPr lang="cs-CZ" dirty="0" smtClean="0"/>
              <a:t>8. </a:t>
            </a:r>
            <a:r>
              <a:rPr lang="cs-CZ" b="1" u="sng" dirty="0" smtClean="0">
                <a:solidFill>
                  <a:schemeClr val="accent3">
                    <a:lumMod val="50000"/>
                  </a:schemeClr>
                </a:solidFill>
              </a:rPr>
              <a:t>populační exploze </a:t>
            </a:r>
            <a:r>
              <a:rPr lang="cs-CZ" dirty="0" smtClean="0"/>
              <a:t>(v roce 2015 - 7 miliard obyvatel)</a:t>
            </a:r>
          </a:p>
          <a:p>
            <a:pPr marL="0" indent="0" eaLnBrk="1" hangingPunct="1">
              <a:buNone/>
              <a:defRPr/>
            </a:pPr>
            <a:r>
              <a:rPr lang="cs-CZ" dirty="0" smtClean="0"/>
              <a:t>9. </a:t>
            </a:r>
            <a:r>
              <a:rPr lang="cs-CZ" b="1" u="sng" dirty="0" smtClean="0">
                <a:solidFill>
                  <a:schemeClr val="accent6">
                    <a:lumMod val="50000"/>
                  </a:schemeClr>
                </a:solidFill>
              </a:rPr>
              <a:t>růst kriminality</a:t>
            </a:r>
          </a:p>
          <a:p>
            <a:pPr marL="0" indent="0" eaLnBrk="1" hangingPunct="1">
              <a:buNone/>
              <a:defRPr/>
            </a:pPr>
            <a:r>
              <a:rPr lang="cs-CZ" dirty="0" smtClean="0"/>
              <a:t>10.mezinárodní </a:t>
            </a:r>
            <a:r>
              <a:rPr lang="cs-CZ" b="1" u="sng" dirty="0" smtClean="0">
                <a:solidFill>
                  <a:schemeClr val="tx2"/>
                </a:solidFill>
              </a:rPr>
              <a:t>zadluženost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8231801D-9F37-479D-9258-A02BFD04366B}" type="slidenum">
              <a:rPr lang="cs-CZ"/>
              <a:pPr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u="sng" dirty="0" smtClean="0">
                <a:solidFill>
                  <a:schemeClr val="accent2"/>
                </a:solidFill>
              </a:rPr>
              <a:t>Globální problémy </a:t>
            </a:r>
            <a:r>
              <a:rPr lang="cs-CZ" dirty="0" smtClean="0"/>
              <a:t>(závěr)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cs-CZ" dirty="0" smtClean="0"/>
              <a:t>1. </a:t>
            </a:r>
            <a:r>
              <a:rPr lang="cs-CZ" b="1" dirty="0" smtClean="0">
                <a:solidFill>
                  <a:schemeClr val="tx2"/>
                </a:solidFill>
              </a:rPr>
              <a:t>týkají se všech </a:t>
            </a:r>
            <a:r>
              <a:rPr lang="cs-CZ" dirty="0" smtClean="0"/>
              <a:t>obyvatel planety Země</a:t>
            </a:r>
          </a:p>
          <a:p>
            <a:pPr marL="0" indent="0" eaLnBrk="1" hangingPunct="1">
              <a:buNone/>
            </a:pPr>
            <a:r>
              <a:rPr lang="cs-CZ" dirty="0" smtClean="0"/>
              <a:t>2. vznikají 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z různých příčin </a:t>
            </a:r>
            <a:r>
              <a:rPr lang="cs-CZ" dirty="0" smtClean="0"/>
              <a:t>(přírodních, ekonomických, politických, ekologických, právních, etických, epidemických, vojenských atd.)</a:t>
            </a:r>
          </a:p>
          <a:p>
            <a:pPr marL="0" indent="0" eaLnBrk="1" hangingPunct="1">
              <a:buNone/>
            </a:pPr>
            <a:r>
              <a:rPr lang="cs-CZ" dirty="0" smtClean="0"/>
              <a:t>3. musí je 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řešit všechny státy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EA95CAF4-060D-4EC2-88FE-25374197EFC8}" type="slidenum">
              <a:rPr lang="cs-CZ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2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Literatura</a:t>
            </a:r>
          </a:p>
        </p:txBody>
      </p:sp>
      <p:sp>
        <p:nvSpPr>
          <p:cNvPr id="6147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cs-CZ" smtClean="0"/>
              <a:t>HLADÍK. </a:t>
            </a:r>
            <a:r>
              <a:rPr lang="cs-CZ" i="1" smtClean="0"/>
              <a:t>Společenské vědy v kostce</a:t>
            </a:r>
            <a:r>
              <a:rPr lang="cs-CZ" smtClean="0"/>
              <a:t>. Havlíčkův Brod:  Fragment, 1996, ISBN 80-7200-044-6.</a:t>
            </a:r>
          </a:p>
          <a:p>
            <a:pPr marL="0" indent="0" eaLnBrk="1" hangingPunct="1">
              <a:buFont typeface="Arial" charset="0"/>
              <a:buNone/>
            </a:pPr>
            <a:r>
              <a:rPr lang="cs-CZ" smtClean="0"/>
              <a:t>EMMERT a kol. </a:t>
            </a:r>
            <a:r>
              <a:rPr lang="cs-CZ" i="1" smtClean="0"/>
              <a:t>Odmaturuj ze společenských věd</a:t>
            </a:r>
            <a:r>
              <a:rPr lang="cs-CZ" smtClean="0"/>
              <a:t>. Brno: Didaktis, 2003, ISBN 80-86285-68-5.</a:t>
            </a:r>
          </a:p>
          <a:p>
            <a:pPr marL="0" indent="0" eaLnBrk="1" hangingPunct="1"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487</TotalTime>
  <Words>234</Words>
  <Application>Microsoft Office PowerPoint</Application>
  <PresentationFormat>Předvádění na obrazovce (4:3)</PresentationFormat>
  <Paragraphs>31</Paragraphs>
  <Slides>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Jméno autora: Mgr. Vlasta Kollariková  Datum vytvoření: 26.04. 2013 Číslo DUMu: VY_32_INOVACE_06_OSVZ_ON</vt:lpstr>
      <vt:lpstr>Globální problémy  (rozdělení do okruhů)</vt:lpstr>
      <vt:lpstr>Další problémy světa    </vt:lpstr>
      <vt:lpstr>Globální problémy (závěr)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zchalupsky</dc:creator>
  <cp:lastModifiedBy>zchalupsky</cp:lastModifiedBy>
  <cp:revision>29</cp:revision>
  <dcterms:created xsi:type="dcterms:W3CDTF">2012-09-02T07:52:48Z</dcterms:created>
  <dcterms:modified xsi:type="dcterms:W3CDTF">2013-11-17T20:21:29Z</dcterms:modified>
</cp:coreProperties>
</file>