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62" r:id="rId5"/>
    <p:sldId id="277" r:id="rId6"/>
    <p:sldId id="258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GodfreyKneller-IsaacNewton-1689.jpg" TargetMode="External"/><Relationship Id="rId2" Type="http://schemas.openxmlformats.org/officeDocument/2006/relationships/hyperlink" Target="http://pixabay.com/cs/fotbal-hr%C3%A1%C4%8Di-sout%C4%9B%C5%BE-t%C3%BDmy-sportovn%C3%AD-8322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in_Page" TargetMode="External"/><Relationship Id="rId5" Type="http://schemas.openxmlformats.org/officeDocument/2006/relationships/hyperlink" Target="http://fyzika.jreichl.com/" TargetMode="External"/><Relationship Id="rId4" Type="http://schemas.openxmlformats.org/officeDocument/2006/relationships/hyperlink" Target="http://pixabay.com/cs/silni%C4%8Dn%C3%AD-kolo-kolo-z%C3%A1vodn%C3%AD-cyklist%C3%A9-6319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11.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VY_32_INOVACE_06_FY_B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 smtClean="0"/>
              <a:t>Dynamika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</a:t>
            </a:r>
            <a:r>
              <a:rPr lang="cs-CZ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Dynamika a zkoumání příčin pohybu.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Účinky síly a formy silového působení.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Závěrečné cvičení pro určeni statických a dynamických sil. 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c40b92370b9fc12981bf/1373488023/football-83222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82090" y="5485082"/>
            <a:ext cx="3761910" cy="1094268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Dynamika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2105" y="4959170"/>
            <a:ext cx="3992286" cy="149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Dynamika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Síla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Formy silového působení </a:t>
            </a:r>
            <a:r>
              <a:rPr lang="cs-CZ" sz="1600" dirty="0" smtClean="0">
                <a:solidFill>
                  <a:schemeClr val="bg1"/>
                </a:solidFill>
              </a:rPr>
              <a:t>těles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Cvičení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17405" y="6489340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6490554" y="6264315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53625"/>
            <a:ext cx="6789141" cy="1143000"/>
          </a:xfrm>
        </p:spPr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96525" y="1673805"/>
            <a:ext cx="85241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rozdíl od kinematiky, která zkoumá jak se tělesa pohybují, bez ohledu </a:t>
            </a:r>
            <a:br>
              <a:rPr lang="cs-CZ" dirty="0" smtClean="0"/>
            </a:br>
            <a:r>
              <a:rPr lang="cs-CZ" dirty="0" smtClean="0"/>
              <a:t>na příčiny pohybu,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se dynamika zabývá právě těmito příčinami, proč a za jakých podmínek </a:t>
            </a:r>
            <a:br>
              <a:rPr lang="cs-CZ" dirty="0" smtClean="0"/>
            </a:br>
            <a:r>
              <a:rPr lang="cs-CZ" dirty="0" smtClean="0"/>
              <a:t>se hmotné body, tělesa nebo soustavy těles pohybují.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6545" y="1095998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</a:t>
            </a:r>
            <a:r>
              <a:rPr lang="cs-CZ" sz="1400" dirty="0" smtClean="0"/>
              <a:t> řeckého </a:t>
            </a:r>
            <a:r>
              <a:rPr lang="cs-CZ" sz="1400" i="1" dirty="0" err="1" smtClean="0"/>
              <a:t>dynamis</a:t>
            </a:r>
            <a:r>
              <a:rPr lang="cs-CZ" sz="1400" dirty="0" smtClean="0"/>
              <a:t> – síla, nejdůležitější pojem dynamiky.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6525" y="3158970"/>
            <a:ext cx="8479104" cy="307777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Zákony klasické dynamiky platí pro běžná tělesa, pohybující se malými rychlostmi oproti rychlosti světla.</a:t>
            </a:r>
            <a:endParaRPr lang="cs-CZ" sz="1400" dirty="0"/>
          </a:p>
        </p:txBody>
      </p:sp>
      <p:sp>
        <p:nvSpPr>
          <p:cNvPr id="6" name="Obdélník 5"/>
          <p:cNvSpPr/>
          <p:nvPr/>
        </p:nvSpPr>
        <p:spPr>
          <a:xfrm>
            <a:off x="1036420" y="4014065"/>
            <a:ext cx="484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Základem dynamiky jsou tři pohybové zákony</a:t>
            </a:r>
          </a:p>
        </p:txBody>
      </p:sp>
      <p:sp>
        <p:nvSpPr>
          <p:cNvPr id="7" name="Obdélník 6"/>
          <p:cNvSpPr/>
          <p:nvPr/>
        </p:nvSpPr>
        <p:spPr>
          <a:xfrm>
            <a:off x="636845" y="5804973"/>
            <a:ext cx="5960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Zákony formuloval Isaac </a:t>
            </a:r>
            <a:r>
              <a:rPr lang="cs-CZ" dirty="0"/>
              <a:t>Newton před více než 300 </a:t>
            </a:r>
            <a:r>
              <a:rPr lang="cs-CZ" dirty="0" smtClean="0"/>
              <a:t>lety.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51520" y="4811378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zákon setrvačnosti</a:t>
            </a:r>
          </a:p>
        </p:txBody>
      </p:sp>
      <p:sp>
        <p:nvSpPr>
          <p:cNvPr id="9" name="Obdélník 8"/>
          <p:cNvSpPr/>
          <p:nvPr/>
        </p:nvSpPr>
        <p:spPr>
          <a:xfrm>
            <a:off x="2906815" y="4811378"/>
            <a:ext cx="1100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zákon síly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62010" y="4804512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zákon akce a reakce</a:t>
            </a:r>
          </a:p>
        </p:txBody>
      </p:sp>
      <p:cxnSp>
        <p:nvCxnSpPr>
          <p:cNvPr id="12" name="Přímá spojnice 11"/>
          <p:cNvCxnSpPr>
            <a:stCxn id="6" idx="2"/>
            <a:endCxn id="8" idx="0"/>
          </p:cNvCxnSpPr>
          <p:nvPr/>
        </p:nvCxnSpPr>
        <p:spPr>
          <a:xfrm flipH="1">
            <a:off x="1299243" y="4383397"/>
            <a:ext cx="2157540" cy="427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9" idx="0"/>
            <a:endCxn id="6" idx="2"/>
          </p:cNvCxnSpPr>
          <p:nvPr/>
        </p:nvCxnSpPr>
        <p:spPr>
          <a:xfrm flipH="1" flipV="1">
            <a:off x="3456783" y="4383397"/>
            <a:ext cx="300" cy="427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6" idx="2"/>
            <a:endCxn id="10" idx="0"/>
          </p:cNvCxnSpPr>
          <p:nvPr/>
        </p:nvCxnSpPr>
        <p:spPr>
          <a:xfrm>
            <a:off x="3456783" y="4383397"/>
            <a:ext cx="2355542" cy="4211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ortrét Isaaca Newtona od Godfreye Knellera (1689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320" y="4018711"/>
            <a:ext cx="1754729" cy="240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aoblený obdélníkový popisek 20"/>
          <p:cNvSpPr/>
          <p:nvPr/>
        </p:nvSpPr>
        <p:spPr>
          <a:xfrm>
            <a:off x="6147175" y="459813"/>
            <a:ext cx="2503039" cy="791216"/>
          </a:xfrm>
          <a:prstGeom prst="wedgeRoundRectCallout">
            <a:avLst>
              <a:gd name="adj1" fmla="val -49199"/>
              <a:gd name="adj2" fmla="val 883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Dynamika vysvětluje pohyby </a:t>
            </a:r>
            <a:r>
              <a:rPr lang="cs-CZ" sz="1400" smtClean="0">
                <a:solidFill>
                  <a:schemeClr val="tx1"/>
                </a:solidFill>
              </a:rPr>
              <a:t>těles tak, </a:t>
            </a:r>
            <a:r>
              <a:rPr lang="cs-CZ" sz="1400" dirty="0" smtClean="0">
                <a:solidFill>
                  <a:schemeClr val="tx1"/>
                </a:solidFill>
              </a:rPr>
              <a:t>že hledá příčiny, které pohyb způsobují.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Síla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49943" y="1403775"/>
                <a:ext cx="8532547" cy="956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dirty="0" smtClean="0"/>
                  <a:t>Z každodenní zkušenosti víme, že síla má vždy velikost a směr a její účinek ovlivňuje místo působení – působiště.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dirty="0" smtClean="0"/>
                  <a:t>Jedná se tedy o vektorovou veličinu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dirty="0" smtClean="0"/>
                  <a:t> s jednotkou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𝑁</m:t>
                        </m:r>
                      </m:e>
                    </m:d>
                  </m:oMath>
                </a14:m>
                <a:r>
                  <a:rPr lang="cs-CZ" dirty="0" smtClean="0"/>
                  <a:t> … newton (</a:t>
                </a:r>
                <a:r>
                  <a:rPr lang="cs-CZ" dirty="0" err="1" smtClean="0"/>
                  <a:t>ňůtn</a:t>
                </a:r>
                <a:r>
                  <a:rPr lang="cs-CZ" dirty="0" smtClean="0"/>
                  <a:t>).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43" y="1403775"/>
                <a:ext cx="8532547" cy="956929"/>
              </a:xfrm>
              <a:prstGeom prst="rect">
                <a:avLst/>
              </a:prstGeom>
              <a:blipFill rotWithShape="1">
                <a:blip r:embed="rId2"/>
                <a:stretch>
                  <a:fillRect l="-500" t="-3185" b="-95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186736" y="2663915"/>
            <a:ext cx="481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Silové projevy těles při vzájemném působení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6505" y="3203975"/>
            <a:ext cx="4435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dynamické – pohybové, hnací a odporové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změna rychlosti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zrychlení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zpomalení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změna směru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42030" y="3203975"/>
            <a:ext cx="4410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statické – deformační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okem pozorovatelné – změna tvaru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pružná – vratná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trvalá deformace – nevratná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okem nepozorovatelné – namáhání</a:t>
            </a:r>
            <a:endParaRPr lang="cs-CZ" dirty="0"/>
          </a:p>
        </p:txBody>
      </p:sp>
      <p:sp>
        <p:nvSpPr>
          <p:cNvPr id="8" name="Pravá složená závorka 7"/>
          <p:cNvSpPr/>
          <p:nvPr/>
        </p:nvSpPr>
        <p:spPr>
          <a:xfrm rot="5400000">
            <a:off x="4332729" y="1917174"/>
            <a:ext cx="437633" cy="60715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06815" y="5207492"/>
            <a:ext cx="353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kombinace uvedených možností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1530" y="596612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 běžné praxi je chování těles ovlivněno více příčinami - silami. Dlouhodobé statické i dynamické namáhání těles může vést k nečekanému zničení nebo poškození tělesa. Odlomení části tělesa, zřícení mostu …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 txBox="1">
            <a:spLocks noGrp="1"/>
          </p:cNvSpPr>
          <p:nvPr>
            <p:ph type="title"/>
          </p:nvPr>
        </p:nvSpPr>
        <p:spPr>
          <a:xfrm>
            <a:off x="19008" y="248736"/>
            <a:ext cx="9124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ormy silového působení těles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56865" y="1403775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Síla se projevuje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6555" y="2033845"/>
            <a:ext cx="3172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při vzájemném kontaktu těles</a:t>
            </a:r>
          </a:p>
        </p:txBody>
      </p:sp>
      <p:sp>
        <p:nvSpPr>
          <p:cNvPr id="7" name="Obdélník 6"/>
          <p:cNvSpPr/>
          <p:nvPr/>
        </p:nvSpPr>
        <p:spPr>
          <a:xfrm>
            <a:off x="5297160" y="2033845"/>
            <a:ext cx="30828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prostřednictvím silových polí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gravitačního pole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elektrického pole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magnetického pole</a:t>
            </a:r>
            <a:endParaRPr lang="cs-CZ" dirty="0"/>
          </a:p>
        </p:txBody>
      </p:sp>
      <p:sp>
        <p:nvSpPr>
          <p:cNvPr id="9" name="Pravá složená závorka 8"/>
          <p:cNvSpPr/>
          <p:nvPr/>
        </p:nvSpPr>
        <p:spPr>
          <a:xfrm rot="5400000">
            <a:off x="4399082" y="555873"/>
            <a:ext cx="437633" cy="60715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781690" y="4172119"/>
            <a:ext cx="63308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Výsledné působení sil ovlivňuje: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počet sil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velikost sil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působiště sil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směr sil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doba působení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dynamičnost působení – působení sil v závislosti na čase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016605" y="2528900"/>
            <a:ext cx="3317450" cy="54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tx1"/>
                </a:solidFill>
              </a:rPr>
              <a:t>Síla neexistuje sama o sobě.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11247" y="4329100"/>
            <a:ext cx="3356208" cy="135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Často se silové působení mezi tělesy redukuje pouze na pohybové účinky 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a deformace těles se neuvažuje.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Pro takový případy se zavádí pojem dokonale tuhého tělesa, které svůj objem ani tvar působením dalších těles nemění.</a:t>
            </a:r>
            <a:endParaRPr lang="cs-CZ" sz="1200" dirty="0">
              <a:solidFill>
                <a:schemeClr val="tx1"/>
              </a:solidFill>
            </a:endParaRPr>
          </a:p>
        </p:txBody>
      </p:sp>
      <p:cxnSp>
        <p:nvCxnSpPr>
          <p:cNvPr id="4" name="Přímá spojnice 3"/>
          <p:cNvCxnSpPr>
            <a:stCxn id="5" idx="2"/>
            <a:endCxn id="6" idx="0"/>
          </p:cNvCxnSpPr>
          <p:nvPr/>
        </p:nvCxnSpPr>
        <p:spPr>
          <a:xfrm flipH="1">
            <a:off x="2152887" y="1773107"/>
            <a:ext cx="2181169" cy="2607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stCxn id="5" idx="2"/>
            <a:endCxn id="7" idx="0"/>
          </p:cNvCxnSpPr>
          <p:nvPr/>
        </p:nvCxnSpPr>
        <p:spPr>
          <a:xfrm>
            <a:off x="4334056" y="1773107"/>
            <a:ext cx="2504552" cy="2607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Cvičení</a:t>
            </a:r>
          </a:p>
        </p:txBody>
      </p:sp>
      <p:pic>
        <p:nvPicPr>
          <p:cNvPr id="1026" name="Picture 2" descr="http://pixabay.com/static/uploads/photo/2012/10/26/03/26/road-bike-63199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616" y="1534006"/>
            <a:ext cx="6806344" cy="518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276044" y="1043735"/>
            <a:ext cx="6636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Které z sil mají na fotografii statický a které dynamický účinek?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992380" y="6513149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9187"/>
            <a:ext cx="8229600" cy="205382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TPSDAVE. </a:t>
            </a:r>
            <a:r>
              <a:rPr lang="cs-CZ" sz="1400" i="1" dirty="0"/>
              <a:t>Fotbal, Hráči, Soutěž, Týmy - Volně dostupný obrázek - 83222</a:t>
            </a:r>
            <a:r>
              <a:rPr lang="cs-CZ" sz="1400" dirty="0"/>
              <a:t> [online]. [cit. </a:t>
            </a:r>
            <a:r>
              <a:rPr lang="cs-CZ" sz="1400" dirty="0" smtClean="0"/>
              <a:t>3.11.2012].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http://pixabay.com/cs/fotbal-hr%C3%A1%C4%8Di-sout%C4%9B%C5%BE-t%C3%BDmy-sportovn%C3%AD-83222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 </a:t>
            </a:r>
            <a:r>
              <a:rPr lang="cs-CZ" sz="1400" dirty="0"/>
              <a:t>BRAMLEY, </a:t>
            </a:r>
            <a:r>
              <a:rPr lang="cs-CZ" sz="1400" dirty="0" err="1"/>
              <a:t>Barrington</a:t>
            </a:r>
            <a:r>
              <a:rPr lang="cs-CZ" sz="1400" dirty="0"/>
              <a:t>. </a:t>
            </a:r>
            <a:r>
              <a:rPr lang="cs-CZ" sz="1400" i="1" dirty="0"/>
              <a:t>Soubor:GodfreyKneller-IsaacNewton-1689.jpg – Wikipedie</a:t>
            </a:r>
            <a:r>
              <a:rPr lang="cs-CZ" sz="1400" dirty="0"/>
              <a:t>[online]. [cit. 3.11.2012].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cs.wikipedia.org/wiki/Soubor:GodfreyKneller-IsaacNewton-1689.jpg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3 </a:t>
            </a:r>
            <a:r>
              <a:rPr lang="cs-CZ" sz="1400" dirty="0"/>
              <a:t>WIKIIMAGES. </a:t>
            </a:r>
            <a:r>
              <a:rPr lang="cs-CZ" sz="1400" i="1" dirty="0"/>
              <a:t>Silniční Kolo, Kolo - Volně dostupný obrázek - 63199</a:t>
            </a:r>
            <a:r>
              <a:rPr lang="cs-CZ" sz="1400" dirty="0"/>
              <a:t> [online]. [cit. 3.11.2012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pixabay.com/cs/silni%C4%8Dn%C3%AD-kolo-kolo-z%C3%A1vodn%C3%AD-cyklist%C3%A9-63199/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6545" y="347400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5" name="Obdélník 4"/>
          <p:cNvSpPr/>
          <p:nvPr/>
        </p:nvSpPr>
        <p:spPr>
          <a:xfrm>
            <a:off x="476545" y="4592524"/>
            <a:ext cx="82494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</a:t>
            </a:r>
            <a:r>
              <a:rPr lang="cs-CZ" sz="1400" dirty="0" smtClean="0"/>
              <a:t>.</a:t>
            </a:r>
          </a:p>
          <a:p>
            <a:endParaRPr lang="cs-CZ" sz="1400" dirty="0"/>
          </a:p>
          <a:p>
            <a:r>
              <a:rPr lang="cs-CZ" sz="1400" dirty="0"/>
              <a:t>REICHL, Jaroslav a Martin VŠETIČKA. </a:t>
            </a:r>
            <a:r>
              <a:rPr lang="cs-CZ" sz="1400" i="1" dirty="0"/>
              <a:t>Encyklopedie fyziky</a:t>
            </a:r>
            <a:r>
              <a:rPr lang="cs-CZ" sz="1400" dirty="0"/>
              <a:t> [online]. 2006 - </a:t>
            </a:r>
            <a:r>
              <a:rPr lang="cs-CZ" sz="1400" dirty="0" smtClean="0"/>
              <a:t>2012 </a:t>
            </a:r>
            <a:r>
              <a:rPr lang="cs-CZ" sz="1400" dirty="0"/>
              <a:t>[cit. </a:t>
            </a:r>
            <a:r>
              <a:rPr lang="cs-CZ" sz="1400" dirty="0"/>
              <a:t>3.11.2012]. </a:t>
            </a:r>
            <a:r>
              <a:rPr lang="cs-CZ" sz="1400" dirty="0"/>
              <a:t>Dostupné z: </a:t>
            </a:r>
            <a:r>
              <a:rPr lang="cs-CZ" sz="1400" dirty="0">
                <a:hlinkClick r:id="rId5"/>
              </a:rPr>
              <a:t>http://fyzika.jreichl.com</a:t>
            </a:r>
            <a:r>
              <a:rPr lang="cs-CZ" sz="1400" dirty="0" smtClean="0">
                <a:hlinkClick r:id="rId5"/>
              </a:rPr>
              <a:t>/</a:t>
            </a:r>
            <a:endParaRPr lang="cs-CZ" sz="1400" dirty="0" smtClean="0"/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</a:t>
            </a:r>
            <a:r>
              <a:rPr lang="en-US" sz="1400" dirty="0" smtClean="0"/>
              <a:t>.</a:t>
            </a:r>
            <a:r>
              <a:rPr lang="cs-CZ" sz="1400" dirty="0"/>
              <a:t> 3.11.2012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6"/>
              </a:rPr>
              <a:t>http://</a:t>
            </a:r>
            <a:r>
              <a:rPr lang="en-US" sz="1400" dirty="0" smtClean="0">
                <a:hlinkClick r:id="rId6"/>
              </a:rPr>
              <a:t>en.wikipedia.org/wiki/Main_Page</a:t>
            </a:r>
            <a:endParaRPr lang="cs-CZ" sz="1400" dirty="0" smtClean="0"/>
          </a:p>
          <a:p>
            <a:endParaRPr lang="cs-CZ" sz="1400" kern="0" dirty="0"/>
          </a:p>
          <a:p>
            <a:endParaRPr lang="cs-CZ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8721</TotalTime>
  <Words>356</Words>
  <Application>Microsoft Office PowerPoint</Application>
  <PresentationFormat>Předvádění na obrazovce 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Dynamika</vt:lpstr>
      <vt:lpstr>Dynamika</vt:lpstr>
      <vt:lpstr>Síla</vt:lpstr>
      <vt:lpstr>Formy silového působení těles</vt:lpstr>
      <vt:lpstr>Cvičení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328</cp:revision>
  <dcterms:created xsi:type="dcterms:W3CDTF">2013-03-27T07:54:35Z</dcterms:created>
  <dcterms:modified xsi:type="dcterms:W3CDTF">2013-08-20T15:35:17Z</dcterms:modified>
</cp:coreProperties>
</file>