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33"/>
  </p:notesMasterIdLst>
  <p:sldIdLst>
    <p:sldId id="280" r:id="rId10"/>
    <p:sldId id="256" r:id="rId11"/>
    <p:sldId id="279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1" r:id="rId21"/>
    <p:sldId id="270" r:id="rId22"/>
    <p:sldId id="272" r:id="rId23"/>
    <p:sldId id="274" r:id="rId24"/>
    <p:sldId id="273" r:id="rId25"/>
    <p:sldId id="275" r:id="rId26"/>
    <p:sldId id="276" r:id="rId27"/>
    <p:sldId id="277" r:id="rId28"/>
    <p:sldId id="278" r:id="rId29"/>
    <p:sldId id="258" r:id="rId30"/>
    <p:sldId id="259" r:id="rId31"/>
    <p:sldId id="26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FF99"/>
    <a:srgbClr val="FFFFFF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69" d="100"/>
          <a:sy n="69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0C94-5BFE-4261-BE08-E418219A58D1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180FE-6654-4961-9C88-D6AD4B19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44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180FE-6654-4961-9C88-D6AD4B1998B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7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6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37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18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21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21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9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95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37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30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1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4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73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71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15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79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83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5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46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2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78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39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41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8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16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23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7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40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4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24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1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40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59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1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49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16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23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2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70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0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8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64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9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28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2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71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54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4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772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60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5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51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386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9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295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71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834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22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5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229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3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115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223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649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837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4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625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3.xml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Relationship Id="rId6" Type="http://schemas.openxmlformats.org/officeDocument/2006/relationships/slide" Target="slide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jpeg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jpeg"/><Relationship Id="rId7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26.jpeg"/><Relationship Id="rId4" Type="http://schemas.openxmlformats.org/officeDocument/2006/relationships/image" Target="../media/image39.jpe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8.png"/><Relationship Id="rId11" Type="http://schemas.openxmlformats.org/officeDocument/2006/relationships/slide" Target="slide3.xml"/><Relationship Id="rId5" Type="http://schemas.openxmlformats.org/officeDocument/2006/relationships/image" Target="../media/image26.jpeg"/><Relationship Id="rId10" Type="http://schemas.openxmlformats.org/officeDocument/2006/relationships/image" Target="../media/image48.png"/><Relationship Id="rId4" Type="http://schemas.openxmlformats.org/officeDocument/2006/relationships/image" Target="../media/image11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Relationship Id="rId6" Type="http://schemas.openxmlformats.org/officeDocument/2006/relationships/slide" Target="slide3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6.jpeg"/><Relationship Id="rId7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slide" Target="slide3.xml"/><Relationship Id="rId5" Type="http://schemas.openxmlformats.org/officeDocument/2006/relationships/image" Target="../media/image52.png"/><Relationship Id="rId10" Type="http://schemas.openxmlformats.org/officeDocument/2006/relationships/image" Target="../media/image59.png"/><Relationship Id="rId4" Type="http://schemas.openxmlformats.org/officeDocument/2006/relationships/image" Target="../media/image26.jpe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microsoft.com/office/2007/relationships/hdphoto" Target="../media/hdphoto1.wdp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hyperlink" Target="http://cs.wikipedia.org/wiki/Soubor:GHS-pictogram-flamme.svg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image" Target="../media/image24.jpeg"/><Relationship Id="rId10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28.04.2013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VY_32_INOVACE_06_Ch_OCH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Areny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err="1" smtClean="0">
                <a:solidFill>
                  <a:prstClr val="black"/>
                </a:solidFill>
              </a:rPr>
              <a:t>Areny</a:t>
            </a:r>
            <a:r>
              <a:rPr lang="cs-CZ" sz="1800" b="1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</a:t>
            </a:r>
            <a:r>
              <a:rPr lang="cs-CZ" sz="1800" dirty="0" smtClean="0">
                <a:solidFill>
                  <a:prstClr val="black"/>
                </a:solidFill>
              </a:rPr>
              <a:t>využití.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043608" y="476672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Toluen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00" y="341525"/>
            <a:ext cx="701985" cy="11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63960" y="710368"/>
            <a:ext cx="1584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</a:t>
            </a:r>
            <a:r>
              <a:rPr lang="cs-CZ" sz="2200" b="1" baseline="-25000" dirty="0" smtClean="0"/>
              <a:t>6</a:t>
            </a:r>
            <a:r>
              <a:rPr lang="cs-CZ" sz="2200" b="1" dirty="0" smtClean="0"/>
              <a:t>H</a:t>
            </a:r>
            <a:r>
              <a:rPr lang="cs-CZ" sz="2200" b="1" baseline="-25000" dirty="0" smtClean="0"/>
              <a:t>5 </a:t>
            </a:r>
            <a:r>
              <a:rPr lang="pl-PL" sz="2400" dirty="0"/>
              <a:t>– </a:t>
            </a:r>
            <a:r>
              <a:rPr lang="cs-CZ" sz="2200" b="1" dirty="0" smtClean="0"/>
              <a:t>CH</a:t>
            </a:r>
            <a:r>
              <a:rPr lang="cs-CZ" sz="2200" b="1" baseline="-25000" dirty="0" smtClean="0"/>
              <a:t>3</a:t>
            </a:r>
            <a:endParaRPr lang="cs-CZ" sz="22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875038" y="1010345"/>
            <a:ext cx="23676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methylbenzen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8" name="Picture 4" descr="Soubor: Toluen-z-xta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04" y="44623"/>
            <a:ext cx="1617859" cy="21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107503" y="2705764"/>
            <a:ext cx="73448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Stav </a:t>
            </a:r>
            <a:r>
              <a:rPr lang="cs-CZ" dirty="0"/>
              <a:t>podobný opilosti provázený pocity </a:t>
            </a:r>
            <a:r>
              <a:rPr lang="cs-CZ" dirty="0" smtClean="0"/>
              <a:t>euforie.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6" y="1539120"/>
            <a:ext cx="46803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často zneužíván  narkomany 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07504" y="2157575"/>
            <a:ext cx="90364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smtClean="0"/>
              <a:t>Vdechování par z plastového </a:t>
            </a:r>
            <a:r>
              <a:rPr lang="cs-CZ" dirty="0"/>
              <a:t>sáčku </a:t>
            </a:r>
            <a:r>
              <a:rPr lang="cs-CZ" dirty="0" smtClean="0"/>
              <a:t>přetaženého přes hlavu.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07507" y="3291119"/>
            <a:ext cx="8568998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Postižený </a:t>
            </a:r>
            <a:r>
              <a:rPr lang="cs-CZ" dirty="0"/>
              <a:t>ztrácí schopnost rozumně uvažovat, je labilní</a:t>
            </a:r>
            <a:r>
              <a:rPr lang="cs-CZ" dirty="0" smtClean="0"/>
              <a:t>, </a:t>
            </a:r>
            <a:r>
              <a:rPr lang="cs-CZ" dirty="0"/>
              <a:t>chůze je zpravidla vrávoravá, objevují se přechodné poruchy zraku.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7506" y="5926709"/>
            <a:ext cx="806489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Mnohé </a:t>
            </a:r>
            <a:r>
              <a:rPr lang="cs-CZ" dirty="0"/>
              <a:t>případy úmrtí, jelikož inhalací toluenu nelze přesně určit bezpečné </a:t>
            </a:r>
            <a:r>
              <a:rPr lang="cs-CZ" dirty="0" smtClean="0"/>
              <a:t>dávkování.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0685" y="4596555"/>
            <a:ext cx="8883806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Rozvíjejí </a:t>
            </a:r>
            <a:r>
              <a:rPr lang="cs-CZ" dirty="0"/>
              <a:t>stavy zmatenosti, dezorientace, poruchy řeči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výslovnosti, narušené vnímání času a prostoru, sluchové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zrakové halucinace, v případě citlivých osob až psychóza.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Šipka doprava se zářezem 14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705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38" grpId="0" animBg="1"/>
      <p:bldP spid="39" grpId="0" animBg="1"/>
      <p:bldP spid="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6300192" y="5661248"/>
            <a:ext cx="2662043" cy="1152553"/>
            <a:chOff x="6300192" y="5661248"/>
            <a:chExt cx="2662043" cy="115255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698122"/>
              <a:ext cx="2662043" cy="111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6300192" y="5661248"/>
              <a:ext cx="646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659170" y="5698122"/>
            <a:ext cx="3411149" cy="1070818"/>
            <a:chOff x="2659170" y="5698122"/>
            <a:chExt cx="3411149" cy="107081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5698122"/>
              <a:ext cx="3370527" cy="102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2659170" y="6491941"/>
              <a:ext cx="646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Obr.15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-36512" y="5678430"/>
            <a:ext cx="2664296" cy="1173641"/>
            <a:chOff x="323528" y="5678430"/>
            <a:chExt cx="2664296" cy="117364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5678430"/>
              <a:ext cx="2592287" cy="112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323528" y="6575072"/>
              <a:ext cx="646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6660232" y="3439776"/>
            <a:ext cx="1575310" cy="1759807"/>
            <a:chOff x="7388302" y="3439776"/>
            <a:chExt cx="1575310" cy="175980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023" y="3484607"/>
              <a:ext cx="1499589" cy="171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7388302" y="3439776"/>
              <a:ext cx="646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Obr.17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452320" y="1060382"/>
            <a:ext cx="1804750" cy="2469188"/>
            <a:chOff x="7452320" y="907982"/>
            <a:chExt cx="1804750" cy="246918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907982"/>
              <a:ext cx="1666201" cy="241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8608998" y="310017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580112" y="947136"/>
            <a:ext cx="1944216" cy="2533250"/>
            <a:chOff x="5580112" y="1257638"/>
            <a:chExt cx="1944216" cy="25332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298058"/>
              <a:ext cx="1872208" cy="249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6877663" y="1257638"/>
              <a:ext cx="646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1043608" y="116632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Toluen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07" y="93435"/>
            <a:ext cx="701985" cy="11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48529" y="432245"/>
            <a:ext cx="1584000" cy="46166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</a:t>
            </a:r>
            <a:r>
              <a:rPr lang="cs-CZ" sz="2200" b="1" baseline="-25000" dirty="0" smtClean="0"/>
              <a:t>6</a:t>
            </a:r>
            <a:r>
              <a:rPr lang="cs-CZ" sz="2200" b="1" dirty="0" smtClean="0"/>
              <a:t>H</a:t>
            </a:r>
            <a:r>
              <a:rPr lang="cs-CZ" sz="2200" b="1" baseline="-25000" dirty="0" smtClean="0"/>
              <a:t>5 </a:t>
            </a:r>
            <a:r>
              <a:rPr lang="pl-PL" sz="2400" dirty="0"/>
              <a:t>– </a:t>
            </a:r>
            <a:r>
              <a:rPr lang="cs-CZ" sz="2200" b="1" dirty="0" smtClean="0"/>
              <a:t>CH</a:t>
            </a:r>
            <a:r>
              <a:rPr lang="cs-CZ" sz="2200" b="1" baseline="-25000" dirty="0" smtClean="0"/>
              <a:t>3</a:t>
            </a:r>
            <a:endParaRPr lang="cs-CZ" sz="2200" b="1" dirty="0"/>
          </a:p>
        </p:txBody>
      </p:sp>
      <p:pic>
        <p:nvPicPr>
          <p:cNvPr id="1028" name="Picture 4" descr="Soubor: Toluen-z-xtal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06" y="-32282"/>
            <a:ext cx="1291152" cy="17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107503" y="2345724"/>
            <a:ext cx="407087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/>
              <a:t>trhaviny TNT, chemicky trinitrotoluen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5" y="1239143"/>
            <a:ext cx="348880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náplň </a:t>
            </a:r>
            <a:r>
              <a:rPr lang="cs-CZ" dirty="0"/>
              <a:t>do teploměrů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07504" y="1797535"/>
            <a:ext cx="42775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rozpouštědlo </a:t>
            </a:r>
            <a:r>
              <a:rPr lang="cs-CZ" dirty="0"/>
              <a:t>barev a laků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7503" y="3249554"/>
            <a:ext cx="54517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sacharinu - umělé sladidlo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7503" y="5199583"/>
            <a:ext cx="849694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říměs  do paliva </a:t>
            </a:r>
            <a:r>
              <a:rPr lang="cs-CZ" dirty="0"/>
              <a:t>pro tryskové motory</a:t>
            </a:r>
            <a:r>
              <a:rPr lang="cs-CZ" b="0" dirty="0"/>
              <a:t> a </a:t>
            </a:r>
            <a:r>
              <a:rPr lang="cs-CZ" dirty="0"/>
              <a:t>letecké turbíny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7503" y="3777918"/>
            <a:ext cx="532859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odstranění </a:t>
            </a:r>
            <a:r>
              <a:rPr lang="cs-CZ" dirty="0" smtClean="0"/>
              <a:t>kokainu</a:t>
            </a:r>
            <a:r>
              <a:rPr lang="cs-CZ" dirty="0"/>
              <a:t> z listů koky </a:t>
            </a:r>
            <a:r>
              <a:rPr lang="cs-CZ" dirty="0" smtClean="0"/>
              <a:t>- výroba </a:t>
            </a:r>
            <a:r>
              <a:rPr lang="cs-CZ" dirty="0"/>
              <a:t>Coca-Cola </a:t>
            </a:r>
            <a:r>
              <a:rPr lang="cs-CZ" dirty="0" smtClean="0"/>
              <a:t>sirupu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243805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Venkovní displej </a:t>
            </a:r>
            <a:r>
              <a:rPr lang="cs-CZ" sz="1200" b="1" dirty="0" smtClean="0"/>
              <a:t>teploměru </a:t>
            </a:r>
            <a:r>
              <a:rPr lang="cs-CZ" sz="1200" b="1" dirty="0"/>
              <a:t>v Ašchabadu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07503" y="4677109"/>
            <a:ext cx="58027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zvyšování</a:t>
            </a:r>
            <a:r>
              <a:rPr lang="cs-CZ" dirty="0"/>
              <a:t> oktanového </a:t>
            </a:r>
            <a:r>
              <a:rPr lang="cs-CZ" dirty="0" smtClean="0"/>
              <a:t>čísla </a:t>
            </a:r>
            <a:r>
              <a:rPr lang="cs-CZ" dirty="0"/>
              <a:t>benzinů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Šipka doprava se zářezem 33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95537" y="663079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0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39" grpId="0" animBg="1"/>
      <p:bldP spid="2" grpId="0" animBg="1"/>
      <p:bldP spid="23" grpId="0" animBg="1"/>
      <p:bldP spid="24" grpId="0" animBg="1"/>
      <p:bldP spid="25" grpId="0" animBg="1"/>
      <p:bldP spid="26" grpId="0" animBg="1"/>
      <p:bldP spid="7" grpId="0"/>
      <p:bldP spid="3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043608" y="732020"/>
            <a:ext cx="2083698" cy="41969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Xylen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09224" y="711034"/>
            <a:ext cx="180012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prstClr val="black"/>
                </a:solidFill>
              </a:rPr>
              <a:t>C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200" b="1" dirty="0" smtClean="0">
                <a:solidFill>
                  <a:prstClr val="black"/>
                </a:solidFill>
              </a:rPr>
              <a:t>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4 </a:t>
            </a:r>
            <a:r>
              <a:rPr lang="pl-PL" sz="2400" dirty="0" smtClean="0">
                <a:solidFill>
                  <a:prstClr val="black"/>
                </a:solidFill>
              </a:rPr>
              <a:t>(</a:t>
            </a:r>
            <a:r>
              <a:rPr lang="cs-CZ" sz="2200" b="1" dirty="0" smtClean="0">
                <a:solidFill>
                  <a:prstClr val="black"/>
                </a:solidFill>
              </a:rPr>
              <a:t>CH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200" b="1" dirty="0" smtClean="0">
                <a:solidFill>
                  <a:prstClr val="black"/>
                </a:solidFill>
              </a:rPr>
              <a:t>)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 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875038" y="1278467"/>
            <a:ext cx="2832866" cy="41969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dimethylbenzen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9" y="1971140"/>
            <a:ext cx="1621218" cy="16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22" y="1971140"/>
            <a:ext cx="1568745" cy="16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15" y="1524413"/>
            <a:ext cx="1105601" cy="20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36512" y="4149080"/>
            <a:ext cx="302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1,2-dimethylbenzen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059832" y="4149080"/>
            <a:ext cx="2988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/>
              <a:t>1,3-dimethylbenzen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098023" y="4149080"/>
            <a:ext cx="302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/>
              <a:t>1,4-dimethylbenzen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30963" y="4768704"/>
            <a:ext cx="12325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 err="1">
                <a:solidFill>
                  <a:srgbClr val="FF0000"/>
                </a:solidFill>
              </a:rPr>
              <a:t>ortho</a:t>
            </a:r>
            <a:r>
              <a:rPr lang="cs-CZ" dirty="0">
                <a:solidFill>
                  <a:srgbClr val="FF0000"/>
                </a:solidFill>
              </a:rPr>
              <a:t> -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955717" y="4768703"/>
            <a:ext cx="12325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>
                <a:solidFill>
                  <a:srgbClr val="FF0000"/>
                </a:solidFill>
              </a:rPr>
              <a:t>meta -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944049" y="4768704"/>
            <a:ext cx="12325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>
                <a:solidFill>
                  <a:srgbClr val="FF0000"/>
                </a:solidFill>
              </a:rPr>
              <a:t>para -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16628" y="5416775"/>
            <a:ext cx="19315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 err="1"/>
              <a:t>orthoxylen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786457" y="5416776"/>
            <a:ext cx="17216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 err="1"/>
              <a:t>metaxylen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805938" y="5416776"/>
            <a:ext cx="16544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 err="1"/>
              <a:t>paraxylen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967528" y="6022449"/>
            <a:ext cx="15162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/>
              <a:t>o - xylen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869998" y="6022449"/>
            <a:ext cx="156609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/>
              <a:t>m - xylen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912331" y="6022449"/>
            <a:ext cx="139097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/>
              <a:t>p - xylen</a:t>
            </a:r>
          </a:p>
        </p:txBody>
      </p:sp>
      <p:sp>
        <p:nvSpPr>
          <p:cNvPr id="22" name="Šipka doprava se zářezem 21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45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38" grpId="0" animBg="1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043608" y="476672"/>
            <a:ext cx="208369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Xylen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5" y="3249494"/>
            <a:ext cx="52565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bezbarvá, čirá kapalina, hořlavá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495" y="4455830"/>
            <a:ext cx="616196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páry se vzduchem tvoří výbušnou směs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496" y="1916832"/>
            <a:ext cx="91085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termín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xylen</a:t>
            </a:r>
            <a:r>
              <a:rPr lang="cs-CZ" dirty="0"/>
              <a:t> nebo </a:t>
            </a:r>
            <a:r>
              <a:rPr lang="cs-CZ" dirty="0">
                <a:solidFill>
                  <a:srgbClr val="FF0000"/>
                </a:solidFill>
              </a:rPr>
              <a:t>xylol</a:t>
            </a:r>
            <a:r>
              <a:rPr lang="cs-CZ" dirty="0"/>
              <a:t> obvykle označuje směs tří izomerů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5" y="5126192"/>
            <a:ext cx="705678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Dráždí</a:t>
            </a:r>
            <a:r>
              <a:rPr lang="cs-CZ" dirty="0">
                <a:solidFill>
                  <a:prstClr val="black"/>
                </a:solidFill>
              </a:rPr>
              <a:t> oči a dýchací cesty, má tlumivý účinek na CNS a kardiovaskulární systém.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6315463" y="4379108"/>
            <a:ext cx="949927" cy="615107"/>
            <a:chOff x="6716350" y="4911551"/>
            <a:chExt cx="951994" cy="615107"/>
          </a:xfrm>
        </p:grpSpPr>
        <p:pic>
          <p:nvPicPr>
            <p:cNvPr id="18" name="Obrázek 17" descr="Soubor:GHS-pictogram-explos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350" y="49115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ovéPole 18"/>
            <p:cNvSpPr txBox="1"/>
            <p:nvPr/>
          </p:nvSpPr>
          <p:spPr>
            <a:xfrm>
              <a:off x="7020272" y="524965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5348519" y="3171612"/>
            <a:ext cx="1030383" cy="617428"/>
            <a:chOff x="4932040" y="3072308"/>
            <a:chExt cx="936104" cy="617428"/>
          </a:xfrm>
        </p:grpSpPr>
        <p:pic>
          <p:nvPicPr>
            <p:cNvPr id="21" name="Obrázek 20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ovéPole 21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308301" y="5238652"/>
            <a:ext cx="957574" cy="606075"/>
            <a:chOff x="7280637" y="3288295"/>
            <a:chExt cx="959658" cy="606075"/>
          </a:xfrm>
        </p:grpSpPr>
        <p:sp>
          <p:nvSpPr>
            <p:cNvPr id="33" name="TextovéPole 32"/>
            <p:cNvSpPr txBox="1"/>
            <p:nvPr/>
          </p:nvSpPr>
          <p:spPr>
            <a:xfrm>
              <a:off x="7592223" y="361737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4" name="Obrázek 33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637" y="328829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ovéPole 2"/>
          <p:cNvSpPr txBox="1"/>
          <p:nvPr/>
        </p:nvSpPr>
        <p:spPr>
          <a:xfrm>
            <a:off x="3275856" y="476672"/>
            <a:ext cx="1800128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prstClr val="black"/>
                </a:solidFill>
              </a:rPr>
              <a:t>C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200" b="1" dirty="0" smtClean="0">
                <a:solidFill>
                  <a:prstClr val="black"/>
                </a:solidFill>
              </a:rPr>
              <a:t>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4 </a:t>
            </a:r>
            <a:r>
              <a:rPr lang="pl-PL" sz="2400" dirty="0" smtClean="0">
                <a:solidFill>
                  <a:prstClr val="black"/>
                </a:solidFill>
              </a:rPr>
              <a:t>(</a:t>
            </a:r>
            <a:r>
              <a:rPr lang="cs-CZ" sz="2200" b="1" dirty="0" smtClean="0">
                <a:solidFill>
                  <a:prstClr val="black"/>
                </a:solidFill>
              </a:rPr>
              <a:t>CH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200" b="1" dirty="0" smtClean="0">
                <a:solidFill>
                  <a:prstClr val="black"/>
                </a:solidFill>
              </a:rPr>
              <a:t>)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 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875038" y="980728"/>
            <a:ext cx="283286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dimethylbenzen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137214" y="5238652"/>
            <a:ext cx="929195" cy="606075"/>
            <a:chOff x="8388424" y="4098940"/>
            <a:chExt cx="931217" cy="606075"/>
          </a:xfrm>
        </p:grpSpPr>
        <p:pic>
          <p:nvPicPr>
            <p:cNvPr id="40" name="Obrázek 39" descr="Soubor:GHS-pictogram-exclam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09894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ovéPole 40"/>
            <p:cNvSpPr txBox="1"/>
            <p:nvPr/>
          </p:nvSpPr>
          <p:spPr>
            <a:xfrm>
              <a:off x="8671569" y="442801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89" y="440728"/>
            <a:ext cx="107000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26" y="404728"/>
            <a:ext cx="1104396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80" y="296728"/>
            <a:ext cx="733561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35495" y="2579418"/>
            <a:ext cx="74994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chemické </a:t>
            </a:r>
            <a:r>
              <a:rPr lang="cs-CZ" dirty="0"/>
              <a:t>a fyzikální vlastnosti se </a:t>
            </a:r>
            <a:r>
              <a:rPr lang="cs-CZ" dirty="0" smtClean="0"/>
              <a:t>u izomerů liší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6" y="3840723"/>
            <a:ext cx="35283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nasládlého </a:t>
            </a:r>
            <a:r>
              <a:rPr lang="cs-CZ" dirty="0"/>
              <a:t>zápachu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5" y="6093296"/>
            <a:ext cx="46803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bývá zneužíván  narkomany </a:t>
            </a:r>
            <a:endParaRPr lang="cs-CZ" dirty="0"/>
          </a:p>
        </p:txBody>
      </p:sp>
      <p:sp>
        <p:nvSpPr>
          <p:cNvPr id="35" name="Šipka doprava se zářezem 34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38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3" grpId="0" animBg="1"/>
      <p:bldP spid="38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6538085" y="3111940"/>
            <a:ext cx="2591251" cy="2405291"/>
            <a:chOff x="6538085" y="3111940"/>
            <a:chExt cx="2591251" cy="240529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426" y="3142726"/>
              <a:ext cx="2542910" cy="237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6538085" y="3111940"/>
              <a:ext cx="646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507841" y="4505986"/>
            <a:ext cx="1979754" cy="1487004"/>
            <a:chOff x="5292080" y="1118844"/>
            <a:chExt cx="1979754" cy="1487004"/>
          </a:xfrm>
        </p:grpSpPr>
        <p:pic>
          <p:nvPicPr>
            <p:cNvPr id="48" name="Picture 2" descr="Soubor: 80486dx2-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118844"/>
              <a:ext cx="1907746" cy="144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5292080" y="2325069"/>
              <a:ext cx="889985" cy="28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Obr.20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668176" y="2993788"/>
            <a:ext cx="1755124" cy="1526954"/>
            <a:chOff x="8916773" y="2741502"/>
            <a:chExt cx="1755124" cy="1526954"/>
          </a:xfrm>
        </p:grpSpPr>
        <p:pic>
          <p:nvPicPr>
            <p:cNvPr id="4098" name="Picture 2" descr="Soubor: Wiesmann Produktion 2 Leath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746" y="2741502"/>
              <a:ext cx="1699151" cy="1483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8916773" y="3991457"/>
              <a:ext cx="646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559048" y="2510670"/>
            <a:ext cx="75280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používá</a:t>
            </a:r>
            <a:r>
              <a:rPr lang="cs-CZ" dirty="0"/>
              <a:t> se k restaurování uměleckých předmětů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07502" y="1515332"/>
            <a:ext cx="43564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rozpouštědlo </a:t>
            </a:r>
            <a:r>
              <a:rPr lang="cs-CZ" dirty="0"/>
              <a:t>barev a laků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7503" y="3044343"/>
            <a:ext cx="29013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vydělávání kůží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7503" y="5415607"/>
            <a:ext cx="180020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pesticid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7503" y="3578016"/>
            <a:ext cx="445968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t-BR" dirty="0" smtClean="0"/>
              <a:t>čistidlo </a:t>
            </a:r>
            <a:r>
              <a:rPr lang="pt-BR" dirty="0"/>
              <a:t>na </a:t>
            </a:r>
            <a:r>
              <a:rPr lang="pt-BR" dirty="0" smtClean="0"/>
              <a:t>ocel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pt-BR" dirty="0" smtClean="0"/>
              <a:t>a </a:t>
            </a:r>
            <a:r>
              <a:rPr lang="pt-BR" dirty="0"/>
              <a:t>na křemíkové pláty a čipy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7" y="794321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07503" y="4481021"/>
            <a:ext cx="443175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 smtClean="0"/>
              <a:t>p</a:t>
            </a:r>
            <a:r>
              <a:rPr lang="cs-CZ" dirty="0" smtClean="0"/>
              <a:t>-xylen - </a:t>
            </a:r>
            <a:r>
              <a:rPr lang="cs-CZ" dirty="0"/>
              <a:t>surovina pro výrobu kyseliny</a:t>
            </a:r>
            <a:r>
              <a:rPr lang="cs-CZ" u="sng" dirty="0"/>
              <a:t> </a:t>
            </a:r>
            <a:r>
              <a:rPr lang="cs-CZ" dirty="0" err="1"/>
              <a:t>tereftalové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043608" y="116632"/>
            <a:ext cx="208369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Xylen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203848" y="735087"/>
            <a:ext cx="1800128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prstClr val="black"/>
                </a:solidFill>
              </a:rPr>
              <a:t>C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200" b="1" dirty="0" smtClean="0">
                <a:solidFill>
                  <a:prstClr val="black"/>
                </a:solidFill>
              </a:rPr>
              <a:t>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4 </a:t>
            </a:r>
            <a:r>
              <a:rPr lang="pl-PL" sz="2400" dirty="0" smtClean="0">
                <a:solidFill>
                  <a:prstClr val="black"/>
                </a:solidFill>
              </a:rPr>
              <a:t>(</a:t>
            </a:r>
            <a:r>
              <a:rPr lang="cs-CZ" sz="2200" b="1" dirty="0" smtClean="0">
                <a:solidFill>
                  <a:prstClr val="black"/>
                </a:solidFill>
              </a:rPr>
              <a:t>CH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200" b="1" dirty="0" smtClean="0">
                <a:solidFill>
                  <a:prstClr val="black"/>
                </a:solidFill>
              </a:rPr>
              <a:t>)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 2</a:t>
            </a:r>
            <a:endParaRPr lang="cs-CZ" sz="2200" b="1" dirty="0">
              <a:solidFill>
                <a:prstClr val="black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81" y="440728"/>
            <a:ext cx="107000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18" y="404728"/>
            <a:ext cx="1104396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72" y="296728"/>
            <a:ext cx="733561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107502" y="2049005"/>
            <a:ext cx="75608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rozpouštědlo, kde </a:t>
            </a:r>
            <a:r>
              <a:rPr lang="cs-CZ" dirty="0"/>
              <a:t>je žádoucí zpomalit </a:t>
            </a:r>
            <a:r>
              <a:rPr lang="cs-CZ" dirty="0" smtClean="0"/>
              <a:t>zasychání  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13775" y="5982379"/>
            <a:ext cx="784260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ropný průmysl - složka </a:t>
            </a:r>
            <a:r>
              <a:rPr lang="cs-CZ" dirty="0"/>
              <a:t>parafínových </a:t>
            </a:r>
            <a:r>
              <a:rPr lang="cs-CZ" dirty="0" smtClean="0"/>
              <a:t>rozpouštědel - používá se k čištění potrubí ucpaného parafínem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Šipka doprava se zářezem 26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92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32" grpId="0" animBg="1"/>
      <p:bldP spid="34" grpId="0" animBg="1"/>
      <p:bldP spid="36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6693275" y="4365104"/>
            <a:ext cx="2320822" cy="1914599"/>
            <a:chOff x="6693275" y="4365104"/>
            <a:chExt cx="2320822" cy="1914599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579" y="4423784"/>
              <a:ext cx="2248518" cy="185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6693275" y="4365104"/>
              <a:ext cx="79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572000" y="4396878"/>
            <a:ext cx="2304256" cy="2128466"/>
            <a:chOff x="4283968" y="4129938"/>
            <a:chExt cx="2304256" cy="2128466"/>
          </a:xfrm>
        </p:grpSpPr>
        <p:pic>
          <p:nvPicPr>
            <p:cNvPr id="8196" name="Picture 4" descr="Soubor: ENVASE de yog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129938"/>
              <a:ext cx="2104176" cy="209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5791196" y="5981405"/>
              <a:ext cx="79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Obr.21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4775884" y="1986705"/>
            <a:ext cx="1612260" cy="1185425"/>
            <a:chOff x="4270364" y="2477303"/>
            <a:chExt cx="1612260" cy="1185425"/>
          </a:xfrm>
        </p:grpSpPr>
        <p:pic>
          <p:nvPicPr>
            <p:cNvPr id="37" name="Picture 2" descr="Soubor: Film strip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364" y="2518247"/>
              <a:ext cx="1525975" cy="1144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5176629" y="2477303"/>
              <a:ext cx="705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6533284" y="2169631"/>
            <a:ext cx="2234438" cy="2011395"/>
            <a:chOff x="6533284" y="2169631"/>
            <a:chExt cx="2234438" cy="2011395"/>
          </a:xfrm>
        </p:grpSpPr>
        <p:pic>
          <p:nvPicPr>
            <p:cNvPr id="8194" name="Picture 2" descr="Soubor: pěnového polystyrenu dunna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69631"/>
              <a:ext cx="2179498" cy="196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6533284" y="3904027"/>
              <a:ext cx="79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971600" y="758701"/>
            <a:ext cx="208369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Styren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5" y="3249494"/>
            <a:ext cx="47403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nejběžnější</a:t>
            </a:r>
            <a:r>
              <a:rPr lang="cs-CZ" dirty="0"/>
              <a:t> </a:t>
            </a:r>
            <a:r>
              <a:rPr lang="cs-CZ" dirty="0" smtClean="0"/>
              <a:t>plast</a:t>
            </a:r>
            <a:r>
              <a:rPr lang="cs-CZ" dirty="0"/>
              <a:t> - </a:t>
            </a:r>
            <a:r>
              <a:rPr lang="cs-CZ" dirty="0" smtClean="0"/>
              <a:t>polystyren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494" y="5092874"/>
            <a:ext cx="41044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automobilové součástky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6" y="4437112"/>
            <a:ext cx="35624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gumárenský</a:t>
            </a:r>
            <a:r>
              <a:rPr lang="cs-CZ" dirty="0"/>
              <a:t> </a:t>
            </a:r>
            <a:r>
              <a:rPr lang="cs-CZ" dirty="0" smtClean="0"/>
              <a:t>průmysl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47864" y="758701"/>
            <a:ext cx="2169914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</a:t>
            </a:r>
            <a:r>
              <a:rPr lang="cs-CZ" sz="2400" b="1" baseline="-25000" dirty="0"/>
              <a:t>6</a:t>
            </a:r>
            <a:r>
              <a:rPr lang="cs-CZ" sz="2400" b="1" dirty="0"/>
              <a:t>H</a:t>
            </a:r>
            <a:r>
              <a:rPr lang="cs-CZ" sz="2400" b="1" baseline="-25000" dirty="0"/>
              <a:t>5</a:t>
            </a:r>
            <a:r>
              <a:rPr lang="cs-CZ" sz="2400" b="1" dirty="0"/>
              <a:t>CH=CH</a:t>
            </a:r>
            <a:r>
              <a:rPr lang="cs-CZ" sz="2400" b="1" baseline="-25000" dirty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5494" y="2579418"/>
            <a:ext cx="35624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barviv</a:t>
            </a:r>
            <a:r>
              <a:rPr lang="cs-CZ" dirty="0"/>
              <a:t>, plastů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5" y="3840723"/>
            <a:ext cx="61542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lepidel</a:t>
            </a:r>
            <a:r>
              <a:rPr lang="cs-CZ" dirty="0"/>
              <a:t>, fotografických filmů, inkoustů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8" y="5698555"/>
            <a:ext cx="424847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obalové materiály, izolace</a:t>
            </a:r>
            <a:endParaRPr lang="cs-CZ" dirty="0"/>
          </a:p>
        </p:txBody>
      </p:sp>
      <p:pic>
        <p:nvPicPr>
          <p:cNvPr id="7170" name="Picture 2" descr="Soubor: Styren-z-xtal-2001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45" y="527100"/>
            <a:ext cx="1982216" cy="15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17" y="612697"/>
            <a:ext cx="1264255" cy="134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395537" y="1455167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2539" y="6279703"/>
            <a:ext cx="28932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plastové </a:t>
            </a:r>
            <a:r>
              <a:rPr lang="cs-CZ" dirty="0"/>
              <a:t>nádobí</a:t>
            </a:r>
          </a:p>
        </p:txBody>
      </p:sp>
      <p:sp>
        <p:nvSpPr>
          <p:cNvPr id="32" name="Šipka doprava se zářezem 31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74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3" grpId="0" animBg="1"/>
      <p:bldP spid="28" grpId="0" animBg="1"/>
      <p:bldP spid="29" grpId="0" animBg="1"/>
      <p:bldP spid="30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971600" y="758701"/>
            <a:ext cx="208369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Styren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6" y="3249494"/>
            <a:ext cx="44644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hořlavá, bod vzplanutí 31°C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85784" y="5055567"/>
            <a:ext cx="56424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únava,</a:t>
            </a:r>
            <a:r>
              <a:rPr lang="cs-CZ" dirty="0"/>
              <a:t> letargie , paměťové deficity, bolesti hlavy a závratě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5" y="4437112"/>
            <a:ext cx="648072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dráždí </a:t>
            </a:r>
            <a:r>
              <a:rPr lang="cs-CZ" dirty="0"/>
              <a:t>dýchací ústrojí, </a:t>
            </a:r>
            <a:r>
              <a:rPr lang="cs-CZ" dirty="0" smtClean="0"/>
              <a:t>kůži, oči </a:t>
            </a:r>
            <a:r>
              <a:rPr lang="cs-CZ" dirty="0"/>
              <a:t>a </a:t>
            </a:r>
            <a:r>
              <a:rPr lang="cs-CZ" dirty="0" smtClean="0"/>
              <a:t>sliznice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4644008" y="3171612"/>
            <a:ext cx="1030383" cy="617428"/>
            <a:chOff x="4932040" y="3072308"/>
            <a:chExt cx="936104" cy="617428"/>
          </a:xfrm>
        </p:grpSpPr>
        <p:pic>
          <p:nvPicPr>
            <p:cNvPr id="21" name="Obrázek 20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ovéPole 21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6720826" y="4364906"/>
            <a:ext cx="957574" cy="606075"/>
            <a:chOff x="7280637" y="3288295"/>
            <a:chExt cx="959658" cy="606075"/>
          </a:xfrm>
        </p:grpSpPr>
        <p:sp>
          <p:nvSpPr>
            <p:cNvPr id="33" name="TextovéPole 32"/>
            <p:cNvSpPr txBox="1"/>
            <p:nvPr/>
          </p:nvSpPr>
          <p:spPr>
            <a:xfrm>
              <a:off x="7592223" y="361737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4" name="Obrázek 33" descr="Soubor:GHS-pictogram-silhouete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637" y="328829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ovéPole 2"/>
          <p:cNvSpPr txBox="1"/>
          <p:nvPr/>
        </p:nvSpPr>
        <p:spPr>
          <a:xfrm>
            <a:off x="3275856" y="758701"/>
            <a:ext cx="2169914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</a:t>
            </a:r>
            <a:r>
              <a:rPr lang="cs-CZ" sz="2400" b="1" baseline="-25000" dirty="0"/>
              <a:t>6</a:t>
            </a:r>
            <a:r>
              <a:rPr lang="cs-CZ" sz="2400" b="1" dirty="0"/>
              <a:t>H</a:t>
            </a:r>
            <a:r>
              <a:rPr lang="cs-CZ" sz="2400" b="1" baseline="-25000" dirty="0"/>
              <a:t>5</a:t>
            </a:r>
            <a:r>
              <a:rPr lang="cs-CZ" sz="2400" b="1" dirty="0"/>
              <a:t>CH=CH</a:t>
            </a:r>
            <a:r>
              <a:rPr lang="cs-CZ" sz="2400" b="1" baseline="-25000" dirty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901711" y="1262757"/>
            <a:ext cx="223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fenylethen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596898" y="4363559"/>
            <a:ext cx="929195" cy="606075"/>
            <a:chOff x="8388424" y="4098940"/>
            <a:chExt cx="931217" cy="606075"/>
          </a:xfrm>
        </p:grpSpPr>
        <p:pic>
          <p:nvPicPr>
            <p:cNvPr id="40" name="Obrázek 39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09894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ovéPole 40"/>
            <p:cNvSpPr txBox="1"/>
            <p:nvPr/>
          </p:nvSpPr>
          <p:spPr>
            <a:xfrm>
              <a:off x="8671569" y="442801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35494" y="2579418"/>
            <a:ext cx="648072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</a:t>
            </a:r>
            <a:r>
              <a:rPr lang="cs-CZ" dirty="0"/>
              <a:t>až </a:t>
            </a:r>
            <a:r>
              <a:rPr lang="cs-CZ" dirty="0" smtClean="0"/>
              <a:t>nažloutlá,</a:t>
            </a:r>
            <a:r>
              <a:rPr lang="cs-CZ" dirty="0"/>
              <a:t> </a:t>
            </a:r>
            <a:r>
              <a:rPr lang="cs-CZ" dirty="0" smtClean="0"/>
              <a:t>olejovitá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5" y="3840723"/>
            <a:ext cx="496855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pronikavě </a:t>
            </a:r>
            <a:r>
              <a:rPr lang="cs-CZ" dirty="0"/>
              <a:t>nasládlého zápachu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7" y="6063679"/>
            <a:ext cx="41764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špatně</a:t>
            </a:r>
            <a:r>
              <a:rPr lang="cs-CZ" dirty="0"/>
              <a:t> rozpustný ve vodě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99592" y="1815207"/>
            <a:ext cx="223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vinylbenzen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0" name="Picture 2" descr="Soubor: Styren-z-xtal-2001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59" y="527100"/>
            <a:ext cx="2359702" cy="18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2697"/>
            <a:ext cx="1264255" cy="134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Šipka doprava se zářezem 24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011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3" grpId="0" animBg="1"/>
      <p:bldP spid="38" grpId="0" animBg="1"/>
      <p:bldP spid="28" grpId="0" animBg="1"/>
      <p:bldP spid="29" grpId="0" animBg="1"/>
      <p:bldP spid="30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971599" y="1051955"/>
            <a:ext cx="217543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Naftalen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5" y="2802932"/>
            <a:ext cx="25922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hořlavá látka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494" y="4010915"/>
            <a:ext cx="72922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prach </a:t>
            </a:r>
            <a:r>
              <a:rPr lang="cs-CZ" dirty="0"/>
              <a:t>může tvořit se </a:t>
            </a:r>
            <a:r>
              <a:rPr lang="cs-CZ" dirty="0" smtClean="0"/>
              <a:t>vzduchem výbušné</a:t>
            </a:r>
            <a:r>
              <a:rPr lang="cs-CZ" dirty="0"/>
              <a:t> </a:t>
            </a:r>
            <a:r>
              <a:rPr lang="cs-CZ" dirty="0" smtClean="0"/>
              <a:t>směsi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2771800" y="2698063"/>
            <a:ext cx="1075747" cy="644415"/>
            <a:chOff x="4932040" y="3045321"/>
            <a:chExt cx="936104" cy="644415"/>
          </a:xfrm>
        </p:grpSpPr>
        <p:pic>
          <p:nvPicPr>
            <p:cNvPr id="21" name="Obrázek 20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45321"/>
              <a:ext cx="539750" cy="59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ovéPole 21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5436096" y="5200527"/>
            <a:ext cx="999732" cy="606075"/>
            <a:chOff x="7280637" y="3288295"/>
            <a:chExt cx="959658" cy="606075"/>
          </a:xfrm>
        </p:grpSpPr>
        <p:sp>
          <p:nvSpPr>
            <p:cNvPr id="33" name="TextovéPole 32"/>
            <p:cNvSpPr txBox="1"/>
            <p:nvPr/>
          </p:nvSpPr>
          <p:spPr>
            <a:xfrm>
              <a:off x="7592223" y="361737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4" name="Obrázek 33" descr="Soubor:GHS-pictogram-silhouete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637" y="328829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ovéPole 2"/>
          <p:cNvSpPr txBox="1"/>
          <p:nvPr/>
        </p:nvSpPr>
        <p:spPr>
          <a:xfrm>
            <a:off x="3347864" y="1051955"/>
            <a:ext cx="972000" cy="46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</a:t>
            </a:r>
            <a:r>
              <a:rPr lang="cs-CZ" sz="2400" b="1" baseline="-25000" dirty="0"/>
              <a:t>10</a:t>
            </a:r>
            <a:r>
              <a:rPr lang="cs-CZ" sz="2400" b="1" dirty="0"/>
              <a:t>H</a:t>
            </a:r>
            <a:r>
              <a:rPr lang="cs-CZ" sz="2400" b="1" baseline="-25000" dirty="0"/>
              <a:t>8</a:t>
            </a:r>
            <a:endParaRPr lang="cs-CZ" sz="2200" b="1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228184" y="5167364"/>
            <a:ext cx="970104" cy="606075"/>
            <a:chOff x="8388424" y="4098940"/>
            <a:chExt cx="931217" cy="606075"/>
          </a:xfrm>
        </p:grpSpPr>
        <p:pic>
          <p:nvPicPr>
            <p:cNvPr id="40" name="Obrázek 39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09894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ovéPole 40"/>
            <p:cNvSpPr txBox="1"/>
            <p:nvPr/>
          </p:nvSpPr>
          <p:spPr>
            <a:xfrm>
              <a:off x="8671569" y="442801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35493" y="2132856"/>
            <a:ext cx="85689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bílá</a:t>
            </a:r>
            <a:r>
              <a:rPr lang="cs-CZ" dirty="0"/>
              <a:t>, </a:t>
            </a:r>
            <a:r>
              <a:rPr lang="cs-CZ" dirty="0" smtClean="0"/>
              <a:t>krystalická látka (šupinkovité krystaly),</a:t>
            </a:r>
            <a:r>
              <a:rPr lang="cs-CZ" dirty="0"/>
              <a:t> </a:t>
            </a:r>
            <a:r>
              <a:rPr lang="cs-CZ" dirty="0" smtClean="0"/>
              <a:t>sublimuje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5" y="3394161"/>
            <a:ext cx="59553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silný </a:t>
            </a:r>
            <a:r>
              <a:rPr lang="cs-CZ" dirty="0"/>
              <a:t>zápach </a:t>
            </a:r>
            <a:r>
              <a:rPr lang="cs-CZ" dirty="0" smtClean="0"/>
              <a:t>po černouhelném </a:t>
            </a:r>
            <a:r>
              <a:rPr lang="cs-CZ" dirty="0"/>
              <a:t>dehtu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4621168"/>
            <a:ext cx="22553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karcinogen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5495" y="5215941"/>
            <a:ext cx="525658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poškozuje a ničí</a:t>
            </a:r>
            <a:r>
              <a:rPr lang="cs-CZ" dirty="0"/>
              <a:t> červené krvinky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496" y="5821622"/>
            <a:ext cx="848504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bolesti </a:t>
            </a:r>
            <a:r>
              <a:rPr lang="cs-CZ" dirty="0"/>
              <a:t>hlavy, </a:t>
            </a:r>
            <a:r>
              <a:rPr lang="cs-CZ" dirty="0" smtClean="0"/>
              <a:t>zvracení, </a:t>
            </a:r>
            <a:r>
              <a:rPr lang="cs-CZ" dirty="0"/>
              <a:t>zvýšené pocení, případně křeče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či průjmy, </a:t>
            </a:r>
            <a:r>
              <a:rPr lang="pl-PL" dirty="0"/>
              <a:t> žloutenka a porucha funkce jater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7478130" y="3934193"/>
            <a:ext cx="949927" cy="615107"/>
            <a:chOff x="6716350" y="4911551"/>
            <a:chExt cx="951994" cy="615107"/>
          </a:xfrm>
        </p:grpSpPr>
        <p:pic>
          <p:nvPicPr>
            <p:cNvPr id="26" name="Obrázek 25" descr="Soubor:GHS-pictogram-explos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350" y="49115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7020272" y="524965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1408457" cy="10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oubor: Naftalen-z-xtal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39905"/>
            <a:ext cx="2614556" cy="21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635896" y="2725050"/>
            <a:ext cx="1016259" cy="616514"/>
            <a:chOff x="4049989" y="2725050"/>
            <a:chExt cx="1016259" cy="616514"/>
          </a:xfrm>
        </p:grpSpPr>
        <p:pic>
          <p:nvPicPr>
            <p:cNvPr id="35" name="Obrázek 34" descr="Soubor:GHS-pictogram-pollu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989" y="272505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ovéPole 35"/>
            <p:cNvSpPr txBox="1"/>
            <p:nvPr/>
          </p:nvSpPr>
          <p:spPr>
            <a:xfrm>
              <a:off x="4334378" y="3064565"/>
              <a:ext cx="73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7" name="Šipka doprava se zářezem 36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594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3" grpId="0" animBg="1"/>
      <p:bldP spid="28" grpId="0" animBg="1"/>
      <p:bldP spid="29" grpId="0" animBg="1"/>
      <p:bldP spid="3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5713788" y="1995962"/>
            <a:ext cx="3211315" cy="2108399"/>
            <a:chOff x="5713788" y="1821175"/>
            <a:chExt cx="3211315" cy="2108399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788" y="1866841"/>
              <a:ext cx="3173055" cy="206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8282668" y="1821175"/>
              <a:ext cx="64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prstClr val="black"/>
                  </a:solidFill>
                </a:rPr>
                <a:t>Obr.25</a:t>
              </a:r>
              <a:endParaRPr lang="cs-CZ" sz="1200" dirty="0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971599" y="634302"/>
            <a:ext cx="217543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Naftalen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5" y="2492896"/>
            <a:ext cx="518457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vykuřovací </a:t>
            </a:r>
            <a:r>
              <a:rPr lang="cs-CZ" dirty="0"/>
              <a:t>prostředek nebo jako pevné kuličky proti molům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495" y="4073590"/>
            <a:ext cx="5544617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anhydridu </a:t>
            </a:r>
            <a:r>
              <a:rPr lang="cs-CZ" dirty="0"/>
              <a:t>kyseliny </a:t>
            </a:r>
            <a:r>
              <a:rPr lang="cs-CZ" dirty="0" smtClean="0"/>
              <a:t>ftalové, </a:t>
            </a:r>
            <a:r>
              <a:rPr lang="cs-CZ" dirty="0"/>
              <a:t>který je dále zpracován </a:t>
            </a:r>
            <a:r>
              <a:rPr lang="cs-CZ" dirty="0" smtClean="0"/>
              <a:t>na rozpouštědla, plasty </a:t>
            </a:r>
            <a:r>
              <a:rPr lang="cs-CZ" dirty="0"/>
              <a:t>nebo paliva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47864" y="634302"/>
            <a:ext cx="972000" cy="46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</a:t>
            </a:r>
            <a:r>
              <a:rPr lang="cs-CZ" sz="2400" b="1" baseline="-25000" dirty="0"/>
              <a:t>10</a:t>
            </a:r>
            <a:r>
              <a:rPr lang="cs-CZ" sz="2400" b="1" dirty="0"/>
              <a:t>H</a:t>
            </a:r>
            <a:r>
              <a:rPr lang="cs-CZ" sz="2400" b="1" baseline="-25000" dirty="0"/>
              <a:t>8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5493" y="1283155"/>
            <a:ext cx="630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naftalen </a:t>
            </a:r>
            <a:r>
              <a:rPr lang="cs-CZ" dirty="0"/>
              <a:t>se získá z černouhelného dehtu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4" y="3467909"/>
            <a:ext cx="259229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/>
              <a:t>barviv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1" y="5417935"/>
            <a:ext cx="70202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konzervace dřeva (</a:t>
            </a:r>
            <a:r>
              <a:rPr lang="cs-CZ" dirty="0"/>
              <a:t> insekticidní a </a:t>
            </a:r>
            <a:r>
              <a:rPr lang="cs-CZ" dirty="0" smtClean="0"/>
              <a:t>fungicidní)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496" y="5970860"/>
            <a:ext cx="824717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změkčovadla - látky</a:t>
            </a:r>
            <a:r>
              <a:rPr lang="cs-CZ" dirty="0"/>
              <a:t>, které </a:t>
            </a:r>
            <a:r>
              <a:rPr lang="cs-CZ" dirty="0" smtClean="0"/>
              <a:t>jsou</a:t>
            </a:r>
            <a:r>
              <a:rPr lang="cs-CZ" dirty="0"/>
              <a:t> přidány </a:t>
            </a:r>
            <a:r>
              <a:rPr lang="cs-CZ" dirty="0" smtClean="0"/>
              <a:t>pro změkčení</a:t>
            </a:r>
            <a:r>
              <a:rPr lang="cs-CZ" dirty="0"/>
              <a:t>, </a:t>
            </a:r>
            <a:r>
              <a:rPr lang="cs-CZ" dirty="0" smtClean="0"/>
              <a:t>ohebnost </a:t>
            </a:r>
            <a:r>
              <a:rPr lang="cs-CZ" dirty="0"/>
              <a:t>a </a:t>
            </a:r>
            <a:r>
              <a:rPr lang="cs-CZ" dirty="0" smtClean="0"/>
              <a:t>elastičnost </a:t>
            </a:r>
            <a:r>
              <a:rPr lang="cs-CZ" dirty="0"/>
              <a:t> </a:t>
            </a:r>
            <a:r>
              <a:rPr lang="cs-CZ" dirty="0" smtClean="0"/>
              <a:t>plastů</a:t>
            </a:r>
            <a:r>
              <a:rPr lang="cs-CZ" dirty="0"/>
              <a:t> , </a:t>
            </a:r>
            <a:r>
              <a:rPr lang="cs-CZ" dirty="0" smtClean="0"/>
              <a:t>nátěrů</a:t>
            </a:r>
            <a:r>
              <a:rPr lang="cs-CZ" dirty="0"/>
              <a:t> a  pryže</a:t>
            </a:r>
          </a:p>
        </p:txBody>
      </p:sp>
      <p:pic>
        <p:nvPicPr>
          <p:cNvPr id="9220" name="Picture 4" descr="Soubor: Naftalen-z-xta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37" y="-56881"/>
            <a:ext cx="2581172" cy="21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395537" y="1901610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45" name="Picture 5" descr="Soubor :2,3,6,7-Tetrachlornaphthalin.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33" y="4224224"/>
            <a:ext cx="2487023" cy="10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Šipka doprava se zářezem 18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AutoShape 2" descr="data:image/jpeg;base64,/9j/4AAQSkZJRgABAQAAAQABAAD/2wCEAAkGBwgHBhUIBwgWFQkXGCAbGRYXGR4fIBsdIiQcHCEiHycjICgsJColHyEdIjIhMSovMDM6HyA8PDMtOCgtMisBCgoKBQUFDgUFDisZExkrKysrKysrKysrKysrKysrKysrKysrKysrKysrKysrKysrKysrKysrKysrKysrKysrK//AABEIALUBFgMBIgACEQEDEQH/xAAcAAEBAQEBAQEBAQAAAAAAAAAABwYFBAMBAgj/xABEEAABAgUBBQMJAwoFBQAAAAABAAIDBAUGESEHEjFBYRRRcRMiMjdCYnOBsxVygjY4Q1J0g5GhsbIkJsHC8BYXM1OS/8QAFAEBAAAAAAAAAAAAAAAAAAAAAP/EABQRAQAAAAAAAAAAAAAAAAAAAAD/2gAMAwEAAhEDEQA/ALiiIgIiICIiAiIgIiICIiAiIgIiICIiAiIgIiICIiAiIgIiICIiAiIgIiICIiAiIgIiICIiAiIgIs1eF9UG0YOapNgzOMtgs1iO7tOQP6xwFM3VC/dqj/J02GZG3TxfqN8eOhfz0bhvIlBaZOek57e7FNMibrt1244O3XDiDg6HovQotObI63a4bU7BrsTt7W+cx5a3yh6eyR7jgR1XStja+yHOfZF9SJlKiNC8tIYT7wOrc9+reeQEFXRfOBHhTMER5eKHQXDLXNIII7wRxX0QEREBERAREQEREBFz63WqZQZEztYnWwpcc3Hie5o4uPQAlSepbR7lvWcdSdnVNe2DnDpl4GQO/XzWDHflx5AFBYO3Sfbuw9qZ2zd3vJ7w3t3vxnOOq9Ci3/Y+bMj243LE/wCo873lNd3e8fTz7+fwpTtotz2TOClbRKa58DOGzLAMkd+R5r9MdzhzyUFpRc6hV2l3BIido06yLA72nUHjhw4tPQgFdFAREQEREBERAREQEREBERARfKZmIEpLumJqM1kBoy5ziAAO8k6AKVXRtibEm/smxZF01UHHAibpLc+60au8dBz1CCk1yuUygSJnaxOthQBzcdT0aOLj0AJUmqW0e572nDStndNcyBwdMOAyB35PmsHHvceWCvrQtlFWuGdFZ2kVJ8SMdRAa7gO5xGjR7rP4qt0ynSVJk2ydMlWQpZvBjAAP5czzPNBO7O2P06nRhUrpjdsqpO8d4kww756vPV3/AMhU1rQ1u60YaOAC/UQZxt8W7/1I+3n1FraizAw7QEkA7rXcCRkaZz/A49F0WpRbqlOz1qSD8ei8aPb91w1HhwPMFcS9tmNAuzemHwvI1I/poYGSffHB3jx6rAw6tfuyuIINZhGdt8HAfkndHR2MsPDzXZbyHeg+se1r42ZxzN2lNmbo2cugOGSBrxZ/uZgnmAFsrI2qUK6CJWO7s9T4eSiHRx9x2gPgcHouxaF8UG7oG9Spv/EAZdBfo9vy5j3hkdVzr32ZUC7QY74Xkakf00MDJPvjg7x49UG2RQ6HW772WRBAr0EztABw2KCTujOmHYy37jtOQPNVC0rzod2y3laRNgxQMuhO0e3xH+oyOqDQoiICIsHe+1Og2tmWhP7RUxp5KGdGn33cG+Gp6INzGiw4EIxY8QNhAZLnHAA7ySpZdO2CEZv7IseSM3UnHAeASwH3QNX479G88lcWDbV8bTowm7pmTKUTOWwQCCRywz/e/XuGCqna1o0S1JTyFGkg1xHnRDq9/wB53H5cByAQTmibK6vcc8KztJqTokQ8JdruA7iRo0e6z+KrNNp0lSpNsnTZVsOWbwawAD/nVepEGeua86Ha03Blq1N7j4xO6cEgAY1djgMkDP8AoCR048CmV+l7kZkOPIRBnk5rhyI5fNeO57Vot0ynZ61Itfj0X8Hs+64ajlpwONQVKZqz712bR3T1lTrpmlZy6A4ZP4mab3LzmYd0AQe2u7Karb86azs2qTocYcYDncR3NJ0cOHmv068l6rY2wCDN/ZF+SJlag04MTdIaT7zeLfHVvPQLr2VtaodxOEnUD2Wp8NyIfNceGGu01z7Jwe7K090WnRbqlOz1qSDyB5rxo9n3XDUeHA8wUHXl48GagCPLRWvguGQ5pBBHeCOK+ih0zad77NJgztnzbpqj5y6ARk495nPl57MHvAC2FlbWaFchEpOu7LUjp5OIfNceGGO0Gc6bpwe7KCgoiICIiAiIgIiICnt77WqDbO9Kyju01Ieww+a0++7UDwGT34WmvpxbZM85pw4SsbX8DlP9g9sUZ9uNuCLItdUy9wD3a7u6cDcHBp6jVByJa1L52mR2zl3ThlaRnLYIGCRp6LM6c/PeSR3EKr2taVEtSV8hRpINcR5zzq9/3ncT4cByAXcRAREQEREBfy9jYjCyI0Fh0IPAhf0iCXXfsdkJ2N9pWnH7HUwcgNyIZPTGsM9W6e6uLTNpNzWXOtpO0WmudB4NmGgbxHfkebEHDhhw55Kta8lTpsjVpMydTlGRZZ3FrwCPHxHI8Qg89HrNJuSm9ppc0yNKuGDjXjycDqD0IU+u3Y9KTEz9q2dNGTqbTkNaSGE+7jWGfDI6LnV3ZRVrenTWNm9SfDjDjAc7iO5pOjh7r9Oq9lq7X92eFGvinulqkCG74Y7dJOg3m8W57xkeAQeGkbT69ac8KPtHprxybMNAyRwyQPNePebr0JW8q20a1aZRxU31Zj4ThljYZ3nvxyDeXcc4xzwu9V6TT63JGSq0m2LLH2XDPzHMHqNVCbAtChzu1KcpE7J+UkZbyhhscSRpEa0b362AeBQdGJX762oxTL25AMnQs4dFJI3hwOX4yT7jfAnmtzY+y+g2mGzHk/L1IfpogGh9xvBvjqeq20KFDgwhCgsDYYGAAMADuAX9oCIiAiIgIiIMbe2zagXc0xo8HyVQ5R4YAJPvjg/569xCnrZ+/tlLxDqEPttvDQOyTujo7V0Plo4FvId6ui/HNa9pa8ZaeIKDNWffVBu6DmlzeJnGXQX6PHy5jqMhc+99mVBu1ro74XkakeEeGBkn3xoH/wAj1C4137HqbUIv2ja0XsdTB3mhmRDLuWANWeLdOi4dM2j3PZM4KTtEpr3wODZhoGSO/I814x4OHPJQeRtVv3ZS8QqvD7Zb4OA/JIaOAw7iw8PNcC3kO9VGz75oN3Qc0qbxMgedBfo9vy5jqMhdel1Gn1+lNnpCKIsjEBwcHBGoIII8QQQotflu0q29qNLfRJUQhGjwy9rfRyIrB5o9nIOoGiC7oiICIiAiIg4V+fkPPfssb6blmNgnq6h/Eif3LT35+Q89+yxvpuWY2CerqH8SJ/cg5N1zk1D27yErDmXiXdBaSwOO6TmPxGcHgP4KtKPXd+cDT/gt/rHVhQEREBERAREQEREBc+o0Sl1OZhzNQkGRI8JwdDe5oy0jUYPjrjhwXQRAUZ2a+uqq/vfqsVmUZ2a+uqq/vfqsQWZERAREQEREBERAREQF5alTpKqyZk6lKtiyzuLXgEf86r1Ig+EhJy9OkmSUlCDJaG0Na0cgNAFJNrnrNo3xmfVhqxKO7XPWbRvjM+rDQWJERAREQEREHCvz8h579ljfTcsxsE9XUP4kT+5ae/PyHnv2WN9NyzGwT1dQ/iRP7kHCu784Gn/Bb/WOrCo9d35wNP8Agt/rHVhQEREBERAREQEREBERAUZ2a+uqq/vfqsVmUZ2a+uqq/vfqsQWZERAREQEREBERAREQEREBR3a56zaN8Zn1YasSju1z1m0b4zPqw0FiREQEREBERBwr8/Iee/ZY303LMbBPV1D+JE/uWnvz8h579ljfTcsxsE9XUP4kT+5Bwru/OBp/wW/1jqwqPXd+cDT/AILf6x1YUBERAREQEREBERAREQFGdmvrqqv736rFZlGdmvrqqv736rEFmREQEREBERAREQEREBERAUd2ues2jfGZ9WGrEo7tc9ZtG+Mz6sNBYkREBERAREQcK/PyHnv2WN9NyzGwT1dQ/iRP7ls7kp8SrW9MU2C8CLFgxIYJ4AuaWgnpqopbt1V/ZO4UO56ITSd4lkSHqddSWu9F/fundIzy4IKNWrJmKjtHlrqZONEGAwNMMg5OPKcD+P8AktsuVb1xUi5JLtdFnWxIfMD0mnucDqD4rqoCIiAiIgIiICJw4qcXptdo9CiGRoze11TOA1h8xruGC4Zyc+y3PdkIKBOzktISrpqemGw5doy57yAB4kqZx9sEGfuWFSbUpMSahl4ESIAfQyASxvHTOd52Bp1yuHJ2LeG0OZbUb8n3QJDi2XaMOA6N1DPvOy7vCrNv27R7Zkey0eSbChe0Rxd1c46n5lB1lGdmvrqqv736rF2rz2v0ukRfs63ofa6oTugM1YHcAMjVxz7Lf4hYORbfll1N97TdBDhH3jHb+q0uDjkNJMPhnJzjn3IP9EIshZW0Wg3ewQ5SP5OfxrAiYDvw8nDw17wFr0BERAREQEREBEWWvG/qBaEIipTW9N4yILMF57sj2R1OPmg1KnV6bXKLQHmSpX+LqecbkM+Y08MOcM5OfZGTyOFkDMX9tYO5Ls7DbruJ1w5vjo6J8gGd6otlbOaBaLBElIHlJ/nHiYLvw8mjw17yUHbtioTdVoEGeqMi6BNvYC+G4YLXcDodQDxAOuCM6qY7XPWbRvjM+rDW2vTaFQbQhFs9Mb87ygQ8F/z5NHU/LKmtKhXVtOu+VuOZpjYFJl4rHsLsjLWva8gEjLycY3gA3wQXZERAREQEREBeefkZSoyjpSflmxJd3FjwCD8ivQiCOXFshnKROfbOzuoPgzbdRBL8Z57rXE8Dj0X5B5nC+ltbX48hOfY+0Gnul51unlQ0gHq5vLP6zcg9wCr65FyWzR7mk+y1qSbEZyPBzerXDUIOjJzcvPSzZmSjtiQHDLXsIII6EL7KITdkXjs6mHVCxp50xTs7zoDhl34mDAfp7TcO6LVWVtbo1feJKrDslUzgsiHzHHhhrjjB904PIZQUVERAWWvK/qBaELFRmd6cxkQYeC892R7I6nHTKyF7XHfVVuWJa1p0t0FrMb0yebXAEODiN1g1PDLtDjBBC9lm7IKVSIv2hcMTtlUJ3iX6sDuOcH0j7zv4BBljFv3ayd2E3sVuHnqA8fydF+WGfNUey9ndAtBgiSUv5Se5x4mC78PJo8PmSuzX7gpFtSPaqxONhQeQPF2OTQNT4AKUTt9XftCmnU2wpB0CQzh0w7Q/N2oZ91uXdxQb+9NodAtBhZPTG/PY0gQ8F34uTR1PyBU5EK/drB3ox7DbZ5ajfH8jE+eGfMLWWXsjo9CiCerLu11QneLog8xruOQ05yc+07PfgKjoMtZtg0G0IWadK705jBjPwXnvwfZHQY65WpREE6vTZJRa+8ztKPZKnnO/DHmOPHLmjGDn2hg8zlZaTve8dncw2nX3IumKdnDZhpycdHaB/wB12HdVbl8ZyUlp6WdKzsBsSXcMOY8AgjqCg59uXJSLlku10WdbEh8wNHNPc5p1C6ykVxbI5inT32zs8qDpedGvki4gHo13Ie67IPeAvy3drkzTZ77F2h090vOjTywaQDyy5vIH9ZuQe4BBXkXxk5uWnpZs1JR2xJdwy17CCCOhC+yAuZX6/Srdku2VmdbCg8snVx7mgauPQBZfabdVwUDyMjbVGMabmMhsTBcGEY03Rzwc5JAGDxwcZeg7JahXJwVnaPUnxZk/oGu4dHOHAe6zA6oPNUdoV133Nml7Pac+HK8HTDsBwHeXejD05DLjy10Xfs7Y9SqVFFQuOJ2ypk7x38mGHczg+merv4Bb+FCplApe7DbDl6fDGeTGtHeeA+amFy7Xo07O/Y2z6numZ06eVLSWjllref3jgDqEFIr9wUi2pDtVYnGwoPAA8XdGtGp8AFJajf8Adt/zTqXYFPfBks4dMHRwB5l3CH34BLtNO5e639kc7V577a2i1F0abP6EO/k5w5D9VuAO9VmQkZSnSrZSQlmw5dugYwAAfIIJ3Zmx6kUeIJ+vv7XUs7x3/wDxh3M4PpHq7PfgFUsAAYA0X6iAiIgIiICIiAiIgIiICyF6bOqBdzTEnJfyc/yjw8B34uTh469xC16IIY2Pfuyd25MM7dbbeDtTuN6HV0PGmhyzu1VLs6/KDd8LFNmsTeMugv0eO/T2h1GR4LTkBwwRopteOyGlVaN9o29F7HVAd4FmjC7vwPRPvNx4FBRZuZl5OWdMzcdrIDRlz3EAAd5J4KUXHtcjT879jbPae6Znjp5UtJaOWWt5gfrOw0dQufK7N71uuYEK/a64U+EcNaxwcX49oYGBn9dwLu8KrW7bdItqS7JRZJsOHzI1c497idSgm1vbJJqqTv21tEqDo84dfIh2g54c4chn0W4A7yFWJKUlpCVbKyUu2HLtGGsYAAB0AX3RAREQEREBERAXKuK3KRcsl2StSTYkPkT6TT3tI1B8F1UQRKcse8Nnky6o2HPOj0/OXy7hk46t0D+HpNw7kAtTZe1qjV+IJGqjslUzulkQ+a53DDXHGDn2Tg8hlURZK9NnlAu+GXzsv5OexpHh4DvxcnDofkQg1qnl6bWqJb7zJUz/ABVUzjchnzWu4Yc4Z1z7IyeRwsj/ANvNow/y0Lj/AMvf+3e9nhu49P8ABvbnVUOy9nVAtBgiScv5SexrHiYLvw8mjw17yUE+lLJvLaNMNqF9Trpam5yyXaMH5M13OJG87LumFWLbtmj2xJ9losi2Gz2ncXO6ucdT/pywuuiAiIgIiICIiAiIgIiICIiAiIgIiICIiAiIgIiICIiAiIgIiICIiAi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data:image/jpeg;base64,/9j/4AAQSkZJRgABAQAAAQABAAD/2wCEAAkGBwgHBhUIBwgWFQkXGCAbGRYXGR4fIBsdIiQcHCEiHycjICgsJColHyEdIjIhMSovMDM6HyA8PDMtOCgtMisBCgoKBQUFDgUFDisZExkrKysrKysrKysrKysrKysrKysrKysrKysrKysrKysrKysrKysrKysrKysrKysrKysrK//AABEIALUBFgMBIgACEQEDEQH/xAAcAAEBAQEBAQEBAQAAAAAAAAAABwYFBAMBAgj/xABEEAABAgUBBQMJAwoFBQAAAAABAAIDBAUGESEHEjFBYRRRcRMiMjdCYnOBsxVygjY4Q1J0g5GhsbIkJsHC8BYXM1OS/8QAFAEBAAAAAAAAAAAAAAAAAAAAAP/EABQRAQAAAAAAAAAAAAAAAAAAAAD/2gAMAwEAAhEDEQA/ALiiIgIiICIiAiIgIiICIiAiIgIiICIiAiIgIiICIiAiIgIiICIiAiIgIiICIiAiIgIiICIiAiIgIs1eF9UG0YOapNgzOMtgs1iO7tOQP6xwFM3VC/dqj/J02GZG3TxfqN8eOhfz0bhvIlBaZOek57e7FNMibrt1244O3XDiDg6HovQotObI63a4bU7BrsTt7W+cx5a3yh6eyR7jgR1XStja+yHOfZF9SJlKiNC8tIYT7wOrc9+reeQEFXRfOBHhTMER5eKHQXDLXNIII7wRxX0QEREBERAREQEREBFz63WqZQZEztYnWwpcc3Hie5o4uPQAlSepbR7lvWcdSdnVNe2DnDpl4GQO/XzWDHflx5AFBYO3Sfbuw9qZ2zd3vJ7w3t3vxnOOq9Ci3/Y+bMj243LE/wCo873lNd3e8fTz7+fwpTtotz2TOClbRKa58DOGzLAMkd+R5r9MdzhzyUFpRc6hV2l3BIido06yLA72nUHjhw4tPQgFdFAREQEREBERAREQEREBERARfKZmIEpLumJqM1kBoy5ziAAO8k6AKVXRtibEm/smxZF01UHHAibpLc+60au8dBz1CCk1yuUygSJnaxOthQBzcdT0aOLj0AJUmqW0e572nDStndNcyBwdMOAyB35PmsHHvceWCvrQtlFWuGdFZ2kVJ8SMdRAa7gO5xGjR7rP4qt0ynSVJk2ydMlWQpZvBjAAP5czzPNBO7O2P06nRhUrpjdsqpO8d4kww756vPV3/AMhU1rQ1u60YaOAC/UQZxt8W7/1I+3n1FraizAw7QEkA7rXcCRkaZz/A49F0WpRbqlOz1qSD8ei8aPb91w1HhwPMFcS9tmNAuzemHwvI1I/poYGSffHB3jx6rAw6tfuyuIINZhGdt8HAfkndHR2MsPDzXZbyHeg+se1r42ZxzN2lNmbo2cugOGSBrxZ/uZgnmAFsrI2qUK6CJWO7s9T4eSiHRx9x2gPgcHouxaF8UG7oG9Spv/EAZdBfo9vy5j3hkdVzr32ZUC7QY74Xkakf00MDJPvjg7x49UG2RQ6HW772WRBAr0EztABw2KCTujOmHYy37jtOQPNVC0rzod2y3laRNgxQMuhO0e3xH+oyOqDQoiICIsHe+1Og2tmWhP7RUxp5KGdGn33cG+Gp6INzGiw4EIxY8QNhAZLnHAA7ySpZdO2CEZv7IseSM3UnHAeASwH3QNX479G88lcWDbV8bTowm7pmTKUTOWwQCCRywz/e/XuGCqna1o0S1JTyFGkg1xHnRDq9/wB53H5cByAQTmibK6vcc8KztJqTokQ8JdruA7iRo0e6z+KrNNp0lSpNsnTZVsOWbwawAD/nVepEGeua86Ha03Blq1N7j4xO6cEgAY1djgMkDP8AoCR048CmV+l7kZkOPIRBnk5rhyI5fNeO57Vot0ynZ61Itfj0X8Hs+64ajlpwONQVKZqz712bR3T1lTrpmlZy6A4ZP4mab3LzmYd0AQe2u7Karb86azs2qTocYcYDncR3NJ0cOHmv068l6rY2wCDN/ZF+SJlag04MTdIaT7zeLfHVvPQLr2VtaodxOEnUD2Wp8NyIfNceGGu01z7Jwe7K090WnRbqlOz1qSDyB5rxo9n3XDUeHA8wUHXl48GagCPLRWvguGQ5pBBHeCOK+ih0zad77NJgztnzbpqj5y6ARk495nPl57MHvAC2FlbWaFchEpOu7LUjp5OIfNceGGO0Gc6bpwe7KCgoiICIiAiIgIiICnt77WqDbO9Kyju01Ieww+a0++7UDwGT34WmvpxbZM85pw4SsbX8DlP9g9sUZ9uNuCLItdUy9wD3a7u6cDcHBp6jVByJa1L52mR2zl3ThlaRnLYIGCRp6LM6c/PeSR3EKr2taVEtSV8hRpINcR5zzq9/3ncT4cByAXcRAREQEREBfy9jYjCyI0Fh0IPAhf0iCXXfsdkJ2N9pWnH7HUwcgNyIZPTGsM9W6e6uLTNpNzWXOtpO0WmudB4NmGgbxHfkebEHDhhw55Kta8lTpsjVpMydTlGRZZ3FrwCPHxHI8Qg89HrNJuSm9ppc0yNKuGDjXjycDqD0IU+u3Y9KTEz9q2dNGTqbTkNaSGE+7jWGfDI6LnV3ZRVrenTWNm9SfDjDjAc7iO5pOjh7r9Oq9lq7X92eFGvinulqkCG74Y7dJOg3m8W57xkeAQeGkbT69ac8KPtHprxybMNAyRwyQPNePebr0JW8q20a1aZRxU31Zj4ThljYZ3nvxyDeXcc4xzwu9V6TT63JGSq0m2LLH2XDPzHMHqNVCbAtChzu1KcpE7J+UkZbyhhscSRpEa0b362AeBQdGJX762oxTL25AMnQs4dFJI3hwOX4yT7jfAnmtzY+y+g2mGzHk/L1IfpogGh9xvBvjqeq20KFDgwhCgsDYYGAAMADuAX9oCIiAiIgIiIMbe2zagXc0xo8HyVQ5R4YAJPvjg/569xCnrZ+/tlLxDqEPttvDQOyTujo7V0Plo4FvId6ui/HNa9pa8ZaeIKDNWffVBu6DmlzeJnGXQX6PHy5jqMhc+99mVBu1ro74XkakeEeGBkn3xoH/wAj1C4137HqbUIv2ja0XsdTB3mhmRDLuWANWeLdOi4dM2j3PZM4KTtEpr3wODZhoGSO/I814x4OHPJQeRtVv3ZS8QqvD7Zb4OA/JIaOAw7iw8PNcC3kO9VGz75oN3Qc0qbxMgedBfo9vy5jqMhdel1Gn1+lNnpCKIsjEBwcHBGoIII8QQQotflu0q29qNLfRJUQhGjwy9rfRyIrB5o9nIOoGiC7oiICIiAiIg4V+fkPPfssb6blmNgnq6h/Eif3LT35+Q89+yxvpuWY2CerqH8SJ/cg5N1zk1D27yErDmXiXdBaSwOO6TmPxGcHgP4KtKPXd+cDT/gt/rHVhQEREBERAREQEREBc+o0Sl1OZhzNQkGRI8JwdDe5oy0jUYPjrjhwXQRAUZ2a+uqq/vfqsVmUZ2a+uqq/vfqsQWZERAREQEREBERAREQF5alTpKqyZk6lKtiyzuLXgEf86r1Ig+EhJy9OkmSUlCDJaG0Na0cgNAFJNrnrNo3xmfVhqxKO7XPWbRvjM+rDQWJERAREQEREHCvz8h579ljfTcsxsE9XUP4kT+5ae/PyHnv2WN9NyzGwT1dQ/iRP7kHCu784Gn/Bb/WOrCo9d35wNP8Agt/rHVhQEREBERAREQEREBERAUZ2a+uqq/vfqsVmUZ2a+uqq/vfqsQWZERAREQEREBERAREQEREBR3a56zaN8Zn1YasSju1z1m0b4zPqw0FiREQEREBERBwr8/Iee/ZY303LMbBPV1D+JE/uWnvz8h579ljfTcsxsE9XUP4kT+5Bwru/OBp/wW/1jqwqPXd+cDT/AILf6x1YUBERAREQEREBERAREQFGdmvrqqv736rFZlGdmvrqqv736rEFmREQEREBERAREQEREBERAUd2ues2jfGZ9WGrEo7tc9ZtG+Mz6sNBYkREBERAREQcK/PyHnv2WN9NyzGwT1dQ/iRP7ls7kp8SrW9MU2C8CLFgxIYJ4AuaWgnpqopbt1V/ZO4UO56ITSd4lkSHqddSWu9F/fundIzy4IKNWrJmKjtHlrqZONEGAwNMMg5OPKcD+P8AktsuVb1xUi5JLtdFnWxIfMD0mnucDqD4rqoCIiAiIgIiICJw4qcXptdo9CiGRoze11TOA1h8xruGC4Zyc+y3PdkIKBOzktISrpqemGw5doy57yAB4kqZx9sEGfuWFSbUpMSahl4ESIAfQyASxvHTOd52Bp1yuHJ2LeG0OZbUb8n3QJDi2XaMOA6N1DPvOy7vCrNv27R7Zkey0eSbChe0Rxd1c46n5lB1lGdmvrqqv736rF2rz2v0ukRfs63ofa6oTugM1YHcAMjVxz7Lf4hYORbfll1N97TdBDhH3jHb+q0uDjkNJMPhnJzjn3IP9EIshZW0Wg3ewQ5SP5OfxrAiYDvw8nDw17wFr0BERAREQEREBEWWvG/qBaEIipTW9N4yILMF57sj2R1OPmg1KnV6bXKLQHmSpX+LqecbkM+Y08MOcM5OfZGTyOFkDMX9tYO5Ls7DbruJ1w5vjo6J8gGd6otlbOaBaLBElIHlJ/nHiYLvw8mjw17yUHbtioTdVoEGeqMi6BNvYC+G4YLXcDodQDxAOuCM6qY7XPWbRvjM+rDW2vTaFQbQhFs9Mb87ygQ8F/z5NHU/LKmtKhXVtOu+VuOZpjYFJl4rHsLsjLWva8gEjLycY3gA3wQXZERAREQEREBeefkZSoyjpSflmxJd3FjwCD8ivQiCOXFshnKROfbOzuoPgzbdRBL8Z57rXE8Dj0X5B5nC+ltbX48hOfY+0Gnul51unlQ0gHq5vLP6zcg9wCr65FyWzR7mk+y1qSbEZyPBzerXDUIOjJzcvPSzZmSjtiQHDLXsIII6EL7KITdkXjs6mHVCxp50xTs7zoDhl34mDAfp7TcO6LVWVtbo1feJKrDslUzgsiHzHHhhrjjB904PIZQUVERAWWvK/qBaELFRmd6cxkQYeC892R7I6nHTKyF7XHfVVuWJa1p0t0FrMb0yebXAEODiN1g1PDLtDjBBC9lm7IKVSIv2hcMTtlUJ3iX6sDuOcH0j7zv4BBljFv3ayd2E3sVuHnqA8fydF+WGfNUey9ndAtBgiSUv5Se5x4mC78PJo8PmSuzX7gpFtSPaqxONhQeQPF2OTQNT4AKUTt9XftCmnU2wpB0CQzh0w7Q/N2oZ91uXdxQb+9NodAtBhZPTG/PY0gQ8F34uTR1PyBU5EK/drB3ox7DbZ5ajfH8jE+eGfMLWWXsjo9CiCerLu11QneLog8xruOQ05yc+07PfgKjoMtZtg0G0IWadK705jBjPwXnvwfZHQY65WpREE6vTZJRa+8ztKPZKnnO/DHmOPHLmjGDn2hg8zlZaTve8dncw2nX3IumKdnDZhpycdHaB/wB12HdVbl8ZyUlp6WdKzsBsSXcMOY8AgjqCg59uXJSLlku10WdbEh8wNHNPc5p1C6ykVxbI5inT32zs8qDpedGvki4gHo13Ie67IPeAvy3drkzTZ77F2h090vOjTywaQDyy5vIH9ZuQe4BBXkXxk5uWnpZs1JR2xJdwy17CCCOhC+yAuZX6/Srdku2VmdbCg8snVx7mgauPQBZfabdVwUDyMjbVGMabmMhsTBcGEY03Rzwc5JAGDxwcZeg7JahXJwVnaPUnxZk/oGu4dHOHAe6zA6oPNUdoV133Nml7Pac+HK8HTDsBwHeXejD05DLjy10Xfs7Y9SqVFFQuOJ2ypk7x38mGHczg+merv4Bb+FCplApe7DbDl6fDGeTGtHeeA+amFy7Xo07O/Y2z6numZ06eVLSWjllref3jgDqEFIr9wUi2pDtVYnGwoPAA8XdGtGp8AFJajf8Adt/zTqXYFPfBks4dMHRwB5l3CH34BLtNO5e639kc7V577a2i1F0abP6EO/k5w5D9VuAO9VmQkZSnSrZSQlmw5dugYwAAfIIJ3Zmx6kUeIJ+vv7XUs7x3/wDxh3M4PpHq7PfgFUsAAYA0X6iAiIgIiICIiAiIgIiICyF6bOqBdzTEnJfyc/yjw8B34uTh469xC16IIY2Pfuyd25MM7dbbeDtTuN6HV0PGmhyzu1VLs6/KDd8LFNmsTeMugv0eO/T2h1GR4LTkBwwRopteOyGlVaN9o29F7HVAd4FmjC7vwPRPvNx4FBRZuZl5OWdMzcdrIDRlz3EAAd5J4KUXHtcjT879jbPae6Znjp5UtJaOWWt5gfrOw0dQufK7N71uuYEK/a64U+EcNaxwcX49oYGBn9dwLu8KrW7bdItqS7JRZJsOHzI1c497idSgm1vbJJqqTv21tEqDo84dfIh2g54c4chn0W4A7yFWJKUlpCVbKyUu2HLtGGsYAAB0AX3RAREQEREBERAXKuK3KRcsl2StSTYkPkT6TT3tI1B8F1UQRKcse8Nnky6o2HPOj0/OXy7hk46t0D+HpNw7kAtTZe1qjV+IJGqjslUzulkQ+a53DDXHGDn2Tg8hlURZK9NnlAu+GXzsv5OexpHh4DvxcnDofkQg1qnl6bWqJb7zJUz/ABVUzjchnzWu4Yc4Z1z7IyeRwsj/ANvNow/y0Lj/AMvf+3e9nhu49P8ABvbnVUOy9nVAtBgiScv5SexrHiYLvw8mjw17yUE+lLJvLaNMNqF9Trpam5yyXaMH5M13OJG87LumFWLbtmj2xJ9losi2Gz2ncXO6ucdT/pywuuiAiIgIiICIiAiIgIiICIiAiIgIiICIiAiIgIiICIiAiIgIiICIiAi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upload.wikimedia.org/wikipedia/commons/thumb/b/bb/Naphthalene.svg/607px-Naphthalene.sv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11482" r="3521" b="8509"/>
          <a:stretch/>
        </p:blipFill>
        <p:spPr bwMode="auto">
          <a:xfrm>
            <a:off x="4716015" y="332655"/>
            <a:ext cx="1512169" cy="864097"/>
          </a:xfrm>
          <a:prstGeom prst="rect">
            <a:avLst/>
          </a:prstGeom>
          <a:solidFill>
            <a:srgbClr val="FFCCFF"/>
          </a:solidFill>
        </p:spPr>
      </p:pic>
    </p:spTree>
    <p:extLst>
      <p:ext uri="{BB962C8B-B14F-4D97-AF65-F5344CB8AC3E}">
        <p14:creationId xmlns:p14="http://schemas.microsoft.com/office/powerpoint/2010/main" val="299373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3" grpId="0" animBg="1"/>
      <p:bldP spid="28" grpId="0" animBg="1"/>
      <p:bldP spid="29" grpId="0" animBg="1"/>
      <p:bldP spid="23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23528" y="1051955"/>
            <a:ext cx="217543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Antracen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495" y="3279461"/>
            <a:ext cx="69981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obsah 0,6%  ve vzduchu tvoří výbušnou směs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6084168" y="5027031"/>
            <a:ext cx="999732" cy="606075"/>
            <a:chOff x="7280637" y="3288295"/>
            <a:chExt cx="959658" cy="606075"/>
          </a:xfrm>
        </p:grpSpPr>
        <p:sp>
          <p:nvSpPr>
            <p:cNvPr id="33" name="TextovéPole 32"/>
            <p:cNvSpPr txBox="1"/>
            <p:nvPr/>
          </p:nvSpPr>
          <p:spPr>
            <a:xfrm>
              <a:off x="7592223" y="361737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4" name="Obrázek 33" descr="Soubor:GHS-pictogram-silhouete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637" y="328829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ovéPole 2"/>
          <p:cNvSpPr txBox="1"/>
          <p:nvPr/>
        </p:nvSpPr>
        <p:spPr>
          <a:xfrm>
            <a:off x="2699793" y="1051955"/>
            <a:ext cx="108011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14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10</a:t>
            </a:r>
            <a:endParaRPr lang="cs-CZ" sz="2200" b="1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009000" y="5021578"/>
            <a:ext cx="970104" cy="620589"/>
            <a:chOff x="8388424" y="4098940"/>
            <a:chExt cx="931217" cy="620589"/>
          </a:xfrm>
        </p:grpSpPr>
        <p:pic>
          <p:nvPicPr>
            <p:cNvPr id="40" name="Obrázek 39" descr="Soubor:GHS-pictogram-exclam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09894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ovéPole 40"/>
            <p:cNvSpPr txBox="1"/>
            <p:nvPr/>
          </p:nvSpPr>
          <p:spPr>
            <a:xfrm>
              <a:off x="8671569" y="444253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35494" y="2060848"/>
            <a:ext cx="54006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bílá</a:t>
            </a:r>
            <a:r>
              <a:rPr lang="cs-CZ" dirty="0">
                <a:solidFill>
                  <a:prstClr val="black"/>
                </a:solidFill>
              </a:rPr>
              <a:t>, </a:t>
            </a:r>
            <a:r>
              <a:rPr lang="cs-CZ" dirty="0" smtClean="0">
                <a:solidFill>
                  <a:prstClr val="black"/>
                </a:solidFill>
              </a:rPr>
              <a:t>krystalická látka, sublimuje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5" y="2662707"/>
            <a:ext cx="38524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prakticky </a:t>
            </a:r>
            <a:r>
              <a:rPr lang="cs-CZ" dirty="0"/>
              <a:t>bez zápachu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3889714"/>
            <a:ext cx="33123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není karcinogenní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5495" y="4484487"/>
            <a:ext cx="496855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</a:t>
            </a:r>
            <a:r>
              <a:rPr lang="cs-CZ" dirty="0"/>
              <a:t> vodě prakticky nerozpustný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497" y="5090168"/>
            <a:ext cx="59766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podráždění </a:t>
            </a:r>
            <a:r>
              <a:rPr lang="cs-CZ" dirty="0"/>
              <a:t>dýchacích cest, očí a kůže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7164288" y="3202739"/>
            <a:ext cx="949927" cy="615107"/>
            <a:chOff x="6716350" y="4911551"/>
            <a:chExt cx="951994" cy="615107"/>
          </a:xfrm>
        </p:grpSpPr>
        <p:pic>
          <p:nvPicPr>
            <p:cNvPr id="26" name="Obrázek 25" descr="Soubor:GHS-pictogram-explos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350" y="49115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7020272" y="524965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951994" y="5013176"/>
            <a:ext cx="1016259" cy="616514"/>
            <a:chOff x="4049989" y="2725050"/>
            <a:chExt cx="1016259" cy="616514"/>
          </a:xfrm>
        </p:grpSpPr>
        <p:pic>
          <p:nvPicPr>
            <p:cNvPr id="35" name="Obrázek 34" descr="Soubor:GHS-pictogram-pollu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989" y="272505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ovéPole 35"/>
            <p:cNvSpPr txBox="1"/>
            <p:nvPr/>
          </p:nvSpPr>
          <p:spPr>
            <a:xfrm>
              <a:off x="4334378" y="3064565"/>
              <a:ext cx="73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760606"/>
            <a:ext cx="1727500" cy="7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oubor: Anthracen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43" y="307638"/>
            <a:ext cx="3272647" cy="19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360405" y="5692265"/>
            <a:ext cx="644384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smtClean="0"/>
              <a:t>může se zhoršit </a:t>
            </a:r>
            <a:r>
              <a:rPr lang="cs-CZ" dirty="0"/>
              <a:t>vlivem slunečního světla (</a:t>
            </a:r>
            <a:r>
              <a:rPr lang="cs-CZ" dirty="0" err="1"/>
              <a:t>fotosenzibilizace</a:t>
            </a:r>
            <a:r>
              <a:rPr lang="cs-CZ" dirty="0"/>
              <a:t>)</a:t>
            </a:r>
          </a:p>
        </p:txBody>
      </p:sp>
      <p:sp>
        <p:nvSpPr>
          <p:cNvPr id="27" name="Šipka doprava se zářezem 26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43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3" grpId="0" animBg="1"/>
      <p:bldP spid="28" grpId="0" animBg="1"/>
      <p:bldP spid="29" grpId="0" animBg="1"/>
      <p:bldP spid="30" grpId="0" animBg="1"/>
      <p:bldP spid="23" grpId="0" animBg="1"/>
      <p:bldP spid="24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2000" y="5013296"/>
            <a:ext cx="4320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ARENY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308305" y="5348833"/>
            <a:ext cx="1838299" cy="1518692"/>
            <a:chOff x="7308305" y="5348833"/>
            <a:chExt cx="1838299" cy="1518692"/>
          </a:xfrm>
        </p:grpSpPr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5" y="5348833"/>
              <a:ext cx="1687024" cy="1476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8377000" y="6590526"/>
              <a:ext cx="769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868144" y="4092178"/>
            <a:ext cx="1991841" cy="1263420"/>
            <a:chOff x="5940152" y="4092178"/>
            <a:chExt cx="1991841" cy="1263420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092178"/>
              <a:ext cx="1837133" cy="12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7162389" y="5078599"/>
              <a:ext cx="769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prstClr val="black"/>
                  </a:solidFill>
                </a:rPr>
                <a:t>Obr.26</a:t>
              </a:r>
              <a:endParaRPr lang="cs-CZ" sz="1200" b="1" dirty="0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971599" y="572917"/>
            <a:ext cx="217543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Antracen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495" y="2425487"/>
            <a:ext cx="35818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antrachinonu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48428" y="572917"/>
            <a:ext cx="1080118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14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10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95536" y="3035740"/>
            <a:ext cx="56166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smtClean="0"/>
              <a:t>výchozí surovina pro</a:t>
            </a:r>
            <a:r>
              <a:rPr lang="cs-CZ" dirty="0"/>
              <a:t> </a:t>
            </a:r>
            <a:r>
              <a:rPr lang="cs-CZ" dirty="0" smtClean="0"/>
              <a:t>výrobu barev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5494" y="3630513"/>
            <a:ext cx="751169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výrobě </a:t>
            </a:r>
            <a:r>
              <a:rPr lang="cs-CZ" dirty="0"/>
              <a:t>červeného organického </a:t>
            </a:r>
            <a:r>
              <a:rPr lang="cs-CZ" dirty="0" smtClean="0"/>
              <a:t>barviva - alizarin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497" y="4236194"/>
            <a:ext cx="56524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výroba </a:t>
            </a:r>
            <a:r>
              <a:rPr lang="cs-CZ" dirty="0"/>
              <a:t>syntetických vláken a plastů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56" y="299723"/>
            <a:ext cx="1727500" cy="753013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</p:pic>
      <p:pic>
        <p:nvPicPr>
          <p:cNvPr id="11268" name="Picture 4" descr="Soubor: Anthracen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43" y="-30148"/>
            <a:ext cx="2736409" cy="16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2373" y="4838291"/>
            <a:ext cx="45716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cs-CZ" dirty="0" smtClean="0"/>
              <a:t>výrobu</a:t>
            </a:r>
            <a:r>
              <a:rPr lang="cs-CZ" dirty="0"/>
              <a:t> pesticidů a tříslovin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5493" y="1293778"/>
            <a:ext cx="64807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antracen </a:t>
            </a:r>
            <a:r>
              <a:rPr lang="cs-CZ" dirty="0"/>
              <a:t>se získá z černouhelného dehtu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95537" y="184482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72374" y="5420206"/>
            <a:ext cx="70900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konzervace dřeva (</a:t>
            </a:r>
            <a:r>
              <a:rPr lang="cs-CZ" dirty="0"/>
              <a:t> insekticidní a </a:t>
            </a:r>
            <a:r>
              <a:rPr lang="cs-CZ" dirty="0" smtClean="0"/>
              <a:t>fungicidní)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2373" y="5996270"/>
            <a:ext cx="593978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černý kouř </a:t>
            </a:r>
            <a:r>
              <a:rPr lang="cs-CZ" dirty="0"/>
              <a:t>během papežské </a:t>
            </a:r>
            <a:r>
              <a:rPr lang="cs-CZ" dirty="0" smtClean="0"/>
              <a:t>konkláve</a:t>
            </a:r>
          </a:p>
          <a:p>
            <a:pPr marL="0" indent="0">
              <a:buNone/>
            </a:pPr>
            <a:r>
              <a:rPr lang="cs-CZ" dirty="0" smtClean="0"/>
              <a:t>(antracen, chloristan </a:t>
            </a:r>
            <a:r>
              <a:rPr lang="cs-CZ" dirty="0"/>
              <a:t>draselný a </a:t>
            </a:r>
            <a:r>
              <a:rPr lang="cs-CZ" dirty="0" smtClean="0"/>
              <a:t>síra)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2290" name="Picture 2" descr="Soubor: Antrachinon acsv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3307"/>
            <a:ext cx="1273496" cy="1113845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2292" name="Picture 4" descr="Soubor: Antrachinon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64" y="1491585"/>
            <a:ext cx="2183118" cy="14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Soubor: Alizarin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41" y="3035740"/>
            <a:ext cx="1637887" cy="10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Soubor: Alizaryna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26" y="4092178"/>
            <a:ext cx="1334377" cy="89221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4" name="TextovéPole 3"/>
          <p:cNvSpPr txBox="1"/>
          <p:nvPr/>
        </p:nvSpPr>
        <p:spPr>
          <a:xfrm>
            <a:off x="6255223" y="5985900"/>
            <a:ext cx="105308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1200" b="1" dirty="0"/>
              <a:t>Černý kouř vycházející </a:t>
            </a:r>
            <a:r>
              <a:rPr lang="cs-CZ" sz="1200" b="1" dirty="0" smtClean="0"/>
              <a:t>ze </a:t>
            </a:r>
            <a:r>
              <a:rPr lang="cs-CZ" sz="1200" b="1" dirty="0"/>
              <a:t>Sixtinské kaple</a:t>
            </a:r>
          </a:p>
        </p:txBody>
      </p:sp>
      <p:sp>
        <p:nvSpPr>
          <p:cNvPr id="29" name="Šipka doprava se zářezem 28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27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3" grpId="0" animBg="1"/>
      <p:bldP spid="30" grpId="0" animBg="1"/>
      <p:bldP spid="23" grpId="0" animBg="1"/>
      <p:bldP spid="24" grpId="0" animBg="1"/>
      <p:bldP spid="37" grpId="0" animBg="1"/>
      <p:bldP spid="27" grpId="0" animBg="1"/>
      <p:bldP spid="38" grpId="0" animBg="1"/>
      <p:bldP spid="39" grpId="0" animBg="1"/>
      <p:bldP spid="4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HENNING,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http://cs.wikipedia.org/wiki/Soubor:GHS-pictogram-flamme.svg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cs.wikipedia.org/wiki/Soubor:GHS-pictogram-silhouete.svg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http://cs.wikipedia.org/wiki/Soubor:GHS-pictogram-explos.svg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MOEBIUS1</a:t>
            </a:r>
            <a:r>
              <a:rPr lang="cs-CZ" sz="1200" dirty="0"/>
              <a:t>. </a:t>
            </a:r>
            <a:r>
              <a:rPr lang="cs-CZ" sz="1200" i="1" dirty="0"/>
              <a:t>Soubor: benzol </a:t>
            </a:r>
            <a:r>
              <a:rPr lang="cs-CZ" sz="1200" i="1" dirty="0" err="1"/>
              <a:t>Mesomerie.svg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17.4.2013]. </a:t>
            </a:r>
            <a:r>
              <a:rPr lang="cs-CZ" sz="1200" dirty="0"/>
              <a:t>Dostupný na WWW: http://commons.wikimedia.org/wiki/File:Benzol_Mesomerie.svg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</a:t>
            </a:r>
            <a:r>
              <a:rPr lang="cs-CZ" sz="1200" dirty="0"/>
              <a:t> </a:t>
            </a:r>
            <a:r>
              <a:rPr lang="cs-CZ" sz="1200" dirty="0" smtClean="0"/>
              <a:t> 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</a:t>
            </a:r>
            <a:r>
              <a:rPr lang="cs-CZ" sz="1200" dirty="0" smtClean="0">
                <a:solidFill>
                  <a:prstClr val="black"/>
                </a:solidFill>
              </a:rPr>
              <a:t>  </a:t>
            </a:r>
            <a:r>
              <a:rPr lang="en-US" sz="1200" dirty="0" smtClean="0">
                <a:solidFill>
                  <a:prstClr val="black"/>
                </a:solidFill>
              </a:rPr>
              <a:t>MÜLLER</a:t>
            </a:r>
            <a:r>
              <a:rPr lang="en-US" sz="1200" dirty="0">
                <a:solidFill>
                  <a:prstClr val="black"/>
                </a:solidFill>
              </a:rPr>
              <a:t>, Robin. </a:t>
            </a:r>
            <a:r>
              <a:rPr lang="en-US" sz="1200" dirty="0" err="1">
                <a:solidFill>
                  <a:prstClr val="black"/>
                </a:solidFill>
              </a:rPr>
              <a:t>Soubor</a:t>
            </a:r>
            <a:r>
              <a:rPr lang="en-US" sz="1200" dirty="0">
                <a:solidFill>
                  <a:prstClr val="black"/>
                </a:solidFill>
              </a:rPr>
              <a:t>: Benzolflasche.jpg - Wikimedia Commons [online]. [cit. </a:t>
            </a:r>
            <a:r>
              <a:rPr lang="en-US" sz="1200" dirty="0" smtClean="0">
                <a:solidFill>
                  <a:prstClr val="black"/>
                </a:solidFill>
              </a:rPr>
              <a:t>18.4.2013]. </a:t>
            </a:r>
            <a:r>
              <a:rPr lang="en-US" sz="1200" dirty="0" err="1">
                <a:solidFill>
                  <a:prstClr val="black"/>
                </a:solidFill>
              </a:rPr>
              <a:t>Dostupný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na</a:t>
            </a:r>
            <a:r>
              <a:rPr lang="en-US" sz="1200" dirty="0">
                <a:solidFill>
                  <a:prstClr val="black"/>
                </a:solidFill>
              </a:rPr>
              <a:t> WWW: http://commons.wikimedia.org/wiki/File:Benzolflasche.jpg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BRADY</a:t>
            </a:r>
            <a:r>
              <a:rPr lang="cs-CZ" sz="1200" dirty="0"/>
              <a:t>, Dan. </a:t>
            </a:r>
            <a:r>
              <a:rPr lang="cs-CZ" sz="1200" i="1" dirty="0"/>
              <a:t>Soubor: Indian pigments.jpg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http://commons.wikimedia.org/wiki/File:Indian_pigments.jpg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/>
              <a:t>BANKS, Ted. </a:t>
            </a:r>
            <a:r>
              <a:rPr lang="cs-CZ" sz="1200" i="1" dirty="0"/>
              <a:t> Soubor </a:t>
            </a:r>
            <a:r>
              <a:rPr lang="cs-CZ" sz="1200" i="1" dirty="0" smtClean="0"/>
              <a:t>:</a:t>
            </a:r>
            <a:r>
              <a:rPr lang="cs-CZ" sz="1200" i="1" dirty="0"/>
              <a:t>C4-Sprengstoff 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http://commons.wikimedia.org/wiki/File:C4-Sprengstoff_2.jpg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BERGSTEN</a:t>
            </a:r>
            <a:r>
              <a:rPr lang="cs-CZ" sz="1200" dirty="0"/>
              <a:t>, Jonas. </a:t>
            </a:r>
            <a:r>
              <a:rPr lang="cs-CZ" sz="1200" i="1" dirty="0"/>
              <a:t>Soubor: Zubní kartáček x3 20050716 002.jpg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http://commons.wikimedia.org/wiki/File:Toothbrush_x3_20050716_002.jpg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709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</a:t>
            </a:r>
            <a:r>
              <a:rPr lang="cs-CZ" sz="1200" dirty="0" smtClean="0"/>
              <a:t>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</a:t>
            </a:r>
            <a:r>
              <a:rPr lang="cs-CZ" sz="1200" dirty="0"/>
              <a:t> </a:t>
            </a:r>
            <a:r>
              <a:rPr lang="cs-CZ" sz="1200" dirty="0" smtClean="0"/>
              <a:t> KULSHRESHTHA</a:t>
            </a:r>
            <a:r>
              <a:rPr lang="cs-CZ" sz="1200" dirty="0"/>
              <a:t>, </a:t>
            </a:r>
            <a:r>
              <a:rPr lang="cs-CZ" sz="1200" dirty="0" err="1"/>
              <a:t>Arun</a:t>
            </a:r>
            <a:r>
              <a:rPr lang="cs-CZ" sz="1200" dirty="0"/>
              <a:t>. </a:t>
            </a:r>
            <a:r>
              <a:rPr lang="cs-CZ" sz="1200" i="1" dirty="0"/>
              <a:t>Soubor: Kompaktní </a:t>
            </a:r>
            <a:r>
              <a:rPr lang="cs-CZ" sz="1200" i="1" dirty="0" err="1"/>
              <a:t>disc.svg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http://commons.wikimedia.org/wiki/File:Compact_disc.svg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LOMMER</a:t>
            </a:r>
            <a:r>
              <a:rPr lang="cs-CZ" sz="1200" dirty="0"/>
              <a:t>. </a:t>
            </a:r>
            <a:r>
              <a:rPr lang="cs-CZ" sz="1200" i="1" dirty="0"/>
              <a:t>Soubor: Shell Refueller.JPG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http://commons.wikimedia.org/wiki/File:Shell_Refueller.JPG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KRISTOFERB</a:t>
            </a:r>
            <a:r>
              <a:rPr lang="cs-CZ" sz="1200" dirty="0"/>
              <a:t>. </a:t>
            </a:r>
            <a:r>
              <a:rPr lang="cs-CZ" sz="1200" i="1" dirty="0"/>
              <a:t>Soubor: Letadla jsou </a:t>
            </a:r>
            <a:r>
              <a:rPr lang="cs-CZ" sz="1200" i="1" dirty="0" err="1"/>
              <a:t>fuled</a:t>
            </a:r>
            <a:r>
              <a:rPr lang="cs-CZ" sz="1200" i="1" dirty="0"/>
              <a:t> podle tanker.jpg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http://commons.wikimedia.org/wiki/File:Aircraft_being_fuled_by_tanker.jpg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REEVE</a:t>
            </a:r>
            <a:r>
              <a:rPr lang="cs-CZ" sz="1200" dirty="0"/>
              <a:t>, Michael. </a:t>
            </a:r>
            <a:r>
              <a:rPr lang="cs-CZ" sz="1200" i="1" dirty="0"/>
              <a:t>Soubor: World-of-coca-cola.jpg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http://commons.wikimedia.org/wiki/File:World-of-coca-cola.jpg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ASYR</a:t>
            </a:r>
            <a:r>
              <a:rPr lang="cs-CZ" sz="1200" dirty="0"/>
              <a:t>, </a:t>
            </a:r>
            <a:r>
              <a:rPr lang="cs-CZ" sz="1200" dirty="0" err="1"/>
              <a:t>Altyn</a:t>
            </a:r>
            <a:r>
              <a:rPr lang="cs-CZ" sz="1200" dirty="0"/>
              <a:t>. </a:t>
            </a:r>
            <a:r>
              <a:rPr lang="cs-CZ" sz="1200" i="1" dirty="0"/>
              <a:t>Soubor: Ašchabad thermometer.jpg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http://commons.wikimedia.org/wiki/File:Ashgabat_thermometer.jpg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BB3CXV</a:t>
            </a:r>
            <a:r>
              <a:rPr lang="cs-CZ" sz="1200" dirty="0"/>
              <a:t>. </a:t>
            </a:r>
            <a:r>
              <a:rPr lang="cs-CZ" sz="1200" i="1" dirty="0"/>
              <a:t>Soubor: Sacharin varování </a:t>
            </a:r>
            <a:r>
              <a:rPr lang="cs-CZ" sz="1200" i="1" dirty="0" err="1"/>
              <a:t>drpepper</a:t>
            </a:r>
            <a:r>
              <a:rPr lang="cs-CZ" sz="1200" i="1" dirty="0"/>
              <a:t> gfdl.jpg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http://commons.wikimedia.org/wiki/File:Saccharin_warning_drpepper_gfdl.jpg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</a:t>
            </a:r>
            <a:r>
              <a:rPr lang="cs-CZ" sz="1200" dirty="0"/>
              <a:t>STAHLKOCHER. </a:t>
            </a:r>
            <a:r>
              <a:rPr lang="cs-CZ" sz="1200" i="1" dirty="0"/>
              <a:t>Soubor: </a:t>
            </a:r>
            <a:r>
              <a:rPr lang="cs-CZ" sz="1200" i="1" dirty="0" err="1"/>
              <a:t>Wiesmann</a:t>
            </a:r>
            <a:r>
              <a:rPr lang="cs-CZ" sz="1200" i="1" dirty="0"/>
              <a:t> </a:t>
            </a:r>
            <a:r>
              <a:rPr lang="cs-CZ" sz="1200" i="1" dirty="0" err="1"/>
              <a:t>Produktion</a:t>
            </a:r>
            <a:r>
              <a:rPr lang="cs-CZ" sz="1200" i="1" dirty="0"/>
              <a:t> 2 </a:t>
            </a:r>
            <a:r>
              <a:rPr lang="cs-CZ" sz="1200" i="1" dirty="0" err="1"/>
              <a:t>Leather.jpgSoubor</a:t>
            </a:r>
            <a:r>
              <a:rPr lang="cs-CZ" sz="1200" i="1" dirty="0"/>
              <a:t>: </a:t>
            </a:r>
            <a:r>
              <a:rPr lang="cs-CZ" sz="1200" i="1" dirty="0" err="1"/>
              <a:t>Wiesmann</a:t>
            </a:r>
            <a:r>
              <a:rPr lang="cs-CZ" sz="1200" i="1" dirty="0"/>
              <a:t> </a:t>
            </a:r>
            <a:r>
              <a:rPr lang="cs-CZ" sz="1200" i="1" dirty="0" err="1"/>
              <a:t>Produktion</a:t>
            </a:r>
            <a:r>
              <a:rPr lang="cs-CZ" sz="1200" i="1" dirty="0"/>
              <a:t> 2 Leather.jpg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http://commons.wikimedia.org/wiki/File:Wiesmann_Produktion_2_Leather.jpg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O'REAR</a:t>
            </a:r>
            <a:r>
              <a:rPr lang="cs-CZ" sz="1200" dirty="0"/>
              <a:t>, Charles. </a:t>
            </a:r>
            <a:r>
              <a:rPr lang="cs-CZ" sz="1200" i="1" dirty="0"/>
              <a:t>Soubor: </a:t>
            </a:r>
            <a:r>
              <a:rPr lang="cs-CZ" sz="1200" i="1" dirty="0" err="1"/>
              <a:t>cropduster</a:t>
            </a:r>
            <a:r>
              <a:rPr lang="cs-CZ" sz="1200" i="1" dirty="0"/>
              <a:t> stříkání pesticides.jpg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http://commons.wikimedia.org/wiki/File:Cropduster_spraying_pesticides.jpg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ACDX</a:t>
            </a:r>
            <a:r>
              <a:rPr lang="cs-CZ" sz="1200" dirty="0"/>
              <a:t>. </a:t>
            </a:r>
            <a:r>
              <a:rPr lang="cs-CZ" sz="1200" i="1" dirty="0"/>
              <a:t>Soubor: pěnového polystyrenu dunnage.jpg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http://commons.wikimedia.org/wiki/File:Expanded_polystyrene_foam_dunnage.jpg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HISPALOIS</a:t>
            </a:r>
            <a:r>
              <a:rPr lang="cs-CZ" sz="1200" dirty="0"/>
              <a:t>. </a:t>
            </a:r>
            <a:r>
              <a:rPr lang="cs-CZ" sz="1200" i="1" dirty="0"/>
              <a:t>Soubor: ENVASE de yogur.jpg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http://commons.wikimedia.org/wiki/File:Envase_de_yogur.jpg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/>
              <a:t>BART. </a:t>
            </a:r>
            <a:r>
              <a:rPr lang="cs-CZ" sz="1200" i="1" dirty="0"/>
              <a:t>Soubor: Film strip.jpg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http://commons.wikimedia.org/wiki/File:Film_strip.jpg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DREAMGUY</a:t>
            </a:r>
            <a:r>
              <a:rPr lang="cs-CZ" sz="1200" dirty="0"/>
              <a:t>. </a:t>
            </a:r>
            <a:r>
              <a:rPr lang="cs-CZ" sz="1200" i="1" dirty="0"/>
              <a:t>Soubor: Shaving2.jpg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http://commons.wikimedia.org/wiki/File:Shaving2.jpg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122230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260729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</a:t>
            </a:r>
            <a:r>
              <a:rPr lang="cs-CZ" sz="1200" dirty="0"/>
              <a:t> </a:t>
            </a:r>
            <a:r>
              <a:rPr lang="cs-CZ" sz="1200" dirty="0" smtClean="0"/>
              <a:t>VDP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Fumo</a:t>
            </a:r>
            <a:r>
              <a:rPr lang="cs-CZ" sz="1200" i="1" dirty="0"/>
              <a:t> negro.jpg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http://commons.wikimedia.org/wiki/File:Fumo_negro.jpg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68396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 smtClean="0"/>
              <a:t>BOFR </a:t>
            </a:r>
            <a:r>
              <a:rPr lang="cs-CZ" sz="1200" dirty="0"/>
              <a:t>@. </a:t>
            </a:r>
            <a:r>
              <a:rPr lang="cs-CZ" sz="1200" i="1" dirty="0"/>
              <a:t>Soubor: Pararot.jpg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http://commons.wikimedia.org/wiki/File:Pararot.jpg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214563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</a:t>
            </a:r>
            <a:r>
              <a:rPr lang="cs-CZ" sz="1200" dirty="0" smtClean="0"/>
              <a:t> </a:t>
            </a:r>
            <a:r>
              <a:rPr lang="cs-CZ" sz="1200" dirty="0"/>
              <a:t>BENJAH-BMM27. </a:t>
            </a:r>
            <a:r>
              <a:rPr lang="cs-CZ" sz="1200" i="1" dirty="0"/>
              <a:t>Soubor: Alizarin-Sample.jpg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http://commons.wikimedia.org/wiki/File:Alizarin-sample.jpg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34126" y="4441360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2" name="TextovéPole 2"/>
          <p:cNvSpPr txBox="1"/>
          <p:nvPr/>
        </p:nvSpPr>
        <p:spPr>
          <a:xfrm>
            <a:off x="1677733" y="4005064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4126" y="4753492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634126" y="5088131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0" name="Obdélník 19"/>
          <p:cNvSpPr/>
          <p:nvPr/>
        </p:nvSpPr>
        <p:spPr>
          <a:xfrm>
            <a:off x="611904" y="5402865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930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938757"/>
            <a:ext cx="8064896" cy="4866507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1802853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NÁZVOSLOVÍ ARENŮ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315615"/>
            <a:ext cx="60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BENZEN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2849288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TOLUEN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382960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XYLEN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3916634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STYREN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4450307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NAFTALEN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4983980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ANTRACEN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2" action="ppaction://hlinksldjump"/>
          </p:cNvPr>
          <p:cNvSpPr txBox="1"/>
          <p:nvPr/>
        </p:nvSpPr>
        <p:spPr>
          <a:xfrm>
            <a:off x="826656" y="1284942"/>
            <a:ext cx="26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ARENY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716503"/>
            <a:ext cx="34988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pravidlo</a:t>
            </a:r>
            <a:r>
              <a:rPr lang="cs-CZ" sz="2400" b="1" dirty="0"/>
              <a:t> </a:t>
            </a:r>
            <a:r>
              <a:rPr lang="cs-CZ" sz="2400" b="1" dirty="0" err="1"/>
              <a:t>aromaticity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212447"/>
            <a:ext cx="172819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Areny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5" y="1340768"/>
            <a:ext cx="871296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 smtClean="0"/>
              <a:t>delokalizovaný</a:t>
            </a:r>
            <a:r>
              <a:rPr lang="cs-CZ" dirty="0"/>
              <a:t> systém </a:t>
            </a:r>
            <a:r>
              <a:rPr lang="el-GR" dirty="0"/>
              <a:t>π-</a:t>
            </a:r>
            <a:r>
              <a:rPr lang="cs-CZ" dirty="0"/>
              <a:t>elektronů v </a:t>
            </a:r>
            <a:r>
              <a:rPr lang="cs-CZ" dirty="0" smtClean="0"/>
              <a:t>planární </a:t>
            </a:r>
            <a:r>
              <a:rPr lang="cs-CZ" dirty="0"/>
              <a:t>(</a:t>
            </a:r>
            <a:r>
              <a:rPr lang="cs-CZ" dirty="0" smtClean="0"/>
              <a:t>rovinné) </a:t>
            </a:r>
            <a:r>
              <a:rPr lang="cs-CZ" dirty="0"/>
              <a:t>cyklické molekule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5982379"/>
            <a:ext cx="885698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Většinou </a:t>
            </a:r>
            <a:r>
              <a:rPr lang="cs-CZ" dirty="0"/>
              <a:t>mají charakteristický zápach (odtud jejich starší název), ovšem není to jejich charakteristický znak.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5" y="2276872"/>
            <a:ext cx="9072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konjugovaný systém dvojných vazeb (</a:t>
            </a:r>
            <a:r>
              <a:rPr lang="cs-CZ" dirty="0" err="1"/>
              <a:t>mezomerní</a:t>
            </a:r>
            <a:r>
              <a:rPr lang="cs-CZ" dirty="0"/>
              <a:t> </a:t>
            </a:r>
            <a:r>
              <a:rPr lang="cs-CZ" dirty="0" smtClean="0"/>
              <a:t>struktura)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44209" y="212446"/>
            <a:ext cx="416489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Aromatické uhlovodíky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1031" name="Picture 7" descr="http://upload.wikimedia.org/wikipedia/commons/5/5a/Benzene-aromatic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32" y="3442548"/>
            <a:ext cx="1412905" cy="15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5598119" y="3212976"/>
            <a:ext cx="3578196" cy="2189402"/>
            <a:chOff x="4750962" y="2924944"/>
            <a:chExt cx="4310057" cy="2868483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962" y="2924944"/>
              <a:ext cx="4206034" cy="286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8234179" y="545555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435078"/>
            <a:ext cx="1620870" cy="18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0734"/>
            <a:ext cx="1503541" cy="137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http://upload.wikimedia.org/wikipedia/commons/thumb/9/9c/Benz1.png/250px-Benz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5652"/>
            <a:ext cx="1098132" cy="12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Šipka doprava se zářezem 15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92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7" y="686886"/>
            <a:ext cx="172819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Areny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5" y="1412776"/>
            <a:ext cx="60486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Benzen</a:t>
            </a:r>
            <a:r>
              <a:rPr lang="cs-CZ" dirty="0"/>
              <a:t>, toluen a xyleny jsou </a:t>
            </a:r>
            <a:r>
              <a:rPr lang="cs-CZ" dirty="0" smtClean="0"/>
              <a:t>kapaliny.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5376698"/>
            <a:ext cx="604867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vesměs </a:t>
            </a:r>
            <a:r>
              <a:rPr lang="cs-CZ" dirty="0"/>
              <a:t>hořlavé, některé jsou jedovaté (při požití nebo vdechnutí)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5" y="1979255"/>
            <a:ext cx="451915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vyšší </a:t>
            </a:r>
            <a:r>
              <a:rPr lang="cs-CZ" dirty="0" err="1"/>
              <a:t>areny</a:t>
            </a:r>
            <a:r>
              <a:rPr lang="cs-CZ" dirty="0"/>
              <a:t> jsou pevné látky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44209" y="686885"/>
            <a:ext cx="416489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Aromatické uhlovodíky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1031" name="Picture 7" descr="http://upload.wikimedia.org/wikipedia/commons/5/5a/Benzene-aromatic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37289" cy="22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07505" y="2584936"/>
            <a:ext cx="33123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naftalen</a:t>
            </a:r>
            <a:r>
              <a:rPr lang="cs-CZ" dirty="0"/>
              <a:t> sublimuje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190323"/>
            <a:ext cx="871296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Vzhledem </a:t>
            </a:r>
            <a:r>
              <a:rPr lang="cs-CZ" dirty="0"/>
              <a:t>k charakteru vazeb patří </a:t>
            </a:r>
            <a:r>
              <a:rPr lang="cs-CZ" dirty="0" err="1"/>
              <a:t>areny</a:t>
            </a:r>
            <a:r>
              <a:rPr lang="cs-CZ" dirty="0"/>
              <a:t> mezi nepolární </a:t>
            </a:r>
            <a:r>
              <a:rPr lang="cs-CZ" dirty="0" smtClean="0"/>
              <a:t>sloučeniny.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7505" y="4165336"/>
            <a:ext cx="900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rozpouští </a:t>
            </a:r>
            <a:r>
              <a:rPr lang="cs-CZ" dirty="0"/>
              <a:t>se v nepolárních rozpouštědlech, ve vodě nikoliv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7505" y="4771017"/>
            <a:ext cx="60486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ětšinou </a:t>
            </a:r>
            <a:r>
              <a:rPr lang="cs-CZ" dirty="0"/>
              <a:t>mají </a:t>
            </a:r>
            <a:r>
              <a:rPr lang="cs-CZ" dirty="0" smtClean="0"/>
              <a:t>menší </a:t>
            </a:r>
            <a:r>
              <a:rPr lang="cs-CZ" dirty="0"/>
              <a:t>hustotu než </a:t>
            </a:r>
            <a:r>
              <a:rPr lang="cs-CZ" dirty="0" smtClean="0"/>
              <a:t>voda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7505" y="6351711"/>
            <a:ext cx="777686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U </a:t>
            </a:r>
            <a:r>
              <a:rPr lang="pl-PL" dirty="0"/>
              <a:t>řady z nich byly prokázány karcinogenní účinky.</a:t>
            </a:r>
            <a:endParaRPr lang="cs-CZ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6323260" y="5483482"/>
            <a:ext cx="936104" cy="617428"/>
            <a:chOff x="4932040" y="3072308"/>
            <a:chExt cx="936104" cy="617428"/>
          </a:xfrm>
        </p:grpSpPr>
        <p:pic>
          <p:nvPicPr>
            <p:cNvPr id="21" name="Obrázek 20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ovéPole 21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7140734" y="5485982"/>
            <a:ext cx="959658" cy="606075"/>
            <a:chOff x="6880412" y="2246861"/>
            <a:chExt cx="959658" cy="606075"/>
          </a:xfrm>
        </p:grpSpPr>
        <p:sp>
          <p:nvSpPr>
            <p:cNvPr id="25" name="TextovéPole 24"/>
            <p:cNvSpPr txBox="1"/>
            <p:nvPr/>
          </p:nvSpPr>
          <p:spPr>
            <a:xfrm>
              <a:off x="7191998" y="257593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26" name="Obrázek 25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412" y="224686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Šipka doprava se zářezem 23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1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584610"/>
            <a:ext cx="36004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pPr marL="342900" indent="-342900">
              <a:buFont typeface="Wingdings" pitchFamily="2" charset="2"/>
              <a:buChar char="q"/>
            </a:pPr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err="1" smtClean="0">
                <a:solidFill>
                  <a:prstClr val="black"/>
                </a:solidFill>
              </a:rPr>
              <a:t>arenů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959223"/>
            <a:ext cx="85689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Za určitých podmínek jsou schopny substituce i adice.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0768"/>
            <a:ext cx="48245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m</a:t>
            </a:r>
            <a:r>
              <a:rPr lang="cs-CZ" dirty="0" smtClean="0">
                <a:solidFill>
                  <a:prstClr val="black"/>
                </a:solidFill>
              </a:rPr>
              <a:t>enší reaktivnost než olefiny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3153742"/>
            <a:ext cx="71287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monocyklické - s jedním benzenovým jádrem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2535287"/>
            <a:ext cx="25202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dělení </a:t>
            </a:r>
            <a:r>
              <a:rPr lang="cs-CZ" dirty="0" err="1" smtClean="0">
                <a:solidFill>
                  <a:prstClr val="black"/>
                </a:solidFill>
              </a:rPr>
              <a:t>arenů</a:t>
            </a:r>
            <a:endParaRPr lang="cs-CZ" sz="4000" baseline="-250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2645" y="5190291"/>
            <a:ext cx="46573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řevládá triviální názvosloví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2685" y="3759423"/>
            <a:ext cx="624156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polycyklické </a:t>
            </a:r>
            <a:r>
              <a:rPr lang="cs-CZ" dirty="0">
                <a:solidFill>
                  <a:prstClr val="black"/>
                </a:solidFill>
              </a:rPr>
              <a:t>- s </a:t>
            </a:r>
            <a:r>
              <a:rPr lang="cs-CZ" dirty="0" smtClean="0">
                <a:solidFill>
                  <a:prstClr val="black"/>
                </a:solidFill>
              </a:rPr>
              <a:t>více benzenovými jádry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2645" y="5775647"/>
            <a:ext cx="40813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jednovazný zbytek - aryl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34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01" y="5970535"/>
            <a:ext cx="85970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043608" y="663079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1" y="1277588"/>
            <a:ext cx="72188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</a:t>
            </a:r>
            <a:r>
              <a:rPr lang="cs-CZ" dirty="0"/>
              <a:t>a hořlavá </a:t>
            </a:r>
            <a:r>
              <a:rPr lang="cs-CZ" dirty="0" smtClean="0"/>
              <a:t>kapalina, </a:t>
            </a:r>
            <a:r>
              <a:rPr lang="cs-CZ" dirty="0"/>
              <a:t>silně láme </a:t>
            </a:r>
            <a:r>
              <a:rPr lang="cs-CZ" dirty="0" smtClean="0"/>
              <a:t>světlo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849538"/>
            <a:ext cx="61753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páry se vzduchem tvoří výbušnou směs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2429488"/>
            <a:ext cx="41764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je jedovatý, karcinogenní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3" y="3020759"/>
            <a:ext cx="7218813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Jeho </a:t>
            </a:r>
            <a:r>
              <a:rPr lang="cs-CZ" dirty="0"/>
              <a:t>vdechováním se poškozuje kostní dřeň, způsobuje </a:t>
            </a:r>
            <a:r>
              <a:rPr lang="cs-CZ" dirty="0" smtClean="0"/>
              <a:t>chudokrevnost. Poškozují se mízní uzliny, ničí se červené i bílé krvinky.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465718" y="1772816"/>
            <a:ext cx="951994" cy="615107"/>
            <a:chOff x="6716350" y="4911551"/>
            <a:chExt cx="951994" cy="615107"/>
          </a:xfrm>
        </p:grpSpPr>
        <p:pic>
          <p:nvPicPr>
            <p:cNvPr id="18" name="Obrázek 17" descr="Soubor:GHS-pictogram-explos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350" y="49115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ovéPole 18"/>
            <p:cNvSpPr txBox="1"/>
            <p:nvPr/>
          </p:nvSpPr>
          <p:spPr>
            <a:xfrm>
              <a:off x="7020272" y="524965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7452320" y="1268760"/>
            <a:ext cx="936104" cy="617428"/>
            <a:chOff x="4932040" y="3072308"/>
            <a:chExt cx="936104" cy="617428"/>
          </a:xfrm>
        </p:grpSpPr>
        <p:pic>
          <p:nvPicPr>
            <p:cNvPr id="21" name="Obrázek 20" descr="GHS02">
              <a:hlinkClick r:id="rId4" tooltip="&quot;GHS02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ovéPole 21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79512" y="5674022"/>
            <a:ext cx="34430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teplota varu  +</a:t>
            </a:r>
            <a:r>
              <a:rPr lang="cs-CZ" dirty="0" smtClean="0"/>
              <a:t>80,1°C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79512" y="6279703"/>
            <a:ext cx="50000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radikál </a:t>
            </a:r>
            <a:r>
              <a:rPr lang="cs-CZ" dirty="0" smtClean="0">
                <a:solidFill>
                  <a:srgbClr val="FF0000"/>
                </a:solidFill>
              </a:rPr>
              <a:t>FENYL</a:t>
            </a:r>
            <a:r>
              <a:rPr lang="cs-CZ" dirty="0" smtClean="0">
                <a:solidFill>
                  <a:prstClr val="black"/>
                </a:solidFill>
              </a:rPr>
              <a:t> nikoliv BENZYL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6" name="Picture 29" descr="http://upload.wikimedia.org/wikipedia/commons/thumb/9/9c/Benz1.png/250px-Benz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76" y="-27384"/>
            <a:ext cx="1098132" cy="12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http://upload.wikimedia.org/wikipedia/commons/5/5a/Benzene-aromatic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7384"/>
            <a:ext cx="1412905" cy="15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39" y="451921"/>
            <a:ext cx="570771" cy="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744"/>
            <a:ext cx="58655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29" y="731911"/>
            <a:ext cx="631241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4486137" y="2390445"/>
            <a:ext cx="973669" cy="579579"/>
            <a:chOff x="4909667" y="2708716"/>
            <a:chExt cx="973669" cy="579579"/>
          </a:xfrm>
        </p:grpSpPr>
        <p:pic>
          <p:nvPicPr>
            <p:cNvPr id="31" name="Obrázek 30" descr="Soubor:GHS-pictogram-skull.sv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667" y="270871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ovéPole 34"/>
            <p:cNvSpPr txBox="1"/>
            <p:nvPr/>
          </p:nvSpPr>
          <p:spPr>
            <a:xfrm>
              <a:off x="5235264" y="301129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504368" y="4316903"/>
            <a:ext cx="738000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Vdechování </a:t>
            </a:r>
            <a:r>
              <a:rPr lang="cs-CZ" dirty="0"/>
              <a:t>malého množství benzenu může způsobit bolest hlavy, </a:t>
            </a:r>
            <a:r>
              <a:rPr lang="cs-CZ" dirty="0" smtClean="0"/>
              <a:t>zrychlení</a:t>
            </a:r>
            <a:r>
              <a:rPr lang="cs-CZ" dirty="0"/>
              <a:t> srdečního tepu, </a:t>
            </a:r>
            <a:r>
              <a:rPr lang="cs-CZ" dirty="0" smtClean="0"/>
              <a:t>chvění, ztrátu vědomí, smrt.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8004830" y="4614029"/>
            <a:ext cx="959658" cy="606075"/>
            <a:chOff x="7280637" y="3288295"/>
            <a:chExt cx="959658" cy="606075"/>
          </a:xfrm>
        </p:grpSpPr>
        <p:sp>
          <p:nvSpPr>
            <p:cNvPr id="33" name="TextovéPole 32"/>
            <p:cNvSpPr txBox="1"/>
            <p:nvPr/>
          </p:nvSpPr>
          <p:spPr>
            <a:xfrm>
              <a:off x="7592223" y="361737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4" name="Obrázek 33" descr="Soubor:GHS-pictogram-silhouete.sv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637" y="328829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Skupina 7"/>
          <p:cNvGrpSpPr/>
          <p:nvPr/>
        </p:nvGrpSpPr>
        <p:grpSpPr>
          <a:xfrm>
            <a:off x="7751962" y="1886187"/>
            <a:ext cx="1392041" cy="2430714"/>
            <a:chOff x="8006533" y="4649170"/>
            <a:chExt cx="1222474" cy="2175328"/>
          </a:xfrm>
        </p:grpSpPr>
        <p:pic>
          <p:nvPicPr>
            <p:cNvPr id="6146" name="Picture 2" descr="http://upload.wikimedia.org/wikipedia/commons/thumb/4/44/Benzolflasche.jpg/170px-Benzolflasche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533" y="4649170"/>
              <a:ext cx="1101970" cy="2119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8580935" y="654749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749079" y="5674022"/>
            <a:ext cx="37586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hustota   </a:t>
            </a:r>
            <a:r>
              <a:rPr lang="cs-CZ" dirty="0" smtClean="0"/>
              <a:t>0,878</a:t>
            </a:r>
            <a:r>
              <a:rPr lang="cs-CZ" dirty="0"/>
              <a:t> 6 g/cm³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Phenyl-group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42" y="6150535"/>
            <a:ext cx="117791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02" y="6150535"/>
            <a:ext cx="92377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Šipka doprava se zářezem 37">
            <a:hlinkClick r:id="rId1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806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36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6988012" y="3310373"/>
            <a:ext cx="2246258" cy="3110086"/>
            <a:chOff x="6988012" y="3310373"/>
            <a:chExt cx="2246258" cy="311008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012" y="3310373"/>
              <a:ext cx="2107709" cy="305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ovéPole 40"/>
            <p:cNvSpPr txBox="1"/>
            <p:nvPr/>
          </p:nvSpPr>
          <p:spPr>
            <a:xfrm>
              <a:off x="8586198" y="614346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203848" y="5064889"/>
            <a:ext cx="1944217" cy="1379361"/>
            <a:chOff x="7020271" y="3257187"/>
            <a:chExt cx="1944217" cy="1379361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1" y="3257187"/>
              <a:ext cx="1904863" cy="130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8316416" y="435954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436096" y="5096385"/>
            <a:ext cx="1584176" cy="1324074"/>
            <a:chOff x="5436096" y="5096385"/>
            <a:chExt cx="1584176" cy="1324074"/>
          </a:xfrm>
        </p:grpSpPr>
        <p:pic>
          <p:nvPicPr>
            <p:cNvPr id="5126" name="Picture 6" descr="Soubor: Kompaktní disc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5096385"/>
              <a:ext cx="1273566" cy="127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6372200" y="614346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499992" y="3310372"/>
            <a:ext cx="2305507" cy="1754517"/>
            <a:chOff x="3995936" y="4647566"/>
            <a:chExt cx="2305507" cy="1754517"/>
          </a:xfrm>
        </p:grpSpPr>
        <p:pic>
          <p:nvPicPr>
            <p:cNvPr id="5122" name="Picture 2" descr="Soubor: Indian pigment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501" y="4647566"/>
              <a:ext cx="2263942" cy="1697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3995936" y="612508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1043608" y="168445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1" y="1536597"/>
            <a:ext cx="52160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 </a:t>
            </a:r>
            <a:r>
              <a:rPr lang="cs-CZ" dirty="0"/>
              <a:t>organických látek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2165821"/>
            <a:ext cx="805249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přidával se do </a:t>
            </a:r>
            <a:r>
              <a:rPr lang="cs-CZ" dirty="0"/>
              <a:t>benzínu (zvyšuje jeho oktanové číslo)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1" y="3355085"/>
            <a:ext cx="23042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léčiv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1" y="2750485"/>
            <a:ext cx="752031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kosmetických </a:t>
            </a:r>
            <a:r>
              <a:rPr lang="cs-CZ" dirty="0" smtClean="0"/>
              <a:t>a dezinfekčních přípravků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1" y="3956799"/>
            <a:ext cx="43924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kompaktních </a:t>
            </a:r>
            <a:r>
              <a:rPr lang="cs-CZ" dirty="0"/>
              <a:t>disků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-36511" y="4566032"/>
            <a:ext cx="39746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syntetické</a:t>
            </a:r>
            <a:r>
              <a:rPr lang="cs-CZ" dirty="0"/>
              <a:t> pryže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6" name="Picture 29" descr="http://upload.wikimedia.org/wikipedia/commons/thumb/9/9c/Benz1.png/250px-Benz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58" y="179748"/>
            <a:ext cx="1425754" cy="16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http://upload.wikimedia.org/wikipedia/commons/5/5a/Benzene-aromatic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6437"/>
            <a:ext cx="1776898" cy="19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35" y="503734"/>
            <a:ext cx="570771" cy="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88" y="528557"/>
            <a:ext cx="58655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29" y="783724"/>
            <a:ext cx="631241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395537" y="816517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-36512" y="5175999"/>
            <a:ext cx="252004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barviv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-36511" y="5785232"/>
            <a:ext cx="29523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výbušnin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-36512" y="6388228"/>
            <a:ext cx="92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styrenu (polystyrenu),</a:t>
            </a:r>
            <a:r>
              <a:rPr lang="cs-CZ" dirty="0"/>
              <a:t> </a:t>
            </a:r>
            <a:r>
              <a:rPr lang="cs-CZ" dirty="0" smtClean="0"/>
              <a:t>fenolu</a:t>
            </a:r>
            <a:r>
              <a:rPr lang="cs-CZ" dirty="0"/>
              <a:t> a </a:t>
            </a:r>
            <a:r>
              <a:rPr lang="cs-CZ" dirty="0" smtClean="0"/>
              <a:t>cyklohexanu</a:t>
            </a:r>
            <a:r>
              <a:rPr lang="cs-CZ" dirty="0"/>
              <a:t> </a:t>
            </a:r>
            <a:r>
              <a:rPr lang="cs-CZ" dirty="0" smtClean="0"/>
              <a:t>(nylonu)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Šipka doprava se zářezem 30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64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043608" y="476672"/>
            <a:ext cx="208369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Toluen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1552846"/>
            <a:ext cx="57300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bezbarvá </a:t>
            </a:r>
            <a:r>
              <a:rPr lang="cs-CZ" dirty="0">
                <a:solidFill>
                  <a:prstClr val="black"/>
                </a:solidFill>
              </a:rPr>
              <a:t>a hořlavá </a:t>
            </a:r>
            <a:r>
              <a:rPr lang="cs-CZ" dirty="0" smtClean="0">
                <a:solidFill>
                  <a:prstClr val="black"/>
                </a:solidFill>
              </a:rPr>
              <a:t>kapalina, těkavá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2124796"/>
            <a:ext cx="616196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páry se vzduchem tvoří výbušnou směs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2704746"/>
            <a:ext cx="69266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není jedovatý, ani karcinogenní a mutagenní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4" y="3296017"/>
            <a:ext cx="72202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</a:t>
            </a:r>
            <a:r>
              <a:rPr lang="cs-CZ" dirty="0" smtClean="0"/>
              <a:t>ráždí</a:t>
            </a:r>
            <a:r>
              <a:rPr lang="cs-CZ" dirty="0"/>
              <a:t> oči a dýchací cesty, má tlumivý účinek na CNS a kardiovaskulární systém.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479573" y="2103494"/>
            <a:ext cx="949927" cy="615107"/>
            <a:chOff x="6716350" y="4911551"/>
            <a:chExt cx="951994" cy="615107"/>
          </a:xfrm>
        </p:grpSpPr>
        <p:pic>
          <p:nvPicPr>
            <p:cNvPr id="18" name="Obrázek 17" descr="Soubor:GHS-pictogram-explos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350" y="49115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ovéPole 18"/>
            <p:cNvSpPr txBox="1"/>
            <p:nvPr/>
          </p:nvSpPr>
          <p:spPr>
            <a:xfrm>
              <a:off x="7020272" y="524965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156176" y="1544018"/>
            <a:ext cx="934071" cy="617428"/>
            <a:chOff x="4932040" y="3072308"/>
            <a:chExt cx="936104" cy="617428"/>
          </a:xfrm>
        </p:grpSpPr>
        <p:pic>
          <p:nvPicPr>
            <p:cNvPr id="21" name="Obrázek 20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ovéPole 21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179511" y="4283804"/>
            <a:ext cx="823038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Při chronické otravě </a:t>
            </a:r>
            <a:r>
              <a:rPr lang="cs-CZ" dirty="0"/>
              <a:t> trvalé poruchy zraku až slepota, </a:t>
            </a:r>
            <a:r>
              <a:rPr lang="cs-CZ" dirty="0" smtClean="0"/>
              <a:t>porušení </a:t>
            </a:r>
            <a:r>
              <a:rPr lang="cs-CZ" dirty="0"/>
              <a:t>rovnováhy (degenerace mozečku</a:t>
            </a:r>
            <a:r>
              <a:rPr lang="cs-CZ" dirty="0" smtClean="0"/>
              <a:t>).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7452320" y="3408477"/>
            <a:ext cx="957574" cy="606075"/>
            <a:chOff x="7280637" y="3288295"/>
            <a:chExt cx="959658" cy="606075"/>
          </a:xfrm>
        </p:grpSpPr>
        <p:sp>
          <p:nvSpPr>
            <p:cNvPr id="33" name="TextovéPole 32"/>
            <p:cNvSpPr txBox="1"/>
            <p:nvPr/>
          </p:nvSpPr>
          <p:spPr>
            <a:xfrm>
              <a:off x="7592223" y="361737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4" name="Obrázek 33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637" y="328829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00" y="336627"/>
            <a:ext cx="700461" cy="11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63960" y="705470"/>
            <a:ext cx="1580561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</a:t>
            </a:r>
            <a:r>
              <a:rPr lang="cs-CZ" sz="2200" b="1" baseline="-25000" dirty="0" smtClean="0"/>
              <a:t>6</a:t>
            </a:r>
            <a:r>
              <a:rPr lang="cs-CZ" sz="2200" b="1" dirty="0" smtClean="0"/>
              <a:t>H</a:t>
            </a:r>
            <a:r>
              <a:rPr lang="cs-CZ" sz="2200" b="1" baseline="-25000" dirty="0" smtClean="0"/>
              <a:t>5 </a:t>
            </a:r>
            <a:r>
              <a:rPr lang="pl-PL" sz="2400" dirty="0"/>
              <a:t>– </a:t>
            </a:r>
            <a:r>
              <a:rPr lang="cs-CZ" sz="2200" b="1" dirty="0" smtClean="0"/>
              <a:t>CH</a:t>
            </a:r>
            <a:r>
              <a:rPr lang="cs-CZ" sz="2200" b="1" baseline="-25000" dirty="0" smtClean="0"/>
              <a:t>3</a:t>
            </a:r>
            <a:endParaRPr lang="cs-CZ" sz="22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875038" y="1010345"/>
            <a:ext cx="236246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methylbenzen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8" name="Picture 4" descr="Soubor: Toluen-z-xtal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05" y="-99392"/>
            <a:ext cx="1861706" cy="25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8281233" y="3408477"/>
            <a:ext cx="929195" cy="606075"/>
            <a:chOff x="8388424" y="4098940"/>
            <a:chExt cx="931217" cy="606075"/>
          </a:xfrm>
        </p:grpSpPr>
        <p:pic>
          <p:nvPicPr>
            <p:cNvPr id="40" name="Obrázek 39" descr="Soubor:GHS-pictogram-exclam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09894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ovéPole 40"/>
            <p:cNvSpPr txBox="1"/>
            <p:nvPr/>
          </p:nvSpPr>
          <p:spPr>
            <a:xfrm>
              <a:off x="8671569" y="442801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96706" y="5195189"/>
            <a:ext cx="8839789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Časté </a:t>
            </a:r>
            <a:r>
              <a:rPr lang="cs-CZ" dirty="0"/>
              <a:t>vdechování navozuje degenerativní změny v játrech, ledvinách, srdci, kostní </a:t>
            </a:r>
            <a:r>
              <a:rPr lang="cs-CZ" dirty="0" smtClean="0"/>
              <a:t>dřeni, </a:t>
            </a:r>
            <a:r>
              <a:rPr lang="cs-CZ" dirty="0"/>
              <a:t>dýchacích cestách a mozku </a:t>
            </a:r>
            <a:r>
              <a:rPr lang="cs-CZ" dirty="0" smtClean="0"/>
              <a:t>-trvalé </a:t>
            </a:r>
            <a:r>
              <a:rPr lang="cs-CZ" dirty="0"/>
              <a:t>oslabením intelektu, </a:t>
            </a:r>
            <a:r>
              <a:rPr lang="cs-CZ" dirty="0" smtClean="0"/>
              <a:t>úpadek </a:t>
            </a:r>
            <a:r>
              <a:rPr lang="cs-CZ" dirty="0"/>
              <a:t>osobnosti až </a:t>
            </a:r>
            <a:r>
              <a:rPr lang="cs-CZ" dirty="0" smtClean="0"/>
              <a:t>demence.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Šipka doprava se zářezem 26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2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36" grpId="0" animBg="1"/>
      <p:bldP spid="3" grpId="0" animBg="1"/>
      <p:bldP spid="38" grpId="0" animBg="1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</TotalTime>
  <Words>929</Words>
  <Application>Microsoft Office PowerPoint</Application>
  <PresentationFormat>Předvádění na obrazovce (4:3)</PresentationFormat>
  <Paragraphs>274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Prezentace aplikace PowerPoint</vt:lpstr>
      <vt:lpstr>ARENY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139</cp:revision>
  <dcterms:created xsi:type="dcterms:W3CDTF">2013-01-14T11:05:52Z</dcterms:created>
  <dcterms:modified xsi:type="dcterms:W3CDTF">2013-10-22T04:13:53Z</dcterms:modified>
</cp:coreProperties>
</file>