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78" r:id="rId3"/>
    <p:sldId id="256" r:id="rId4"/>
    <p:sldId id="262" r:id="rId5"/>
    <p:sldId id="257" r:id="rId6"/>
    <p:sldId id="263" r:id="rId7"/>
    <p:sldId id="261" r:id="rId8"/>
    <p:sldId id="264" r:id="rId9"/>
    <p:sldId id="268" r:id="rId10"/>
    <p:sldId id="267" r:id="rId11"/>
    <p:sldId id="265" r:id="rId12"/>
    <p:sldId id="271" r:id="rId13"/>
    <p:sldId id="270" r:id="rId14"/>
    <p:sldId id="273" r:id="rId15"/>
    <p:sldId id="269" r:id="rId16"/>
    <p:sldId id="274" r:id="rId17"/>
    <p:sldId id="276" r:id="rId18"/>
    <p:sldId id="277" r:id="rId19"/>
    <p:sldId id="266" r:id="rId20"/>
    <p:sldId id="272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28C"/>
    <a:srgbClr val="FFFF66"/>
    <a:srgbClr val="EC1CEC"/>
    <a:srgbClr val="065093"/>
    <a:srgbClr val="00FF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4588-7F18-47A1-8FC1-36AA324DFF42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34AC-4458-4C6B-B66E-435363CFB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7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– </a:t>
            </a:r>
            <a:r>
              <a:rPr lang="cs-CZ" baseline="0" smtClean="0"/>
              <a:t>přehled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73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88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59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69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5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87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709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2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12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72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92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0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– přehled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0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7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8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82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2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9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7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9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0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4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1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7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24.5.2013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24.5.2013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601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slide" Target="slide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aoblený obdélník 33"/>
          <p:cNvSpPr/>
          <p:nvPr/>
        </p:nvSpPr>
        <p:spPr>
          <a:xfrm>
            <a:off x="251520" y="2551113"/>
            <a:ext cx="8640960" cy="42306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32" name="Podnadpis 2"/>
          <p:cNvSpPr txBox="1">
            <a:spLocks/>
          </p:cNvSpPr>
          <p:nvPr/>
        </p:nvSpPr>
        <p:spPr>
          <a:xfrm>
            <a:off x="620710" y="2749550"/>
            <a:ext cx="8207375" cy="4032250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23.01.2013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VY_32_INOVACE_06_Ch_OB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Obecná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Stavba elektronového </a:t>
            </a: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obalu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Prezentace slouží k úvodu, procvičení  nebo zopakování tématu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„stavba elektronového obalu“.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Cvičení mohou být využita k dílčímu zkoušení.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Pojmy: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orbital, kvantová čísla, pravidla o zaplňování orbitalů, elektronová konfigurace. 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2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aoblený obdélník 43"/>
          <p:cNvSpPr/>
          <p:nvPr/>
        </p:nvSpPr>
        <p:spPr>
          <a:xfrm>
            <a:off x="287524" y="764704"/>
            <a:ext cx="8568952" cy="6063680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152476" y="879103"/>
            <a:ext cx="334466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KVANTOVÁ ČÍSLA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64692" y="1412776"/>
            <a:ext cx="4570510" cy="492443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10000">
                <a:schemeClr val="lt2">
                  <a:tint val="83000"/>
                  <a:satMod val="320000"/>
                </a:schemeClr>
              </a:gs>
              <a:gs pos="80000">
                <a:srgbClr val="00B0F0"/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600" b="1">
                <a:solidFill>
                  <a:srgbClr val="EC1CEC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vedlejší kvantové číslo   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201943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/>
              <a:t>Vedlejší kvantové číslo </a:t>
            </a:r>
            <a:r>
              <a:rPr lang="cs-CZ" sz="2000" b="1" i="1" dirty="0">
                <a:solidFill>
                  <a:srgbClr val="FF0000"/>
                </a:solidFill>
              </a:rPr>
              <a:t>l </a:t>
            </a:r>
            <a:r>
              <a:rPr lang="cs-CZ" sz="2000" b="1" dirty="0" smtClean="0"/>
              <a:t>vyjadřuje prostorový tvar orbitalu.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95170" y="1412776"/>
            <a:ext cx="22772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0  ≤  </a:t>
            </a:r>
            <a:r>
              <a:rPr lang="cs-CZ" sz="2400" b="1" i="1" dirty="0">
                <a:ln w="12700">
                  <a:solidFill>
                    <a:schemeClr val="tx1"/>
                  </a:solidFill>
                </a:ln>
              </a:rPr>
              <a:t>l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≤  </a:t>
            </a:r>
            <a:r>
              <a:rPr lang="cs-CZ" sz="2400" b="1" i="1" dirty="0" smtClean="0">
                <a:ln w="12700">
                  <a:solidFill>
                    <a:schemeClr val="tx1"/>
                  </a:solidFill>
                </a:ln>
              </a:rPr>
              <a:t>n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-1</a:t>
            </a:r>
            <a:endParaRPr lang="cs-CZ" sz="24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29317" y="3342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 = 1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441733" y="3342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 = 0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47945" y="37122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 = 2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441733" y="37122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 = 1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347945" y="40815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 = 3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441733" y="40815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 = 2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347945" y="44508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 = 4</a:t>
            </a:r>
            <a:endParaRPr lang="cs-CZ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441733" y="44463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 = 3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724209" y="3342872"/>
            <a:ext cx="14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Orbital   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24209" y="3712204"/>
            <a:ext cx="14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Orbital   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724209" y="4081536"/>
            <a:ext cx="14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Orbital   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24209" y="4446374"/>
            <a:ext cx="14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Orbital   f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4" name="Picture 2" descr="Soubor:Hydrogen eigenstate n2 l0 m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48" y="521084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755575" y="4856968"/>
            <a:ext cx="29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Tvar orbitalu s (</a:t>
            </a:r>
            <a:r>
              <a:rPr lang="pt-BR" b="1" i="1" dirty="0"/>
              <a:t>n</a:t>
            </a:r>
            <a:r>
              <a:rPr lang="pt-BR" b="1" dirty="0"/>
              <a:t> = </a:t>
            </a:r>
            <a:r>
              <a:rPr lang="pt-BR" b="1" dirty="0" smtClean="0"/>
              <a:t>1</a:t>
            </a:r>
            <a:r>
              <a:rPr lang="cs-CZ" b="1" dirty="0" smtClean="0"/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524590" y="6362970"/>
            <a:ext cx="66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Obr.8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818891" y="4856968"/>
            <a:ext cx="49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Tvary orbitalu p (</a:t>
            </a:r>
            <a:r>
              <a:rPr lang="cs-CZ" b="1" dirty="0" err="1"/>
              <a:t>p</a:t>
            </a:r>
            <a:r>
              <a:rPr lang="cs-CZ" b="1" i="1" baseline="-25000" dirty="0" err="1"/>
              <a:t>x</a:t>
            </a:r>
            <a:r>
              <a:rPr lang="cs-CZ" b="1" dirty="0"/>
              <a:t>, </a:t>
            </a:r>
            <a:r>
              <a:rPr lang="cs-CZ" b="1" dirty="0" err="1"/>
              <a:t>p</a:t>
            </a:r>
            <a:r>
              <a:rPr lang="cs-CZ" b="1" i="1" baseline="-25000" dirty="0" err="1"/>
              <a:t>y</a:t>
            </a:r>
            <a:r>
              <a:rPr lang="cs-CZ" b="1" dirty="0"/>
              <a:t>, </a:t>
            </a:r>
            <a:r>
              <a:rPr lang="cs-CZ" b="1" dirty="0" err="1"/>
              <a:t>p</a:t>
            </a:r>
            <a:r>
              <a:rPr lang="cs-CZ" b="1" i="1" baseline="-25000" dirty="0" err="1"/>
              <a:t>z</a:t>
            </a:r>
            <a:r>
              <a:rPr lang="cs-CZ" b="1" dirty="0"/>
              <a:t>; </a:t>
            </a:r>
            <a:r>
              <a:rPr lang="cs-CZ" b="1" i="1" dirty="0"/>
              <a:t>n</a:t>
            </a:r>
            <a:r>
              <a:rPr lang="cs-CZ" b="1" dirty="0"/>
              <a:t> = 2)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8" name="Picture 4" descr="Soubor:P2M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78" y="5212455"/>
            <a:ext cx="1368152" cy="1368152"/>
          </a:xfrm>
          <a:prstGeom prst="rect">
            <a:avLst/>
          </a:prstGeom>
          <a:noFill/>
        </p:spPr>
      </p:pic>
      <p:sp>
        <p:nvSpPr>
          <p:cNvPr id="39" name="TextovéPole 38"/>
          <p:cNvSpPr txBox="1"/>
          <p:nvPr/>
        </p:nvSpPr>
        <p:spPr>
          <a:xfrm>
            <a:off x="4012031" y="6501469"/>
            <a:ext cx="6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Obr.9</a:t>
            </a:r>
          </a:p>
        </p:txBody>
      </p:sp>
      <p:pic>
        <p:nvPicPr>
          <p:cNvPr id="40" name="Picture 6" descr="Soubor:P2M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02" y="521084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5268639" y="6504677"/>
            <a:ext cx="7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Obr.10</a:t>
            </a:r>
          </a:p>
        </p:txBody>
      </p:sp>
      <p:pic>
        <p:nvPicPr>
          <p:cNvPr id="42" name="Picture 8" descr="Soubor:P2M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48" y="5212455"/>
            <a:ext cx="1366812" cy="13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6726510" y="6521233"/>
            <a:ext cx="7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Obr.11</a:t>
            </a:r>
          </a:p>
        </p:txBody>
      </p:sp>
      <p:sp>
        <p:nvSpPr>
          <p:cNvPr id="45" name="Šipka doprava se zářezem 44">
            <a:hlinkClick r:id="rId9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9552" y="2348880"/>
            <a:ext cx="794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/>
              <a:t>V rámci jedné slupky je elektron umístěn do jednoho ze </a:t>
            </a:r>
          </a:p>
          <a:p>
            <a:r>
              <a:rPr lang="cs-CZ" sz="2000" b="1" dirty="0"/>
              <a:t>     </a:t>
            </a:r>
            <a:r>
              <a:rPr lang="cs-CZ" sz="2000" b="1" dirty="0">
                <a:solidFill>
                  <a:srgbClr val="FF0000"/>
                </a:solidFill>
              </a:rPr>
              <a:t>4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tvarových typů orbitalů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s, p, d,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i="1" dirty="0">
                <a:solidFill>
                  <a:srgbClr val="FF0000"/>
                </a:solidFill>
              </a:rPr>
              <a:t>f</a:t>
            </a:r>
            <a:r>
              <a:rPr lang="cs-CZ" sz="2000" b="1" dirty="0">
                <a:solidFill>
                  <a:srgbClr val="FF0000"/>
                </a:solidFill>
              </a:rPr>
              <a:t>). 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6085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>
                <a:solidFill>
                  <a:srgbClr val="FF0000"/>
                </a:solidFill>
              </a:rPr>
              <a:t>Energie</a:t>
            </a:r>
            <a:r>
              <a:rPr lang="cs-CZ" sz="2000" b="1" dirty="0"/>
              <a:t> </a:t>
            </a:r>
            <a:r>
              <a:rPr lang="cs-CZ" sz="2000" dirty="0"/>
              <a:t>elektronu je v orbitalu</a:t>
            </a:r>
            <a:r>
              <a:rPr lang="cs-CZ" sz="2000" i="1" dirty="0"/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s</a:t>
            </a:r>
            <a:r>
              <a:rPr lang="cs-CZ" sz="2000" dirty="0"/>
              <a:t> </a:t>
            </a:r>
            <a:r>
              <a:rPr lang="cs-CZ" sz="2000" b="1" i="1" dirty="0"/>
              <a:t>nejnižší</a:t>
            </a:r>
            <a:r>
              <a:rPr lang="cs-CZ" sz="2000" dirty="0"/>
              <a:t>, v orbitalu</a:t>
            </a:r>
            <a:r>
              <a:rPr lang="cs-CZ" sz="2000" i="1" dirty="0"/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f </a:t>
            </a:r>
            <a:r>
              <a:rPr lang="cs-CZ" sz="2000" b="1" i="1" dirty="0"/>
              <a:t>nejvyšší</a:t>
            </a:r>
            <a:r>
              <a:rPr lang="cs-CZ" sz="2000" b="1" i="1" dirty="0" smtClean="0"/>
              <a:t>.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39853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1" grpId="0"/>
      <p:bldP spid="43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52476" y="1023119"/>
            <a:ext cx="334466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KVANTOVÁ ČÍSLA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1547500"/>
            <a:ext cx="58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Tvary orbitalu d (</a:t>
            </a:r>
            <a:r>
              <a:rPr lang="cs-CZ" b="1" dirty="0" err="1"/>
              <a:t>d</a:t>
            </a:r>
            <a:r>
              <a:rPr lang="cs-CZ" b="1" i="1" baseline="-25000" dirty="0" err="1"/>
              <a:t>xy</a:t>
            </a:r>
            <a:r>
              <a:rPr lang="cs-CZ" b="1" dirty="0"/>
              <a:t>, </a:t>
            </a:r>
            <a:r>
              <a:rPr lang="cs-CZ" b="1" dirty="0" err="1"/>
              <a:t>d</a:t>
            </a:r>
            <a:r>
              <a:rPr lang="cs-CZ" b="1" i="1" baseline="-25000" dirty="0" err="1"/>
              <a:t>xz</a:t>
            </a:r>
            <a:r>
              <a:rPr lang="cs-CZ" b="1" dirty="0"/>
              <a:t>, </a:t>
            </a:r>
            <a:r>
              <a:rPr lang="cs-CZ" b="1" dirty="0" err="1"/>
              <a:t>d</a:t>
            </a:r>
            <a:r>
              <a:rPr lang="cs-CZ" b="1" i="1" baseline="-25000" dirty="0" err="1"/>
              <a:t>yz</a:t>
            </a:r>
            <a:r>
              <a:rPr lang="cs-CZ" b="1" dirty="0"/>
              <a:t>, d</a:t>
            </a:r>
            <a:r>
              <a:rPr lang="cs-CZ" b="1" i="1" baseline="-25000" dirty="0"/>
              <a:t>x</a:t>
            </a:r>
            <a:r>
              <a:rPr lang="cs-CZ" b="1" baseline="-25000" dirty="0"/>
              <a:t>²-</a:t>
            </a:r>
            <a:r>
              <a:rPr lang="cs-CZ" b="1" i="1" baseline="-25000" dirty="0"/>
              <a:t>y</a:t>
            </a:r>
            <a:r>
              <a:rPr lang="cs-CZ" b="1" baseline="-25000" dirty="0"/>
              <a:t>²</a:t>
            </a:r>
            <a:r>
              <a:rPr lang="cs-CZ" b="1" dirty="0"/>
              <a:t>, d</a:t>
            </a:r>
            <a:r>
              <a:rPr lang="cs-CZ" b="1" i="1" baseline="-25000" dirty="0"/>
              <a:t>z</a:t>
            </a:r>
            <a:r>
              <a:rPr lang="cs-CZ" b="1" baseline="-25000" dirty="0"/>
              <a:t>²</a:t>
            </a:r>
            <a:r>
              <a:rPr lang="cs-CZ" b="1" dirty="0"/>
              <a:t>; </a:t>
            </a:r>
            <a:r>
              <a:rPr lang="cs-CZ" b="1" i="1" dirty="0"/>
              <a:t>n</a:t>
            </a:r>
            <a:r>
              <a:rPr lang="cs-CZ" b="1" dirty="0"/>
              <a:t> = </a:t>
            </a:r>
            <a:r>
              <a:rPr lang="cs-CZ" b="1" dirty="0" smtClean="0"/>
              <a:t>3)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" y="198884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28868" y="3356840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Obr.12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76" y="198884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196792" y="3356838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Obr.13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76" y="198884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528712" y="3356839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Obr.14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76" y="198884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932640" y="3356840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Obr.15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76" y="1988840"/>
            <a:ext cx="13680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300564" y="3356840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Obr.16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28868" y="4067780"/>
            <a:ext cx="79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Tvary orbitalu f (f </a:t>
            </a:r>
            <a:r>
              <a:rPr lang="cs-CZ" b="1" i="1" baseline="-25000" dirty="0"/>
              <a:t>z</a:t>
            </a:r>
            <a:r>
              <a:rPr lang="cs-CZ" b="1" baseline="-25000" dirty="0"/>
              <a:t>³</a:t>
            </a:r>
            <a:r>
              <a:rPr lang="cs-CZ" b="1" dirty="0"/>
              <a:t>, f</a:t>
            </a:r>
            <a:r>
              <a:rPr lang="cs-CZ" b="1" i="1" baseline="-25000" dirty="0"/>
              <a:t>xz</a:t>
            </a:r>
            <a:r>
              <a:rPr lang="cs-CZ" b="1" baseline="-25000" dirty="0"/>
              <a:t>²</a:t>
            </a:r>
            <a:r>
              <a:rPr lang="cs-CZ" b="1" dirty="0"/>
              <a:t>, f</a:t>
            </a:r>
            <a:r>
              <a:rPr lang="cs-CZ" b="1" i="1" baseline="-25000" dirty="0"/>
              <a:t>yz</a:t>
            </a:r>
            <a:r>
              <a:rPr lang="cs-CZ" b="1" baseline="-25000" dirty="0"/>
              <a:t>²</a:t>
            </a:r>
            <a:r>
              <a:rPr lang="cs-CZ" b="1" dirty="0"/>
              <a:t>, </a:t>
            </a:r>
            <a:r>
              <a:rPr lang="cs-CZ" b="1" dirty="0" err="1"/>
              <a:t>f</a:t>
            </a:r>
            <a:r>
              <a:rPr lang="cs-CZ" b="1" i="1" baseline="-25000" dirty="0" err="1"/>
              <a:t>xyz</a:t>
            </a:r>
            <a:r>
              <a:rPr lang="cs-CZ" b="1" dirty="0"/>
              <a:t>, </a:t>
            </a:r>
            <a:r>
              <a:rPr lang="cs-CZ" b="1" dirty="0" err="1"/>
              <a:t>f</a:t>
            </a:r>
            <a:r>
              <a:rPr lang="cs-CZ" b="1" i="1" baseline="-25000" dirty="0" err="1"/>
              <a:t>z</a:t>
            </a:r>
            <a:r>
              <a:rPr lang="cs-CZ" b="1" baseline="-25000" dirty="0"/>
              <a:t>(</a:t>
            </a:r>
            <a:r>
              <a:rPr lang="cs-CZ" b="1" i="1" baseline="-25000" dirty="0"/>
              <a:t>x</a:t>
            </a:r>
            <a:r>
              <a:rPr lang="cs-CZ" b="1" baseline="-25000" dirty="0"/>
              <a:t>²-</a:t>
            </a:r>
            <a:r>
              <a:rPr lang="cs-CZ" b="1" i="1" baseline="-25000" dirty="0"/>
              <a:t>y</a:t>
            </a:r>
            <a:r>
              <a:rPr lang="cs-CZ" b="1" baseline="-25000" dirty="0"/>
              <a:t>²)</a:t>
            </a:r>
            <a:r>
              <a:rPr lang="cs-CZ" b="1" dirty="0"/>
              <a:t>, </a:t>
            </a:r>
            <a:r>
              <a:rPr lang="cs-CZ" b="1" dirty="0" err="1"/>
              <a:t>f</a:t>
            </a:r>
            <a:r>
              <a:rPr lang="cs-CZ" b="1" i="1" baseline="-25000" dirty="0" err="1"/>
              <a:t>x</a:t>
            </a:r>
            <a:r>
              <a:rPr lang="cs-CZ" b="1" baseline="-25000" dirty="0"/>
              <a:t>(</a:t>
            </a:r>
            <a:r>
              <a:rPr lang="cs-CZ" b="1" i="1" baseline="-25000" dirty="0"/>
              <a:t>x</a:t>
            </a:r>
            <a:r>
              <a:rPr lang="cs-CZ" b="1" baseline="-25000" dirty="0"/>
              <a:t>²-3</a:t>
            </a:r>
            <a:r>
              <a:rPr lang="cs-CZ" b="1" i="1" baseline="-25000" dirty="0"/>
              <a:t>y</a:t>
            </a:r>
            <a:r>
              <a:rPr lang="cs-CZ" b="1" baseline="-25000" dirty="0"/>
              <a:t>²)</a:t>
            </a:r>
            <a:r>
              <a:rPr lang="cs-CZ" b="1" dirty="0"/>
              <a:t>, f</a:t>
            </a:r>
            <a:r>
              <a:rPr lang="cs-CZ" b="1" i="1" baseline="-25000" dirty="0"/>
              <a:t>y</a:t>
            </a:r>
            <a:r>
              <a:rPr lang="cs-CZ" b="1" baseline="-25000" dirty="0"/>
              <a:t>(3</a:t>
            </a:r>
            <a:r>
              <a:rPr lang="cs-CZ" b="1" i="1" baseline="-25000" dirty="0"/>
              <a:t>x</a:t>
            </a:r>
            <a:r>
              <a:rPr lang="cs-CZ" b="1" baseline="-25000" dirty="0"/>
              <a:t>²-</a:t>
            </a:r>
            <a:r>
              <a:rPr lang="cs-CZ" b="1" i="1" baseline="-25000" dirty="0"/>
              <a:t>y</a:t>
            </a:r>
            <a:r>
              <a:rPr lang="cs-CZ" b="1" baseline="-25000" dirty="0"/>
              <a:t>²)</a:t>
            </a:r>
            <a:r>
              <a:rPr lang="cs-CZ" b="1" dirty="0"/>
              <a:t>; </a:t>
            </a:r>
            <a:r>
              <a:rPr lang="cs-CZ" b="1" i="1" dirty="0"/>
              <a:t>n</a:t>
            </a:r>
            <a:r>
              <a:rPr lang="cs-CZ" b="1" dirty="0"/>
              <a:t> = </a:t>
            </a:r>
            <a:r>
              <a:rPr lang="cs-CZ" b="1" dirty="0" smtClean="0"/>
              <a:t>4)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4" y="4581128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79956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Obr.17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64" y="4581128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739956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Obr.18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64" y="4578484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2999796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Obr.19</a:t>
            </a:r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64" y="4578484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4237062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Obr.20</a:t>
            </a: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52" y="4581128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5480606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Obr.21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52" y="4581128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6759050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Obr.22</a:t>
            </a: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52" y="4581128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8019050" y="5899966"/>
            <a:ext cx="7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Obr.23</a:t>
            </a:r>
          </a:p>
        </p:txBody>
      </p:sp>
      <p:sp>
        <p:nvSpPr>
          <p:cNvPr id="31" name="Šipka doprava se zářezem 30">
            <a:hlinkClick r:id="rId17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58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  <p:bldP spid="11" grpId="0"/>
      <p:bldP spid="13" grpId="0"/>
      <p:bldP spid="15" grpId="0"/>
      <p:bldP spid="17" grpId="0"/>
      <p:bldP spid="19" grpId="0"/>
      <p:bldP spid="21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aoblený obdélník 41"/>
          <p:cNvSpPr/>
          <p:nvPr/>
        </p:nvSpPr>
        <p:spPr>
          <a:xfrm>
            <a:off x="-12088" y="640555"/>
            <a:ext cx="9168177" cy="6187829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se zářezem 40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52476" y="735087"/>
            <a:ext cx="334466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KVANTOVÁ ČÍSLA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59468"/>
            <a:ext cx="5408939" cy="492443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10000">
                <a:schemeClr val="lt2">
                  <a:tint val="83000"/>
                  <a:satMod val="320000"/>
                </a:schemeClr>
              </a:gs>
              <a:gs pos="80000">
                <a:srgbClr val="00B0F0"/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600" b="1">
                <a:solidFill>
                  <a:srgbClr val="EC1CEC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magnetické kvantové číslo  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48918" y="1245820"/>
            <a:ext cx="156749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-l  ≤ </a:t>
            </a:r>
            <a:r>
              <a:rPr lang="cs-CZ" b="1" i="1" dirty="0">
                <a:ln w="12700">
                  <a:solidFill>
                    <a:schemeClr val="tx1"/>
                  </a:solidFill>
                </a:ln>
              </a:rPr>
              <a:t>m</a:t>
            </a:r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 ≤  </a:t>
            </a:r>
            <a:r>
              <a:rPr lang="cs-CZ" b="1" i="1" dirty="0" smtClean="0">
                <a:ln w="12700">
                  <a:solidFill>
                    <a:schemeClr val="tx1"/>
                  </a:solidFill>
                </a:ln>
              </a:rPr>
              <a:t>+</a:t>
            </a:r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l</a:t>
            </a:r>
            <a:endParaRPr lang="cs-CZ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60232" y="1619508"/>
            <a:ext cx="223224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0 ≤ │</a:t>
            </a:r>
            <a:r>
              <a:rPr lang="cs-CZ" b="1" i="1" dirty="0" smtClean="0">
                <a:ln w="12700">
                  <a:solidFill>
                    <a:schemeClr val="tx1"/>
                  </a:solidFill>
                </a:ln>
              </a:rPr>
              <a:t>m</a:t>
            </a:r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cs-CZ" b="1" dirty="0">
                <a:ln w="12700">
                  <a:solidFill>
                    <a:schemeClr val="tx1"/>
                  </a:solidFill>
                </a:ln>
              </a:rPr>
              <a:t>│≤ </a:t>
            </a:r>
            <a:r>
              <a:rPr lang="cs-CZ" b="1" dirty="0" smtClean="0">
                <a:ln w="12700">
                  <a:solidFill>
                    <a:schemeClr val="tx1"/>
                  </a:solidFill>
                </a:ln>
              </a:rPr>
              <a:t> l </a:t>
            </a:r>
            <a:r>
              <a:rPr lang="cs-CZ" b="1" i="1" dirty="0" smtClean="0">
                <a:ln w="12700">
                  <a:solidFill>
                    <a:schemeClr val="tx1"/>
                  </a:solidFill>
                </a:ln>
              </a:rPr>
              <a:t>&lt; n</a:t>
            </a:r>
            <a:endParaRPr lang="cs-CZ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988840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cs-CZ" sz="2200" b="1" dirty="0" smtClean="0"/>
              <a:t>Magnetické </a:t>
            </a:r>
            <a:r>
              <a:rPr lang="cs-CZ" sz="2200" b="1" dirty="0"/>
              <a:t>kvantové číslo </a:t>
            </a:r>
            <a:r>
              <a:rPr lang="cs-CZ" sz="2200" b="1" dirty="0" smtClean="0"/>
              <a:t> </a:t>
            </a:r>
            <a:r>
              <a:rPr lang="cs-CZ" sz="2200" b="1" i="1" dirty="0" smtClean="0">
                <a:solidFill>
                  <a:srgbClr val="FF0000"/>
                </a:solidFill>
              </a:rPr>
              <a:t>m  </a:t>
            </a:r>
            <a:r>
              <a:rPr lang="cs-CZ" sz="2200" b="1" dirty="0" smtClean="0"/>
              <a:t>vyjadřuje orientaci orbitalu v prostoru.</a:t>
            </a:r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6491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 rámci jednoho tvarového typu orbitalu (</a:t>
            </a:r>
            <a:r>
              <a:rPr lang="cs-CZ" sz="2000" i="1" dirty="0"/>
              <a:t>s, p, d</a:t>
            </a:r>
            <a:r>
              <a:rPr lang="cs-CZ" sz="2000" dirty="0"/>
              <a:t> nebo </a:t>
            </a:r>
            <a:r>
              <a:rPr lang="cs-CZ" sz="2000" i="1" dirty="0" smtClean="0"/>
              <a:t>f</a:t>
            </a:r>
            <a:r>
              <a:rPr lang="cs-CZ" sz="2000" dirty="0" smtClean="0"/>
              <a:t>) je </a:t>
            </a:r>
            <a:r>
              <a:rPr lang="cs-CZ" sz="2000" dirty="0"/>
              <a:t>elektron umístěn do jednoho z orbitalů, který se </a:t>
            </a:r>
            <a:r>
              <a:rPr lang="cs-CZ" sz="2000" dirty="0" smtClean="0"/>
              <a:t>od </a:t>
            </a:r>
            <a:r>
              <a:rPr lang="cs-CZ" sz="2000" dirty="0"/>
              <a:t>ostatních liší </a:t>
            </a:r>
            <a:r>
              <a:rPr lang="cs-CZ" sz="2000" b="1" dirty="0"/>
              <a:t>svou orientací</a:t>
            </a:r>
            <a:r>
              <a:rPr lang="cs-CZ" sz="2000" dirty="0"/>
              <a:t> v prostoru.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5043"/>
              </p:ext>
            </p:extLst>
          </p:nvPr>
        </p:nvGraphicFramePr>
        <p:xfrm>
          <a:off x="255015" y="3375000"/>
          <a:ext cx="848425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695"/>
                <a:gridCol w="2946400"/>
                <a:gridCol w="1078430"/>
                <a:gridCol w="1143944"/>
                <a:gridCol w="182678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Podslupka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Orbital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 </a:t>
                      </a:r>
                      <a:r>
                        <a:rPr lang="cs-CZ" dirty="0" err="1" smtClean="0"/>
                        <a:t>or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Max. e</a:t>
                      </a:r>
                      <a:r>
                        <a:rPr lang="cs-CZ" baseline="30000" dirty="0" smtClean="0"/>
                        <a:t>=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grafika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 = 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 =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 =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 = -1, 0, +1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 =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 = -2, -1, 0, +1, +2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 = 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 = -3, -2, -1, 0, +1, +2, +3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062129" y="3812695"/>
            <a:ext cx="228600" cy="230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076644" y="4187006"/>
            <a:ext cx="688975" cy="230188"/>
            <a:chOff x="2503" y="10648"/>
            <a:chExt cx="1086" cy="3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7079344" y="4554626"/>
            <a:ext cx="1149350" cy="230188"/>
            <a:chOff x="4313" y="10648"/>
            <a:chExt cx="1810" cy="362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03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5399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61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31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467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7076644" y="4926340"/>
            <a:ext cx="1609725" cy="230188"/>
            <a:chOff x="6666" y="10648"/>
            <a:chExt cx="2534" cy="362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666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028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390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752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8114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8476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8838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611560" y="5398551"/>
            <a:ext cx="4976891" cy="492443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10000">
                <a:schemeClr val="lt2">
                  <a:tint val="83000"/>
                  <a:satMod val="320000"/>
                </a:schemeClr>
              </a:gs>
              <a:gs pos="80000">
                <a:srgbClr val="00B0F0"/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600" b="1">
                <a:solidFill>
                  <a:srgbClr val="EC1CEC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spinové kvantové číslo   </a:t>
            </a:r>
            <a:r>
              <a:rPr lang="cs-CZ" dirty="0" err="1"/>
              <a:t>m</a:t>
            </a:r>
            <a:r>
              <a:rPr lang="cs-CZ" baseline="-25000" dirty="0" err="1"/>
              <a:t>s</a:t>
            </a:r>
            <a:endParaRPr lang="cs-CZ" baseline="-250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6460886" y="5448573"/>
            <a:ext cx="199954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i="1" dirty="0" err="1">
                <a:ln w="19050">
                  <a:solidFill>
                    <a:schemeClr val="tx1"/>
                  </a:solidFill>
                </a:ln>
              </a:rPr>
              <a:t>m</a:t>
            </a:r>
            <a:r>
              <a:rPr lang="cs-CZ" b="1" i="1" baseline="-25000" dirty="0" err="1">
                <a:ln w="19050">
                  <a:solidFill>
                    <a:schemeClr val="tx1"/>
                  </a:solidFill>
                </a:ln>
              </a:rPr>
              <a:t>s</a:t>
            </a:r>
            <a:r>
              <a:rPr lang="cs-CZ" b="1" i="1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cs-CZ" b="1" dirty="0">
                <a:ln w="19050">
                  <a:solidFill>
                    <a:schemeClr val="tx1"/>
                  </a:solidFill>
                </a:ln>
              </a:rPr>
              <a:t>=  +</a:t>
            </a:r>
            <a:r>
              <a:rPr lang="cs-CZ" b="1" dirty="0" smtClean="0">
                <a:ln w="19050">
                  <a:solidFill>
                    <a:schemeClr val="tx1"/>
                  </a:solidFill>
                </a:ln>
              </a:rPr>
              <a:t>1/2, </a:t>
            </a:r>
            <a:r>
              <a:rPr lang="cs-CZ" b="1" dirty="0">
                <a:ln w="19050">
                  <a:solidFill>
                    <a:schemeClr val="tx1"/>
                  </a:solidFill>
                </a:ln>
              </a:rPr>
              <a:t>-1/2</a:t>
            </a:r>
            <a:endParaRPr lang="cs-CZ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-24177" y="5948147"/>
            <a:ext cx="921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V rámci jednoho orbitalu se může elektron </a:t>
            </a:r>
            <a:r>
              <a:rPr lang="cs-CZ" sz="1900" dirty="0" smtClean="0"/>
              <a:t>otáčet v daném </a:t>
            </a:r>
            <a:r>
              <a:rPr lang="cs-CZ" sz="1900" dirty="0"/>
              <a:t>směru, nebo proti </a:t>
            </a:r>
            <a:r>
              <a:rPr lang="cs-CZ" sz="1900" dirty="0" smtClean="0"/>
              <a:t>směru.</a:t>
            </a:r>
            <a:endParaRPr lang="cs-CZ" sz="19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-24177" y="6309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</a:t>
            </a:r>
            <a:r>
              <a:rPr lang="cs-CZ" sz="2000" b="1" dirty="0" smtClean="0"/>
              <a:t>lektron </a:t>
            </a:r>
            <a:r>
              <a:rPr lang="cs-CZ" sz="2000" b="1" dirty="0"/>
              <a:t>může mít dva typy „spinu“, </a:t>
            </a:r>
            <a:r>
              <a:rPr lang="cs-CZ" sz="2000" dirty="0" smtClean="0"/>
              <a:t>neboli vnitřního </a:t>
            </a:r>
            <a:r>
              <a:rPr lang="cs-CZ" sz="2000" dirty="0"/>
              <a:t>momentu </a:t>
            </a:r>
            <a:r>
              <a:rPr lang="cs-CZ" sz="2000" dirty="0" smtClean="0"/>
              <a:t>hybnosti.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991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3" grpId="0" animBg="1"/>
      <p:bldP spid="4" grpId="0" animBg="1"/>
      <p:bldP spid="5" grpId="0" animBg="1"/>
      <p:bldP spid="7" grpId="0"/>
      <p:bldP spid="8" grpId="0"/>
      <p:bldP spid="12" grpId="0" animBg="1"/>
      <p:bldP spid="37" grpId="0" animBg="1"/>
      <p:bldP spid="38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ený obdélník 34"/>
          <p:cNvSpPr/>
          <p:nvPr/>
        </p:nvSpPr>
        <p:spPr>
          <a:xfrm>
            <a:off x="-30376" y="640555"/>
            <a:ext cx="9204752" cy="618782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71599" y="764704"/>
            <a:ext cx="6517771" cy="83099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PRAVIDLA O ZAPLŇOVÁNÍ ORBITALŮ</a:t>
            </a:r>
          </a:p>
          <a:p>
            <a:pPr algn="ctr"/>
            <a:r>
              <a:rPr lang="cs-CZ" dirty="0">
                <a:solidFill>
                  <a:srgbClr val="FFFF00"/>
                </a:solidFill>
              </a:rPr>
              <a:t>obsazení konkrétních orbitalů elektrony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598" y="1568405"/>
            <a:ext cx="468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řídí se třemi pravidly </a:t>
            </a:r>
            <a:r>
              <a:rPr lang="cs-CZ" sz="2000" b="1" dirty="0" smtClean="0"/>
              <a:t>- principy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975251"/>
            <a:ext cx="3264318" cy="461665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EC1CEC"/>
                </a:solidFill>
              </a:rPr>
              <a:t>Výstavbový princip</a:t>
            </a:r>
            <a:endParaRPr lang="cs-CZ" sz="2400" dirty="0">
              <a:solidFill>
                <a:srgbClr val="EC1CEC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1902" y="2420888"/>
            <a:ext cx="884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Orbitaly s nižší energií se obsazují elektrony dříne než s energií vyšší.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1902" y="3134578"/>
            <a:ext cx="8662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200" dirty="0"/>
              <a:t>Atom je obsazován elektrony podle jejich přibývající energie. Elektrony tedy budou umisťovány do orbitalů v tomto </a:t>
            </a:r>
            <a:r>
              <a:rPr lang="cs-CZ" sz="2200" dirty="0" smtClean="0"/>
              <a:t>pořadí, aby </a:t>
            </a:r>
            <a:r>
              <a:rPr lang="cs-CZ" sz="2200" u="sng" dirty="0" smtClean="0"/>
              <a:t>atom měl své </a:t>
            </a:r>
            <a:r>
              <a:rPr lang="cs-CZ" sz="2200" u="sng" dirty="0"/>
              <a:t>elektrony v těch orbitalech, v nichž mají ony elektrony </a:t>
            </a:r>
            <a:r>
              <a:rPr lang="cs-CZ" sz="2200" b="1" u="sng" dirty="0"/>
              <a:t>nejmenší součet </a:t>
            </a:r>
            <a:r>
              <a:rPr lang="cs-CZ" sz="2200" b="1" i="1" u="sng" dirty="0"/>
              <a:t>n + </a:t>
            </a:r>
            <a:r>
              <a:rPr lang="cs-CZ" sz="2200" b="1" i="1" u="sng" dirty="0" smtClean="0"/>
              <a:t>l.</a:t>
            </a:r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1903" y="4499828"/>
            <a:ext cx="823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1s  2s  2p  3s  3p  </a:t>
            </a:r>
            <a:r>
              <a:rPr lang="cs-CZ" b="1" dirty="0" smtClean="0"/>
              <a:t>4s  4p  3d  4p  5s  4d  5p 6s  5d  4f  6p  7s  6d  5f  7p  …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7110" y="4755856"/>
            <a:ext cx="1756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1s</a:t>
            </a:r>
          </a:p>
          <a:p>
            <a:r>
              <a:rPr lang="cs-CZ" b="1" dirty="0" smtClean="0"/>
              <a:t>2s  2p</a:t>
            </a:r>
          </a:p>
          <a:p>
            <a:r>
              <a:rPr lang="cs-CZ" b="1" dirty="0" smtClean="0"/>
              <a:t>3s  3p</a:t>
            </a:r>
          </a:p>
          <a:p>
            <a:r>
              <a:rPr lang="cs-CZ" b="1" dirty="0" smtClean="0"/>
              <a:t>4s  3d  4p</a:t>
            </a:r>
          </a:p>
          <a:p>
            <a:r>
              <a:rPr lang="cs-CZ" b="1" dirty="0" smtClean="0"/>
              <a:t>5s  4d  5p</a:t>
            </a:r>
          </a:p>
          <a:p>
            <a:r>
              <a:rPr lang="cs-CZ" b="1" dirty="0" smtClean="0"/>
              <a:t>6s  5d  4f  6p</a:t>
            </a:r>
          </a:p>
          <a:p>
            <a:r>
              <a:rPr lang="cs-CZ" b="1" dirty="0" smtClean="0"/>
              <a:t>7s  6d  5f  7p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74173" y="4755857"/>
            <a:ext cx="274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    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 </a:t>
            </a:r>
            <a:r>
              <a:rPr lang="cs-CZ" b="1" dirty="0" smtClean="0"/>
              <a:t>s    </a:t>
            </a:r>
            <a:r>
              <a:rPr lang="cs-CZ" b="1" dirty="0" smtClean="0">
                <a:solidFill>
                  <a:srgbClr val="FF0000"/>
                </a:solidFill>
              </a:rPr>
              <a:t>n </a:t>
            </a:r>
            <a:r>
              <a:rPr lang="cs-CZ" b="1" dirty="0" smtClean="0"/>
              <a:t>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    </a:t>
            </a:r>
            <a:r>
              <a:rPr lang="cs-CZ" b="1" dirty="0" smtClean="0">
                <a:solidFill>
                  <a:srgbClr val="FF0000"/>
                </a:solidFill>
              </a:rPr>
              <a:t>n-1</a:t>
            </a:r>
            <a:r>
              <a:rPr lang="cs-CZ" b="1" dirty="0" smtClean="0"/>
              <a:t> d    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    </a:t>
            </a:r>
            <a:r>
              <a:rPr lang="cs-CZ" b="1" dirty="0" smtClean="0">
                <a:solidFill>
                  <a:srgbClr val="FF0000"/>
                </a:solidFill>
              </a:rPr>
              <a:t>n-1</a:t>
            </a:r>
            <a:r>
              <a:rPr lang="cs-CZ" b="1" dirty="0" smtClean="0"/>
              <a:t> d   </a:t>
            </a:r>
            <a:r>
              <a:rPr lang="cs-CZ" b="1" dirty="0" smtClean="0">
                <a:solidFill>
                  <a:srgbClr val="FF0000"/>
                </a:solidFill>
              </a:rPr>
              <a:t> n </a:t>
            </a:r>
            <a:r>
              <a:rPr lang="cs-CZ" b="1" dirty="0" smtClean="0"/>
              <a:t>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    </a:t>
            </a:r>
            <a:r>
              <a:rPr lang="cs-CZ" b="1" dirty="0" smtClean="0">
                <a:solidFill>
                  <a:srgbClr val="FF0000"/>
                </a:solidFill>
              </a:rPr>
              <a:t>n-1</a:t>
            </a:r>
            <a:r>
              <a:rPr lang="cs-CZ" b="1" dirty="0" smtClean="0"/>
              <a:t> d    </a:t>
            </a:r>
            <a:r>
              <a:rPr lang="cs-CZ" b="1" dirty="0" smtClean="0">
                <a:solidFill>
                  <a:srgbClr val="FF0000"/>
                </a:solidFill>
              </a:rPr>
              <a:t>n-2</a:t>
            </a:r>
            <a:r>
              <a:rPr lang="cs-CZ" b="1" dirty="0" smtClean="0"/>
              <a:t> f    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p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s    </a:t>
            </a:r>
            <a:r>
              <a:rPr lang="cs-CZ" b="1" dirty="0" smtClean="0">
                <a:solidFill>
                  <a:srgbClr val="FF0000"/>
                </a:solidFill>
              </a:rPr>
              <a:t>n-1</a:t>
            </a:r>
            <a:r>
              <a:rPr lang="cs-CZ" b="1" dirty="0" smtClean="0"/>
              <a:t> d    </a:t>
            </a:r>
            <a:r>
              <a:rPr lang="cs-CZ" b="1" dirty="0" smtClean="0">
                <a:solidFill>
                  <a:srgbClr val="FF0000"/>
                </a:solidFill>
              </a:rPr>
              <a:t>n-2</a:t>
            </a:r>
            <a:r>
              <a:rPr lang="cs-CZ" b="1" dirty="0" smtClean="0"/>
              <a:t> f    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/>
              <a:t> p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85030" y="4755857"/>
            <a:ext cx="1971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s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    p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</a:t>
            </a:r>
            <a:r>
              <a:rPr lang="cs-CZ" b="1" dirty="0"/>
              <a:t> </a:t>
            </a:r>
            <a:r>
              <a:rPr lang="cs-CZ" b="1" dirty="0" smtClean="0"/>
              <a:t>   p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</a:t>
            </a:r>
            <a:r>
              <a:rPr lang="cs-CZ" b="1" dirty="0"/>
              <a:t> </a:t>
            </a:r>
            <a:r>
              <a:rPr lang="cs-CZ" b="1" dirty="0" smtClean="0"/>
              <a:t>   d  </a:t>
            </a:r>
            <a:r>
              <a:rPr lang="cs-CZ" b="1" dirty="0"/>
              <a:t> </a:t>
            </a:r>
            <a:r>
              <a:rPr lang="cs-CZ" b="1" dirty="0" smtClean="0"/>
              <a:t>   p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    d      p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    d      f       p</a:t>
            </a:r>
          </a:p>
          <a:p>
            <a:r>
              <a:rPr lang="cs-CZ" b="1" dirty="0"/>
              <a:t> </a:t>
            </a:r>
            <a:r>
              <a:rPr lang="cs-CZ" b="1" dirty="0" smtClean="0"/>
              <a:t>s      d      f       p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99788" y="475585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884560" y="504727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72200" y="504727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00286" y="530794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891495" y="55613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04226" y="583094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899447" y="613990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893097" y="638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372200" y="530120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372200" y="556132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372200" y="583094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368994" y="609479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368994" y="639611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876256" y="556439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871447" y="58318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76256" y="609511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875040" y="635910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80312" y="614039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380312" y="6396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Šipka doprava se zářezem 35">
            <a:hlinkClick r:id="rId5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aoblený obdélník 40"/>
          <p:cNvSpPr/>
          <p:nvPr/>
        </p:nvSpPr>
        <p:spPr>
          <a:xfrm>
            <a:off x="181227" y="640555"/>
            <a:ext cx="8781547" cy="618782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577" y="1265867"/>
            <a:ext cx="4372856" cy="461665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EC1CEC"/>
                </a:solidFill>
              </a:defRPr>
            </a:lvl1pPr>
          </a:lstStyle>
          <a:p>
            <a:r>
              <a:rPr lang="cs-CZ" dirty="0"/>
              <a:t>Pauliho princip výlučnosti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8577" y="1782165"/>
            <a:ext cx="8067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/>
              <a:t>V jednom orbitalu mohou být maximálně </a:t>
            </a:r>
            <a:r>
              <a:rPr lang="cs-CZ" sz="2800" b="1" dirty="0">
                <a:solidFill>
                  <a:srgbClr val="FF0000"/>
                </a:solidFill>
              </a:rPr>
              <a:t>2</a:t>
            </a:r>
            <a:r>
              <a:rPr lang="cs-CZ" sz="2000" b="1" dirty="0"/>
              <a:t> elektrony, </a:t>
            </a:r>
            <a:r>
              <a:rPr lang="cs-CZ" sz="2000" b="1" dirty="0" smtClean="0"/>
              <a:t>lišící </a:t>
            </a:r>
            <a:r>
              <a:rPr lang="cs-CZ" sz="2000" b="1" dirty="0"/>
              <a:t>hodnotou </a:t>
            </a:r>
            <a:r>
              <a:rPr lang="cs-CZ" sz="2000" b="1" dirty="0">
                <a:solidFill>
                  <a:srgbClr val="FF0000"/>
                </a:solidFill>
              </a:rPr>
              <a:t>spinového</a:t>
            </a:r>
            <a:r>
              <a:rPr lang="cs-CZ" sz="2000" b="1" dirty="0"/>
              <a:t> kvantového </a:t>
            </a:r>
            <a:r>
              <a:rPr lang="cs-CZ" sz="2000" b="1" dirty="0" smtClean="0"/>
              <a:t>čísla.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8577" y="2577098"/>
            <a:ext cx="727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000" b="1" dirty="0"/>
              <a:t>V atomu nemohou existovat dva elektrony, které by měly všechna čtyři kvantová čísla </a:t>
            </a:r>
            <a:r>
              <a:rPr lang="cs-CZ" sz="2000" b="1" dirty="0" smtClean="0"/>
              <a:t>stejná.</a:t>
            </a:r>
            <a:endParaRPr lang="cs-CZ" sz="2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5174" y="3454045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8509"/>
            <a:ext cx="2234952" cy="316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140394" y="3574757"/>
            <a:ext cx="186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Wolfgang Ernst</a:t>
            </a:r>
            <a:r>
              <a:rPr lang="cs-CZ" b="1" dirty="0" smtClean="0"/>
              <a:t> Pauli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3441713"/>
            <a:ext cx="837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/>
              <a:t>Obr.24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25173" y="4362346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25174" y="5311086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1166388" y="4553372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1115616" y="549962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1331640" y="548219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483768" y="3448509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483768" y="4364832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2745103" y="3625974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2920363" y="362806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83768" y="5293655"/>
            <a:ext cx="720000" cy="7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2840331" y="549962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2696315" y="548219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V="1">
            <a:off x="3010867" y="548219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2949697" y="4552102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2756533" y="4552102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2447152" y="5260422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447152" y="5260422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2446519" y="3415276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2446519" y="3415276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2446519" y="4331599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2446519" y="4331599"/>
            <a:ext cx="794497" cy="78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1331640" y="764704"/>
            <a:ext cx="669674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PRAVIDLA O ZAPLŇOVÁNÍ ORBITALŮ</a:t>
            </a:r>
          </a:p>
        </p:txBody>
      </p:sp>
      <p:sp>
        <p:nvSpPr>
          <p:cNvPr id="39" name="Šipka doprava se zářezem 38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7281228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1900-1958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166992" y="4435097"/>
            <a:ext cx="173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rakouský fyzik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02345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4" grpId="0"/>
      <p:bldP spid="5" grpId="0"/>
      <p:bldP spid="5" grpId="1"/>
      <p:bldP spid="6" grpId="0" animBg="1"/>
      <p:bldP spid="9" grpId="0"/>
      <p:bldP spid="12" grpId="0"/>
      <p:bldP spid="28" grpId="0" animBg="1"/>
      <p:bldP spid="29" grpId="0" animBg="1"/>
      <p:bldP spid="34" grpId="0" animBg="1"/>
      <p:bldP spid="35" grpId="0" animBg="1"/>
      <p:bldP spid="43" grpId="0" animBg="1"/>
      <p:bldP spid="52" grpId="0" animBg="1"/>
      <p:bldP spid="36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Zaoblený obdélník 100"/>
          <p:cNvSpPr/>
          <p:nvPr/>
        </p:nvSpPr>
        <p:spPr>
          <a:xfrm>
            <a:off x="85010" y="640555"/>
            <a:ext cx="8973981" cy="618782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51520" y="764704"/>
            <a:ext cx="669674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PRAVIDLA O ZAPLŇOVÁNÍ ORBITALŮ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8577" y="1311151"/>
            <a:ext cx="3099327" cy="461665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EC1CEC"/>
                </a:solidFill>
              </a:defRPr>
            </a:lvl1pPr>
          </a:lstStyle>
          <a:p>
            <a:r>
              <a:rPr lang="cs-CZ" dirty="0"/>
              <a:t>Hundovo pravidlo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184" y="1726788"/>
            <a:ext cx="6735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200" b="1" dirty="0" smtClean="0"/>
              <a:t>V degenerovaných orbitalech (v orbitalech o stejné energii – p, d, f) vznikají elektronové páry teprve po obsazení všech těchto orbitalů nespárovaným </a:t>
            </a:r>
            <a:r>
              <a:rPr lang="cs-CZ" sz="2200" b="1" dirty="0">
                <a:solidFill>
                  <a:srgbClr val="FF0000"/>
                </a:solidFill>
              </a:rPr>
              <a:t>e</a:t>
            </a:r>
            <a:r>
              <a:rPr lang="cs-CZ" sz="2200" b="1" baseline="30000" dirty="0">
                <a:solidFill>
                  <a:srgbClr val="FF0000"/>
                </a:solidFill>
              </a:rPr>
              <a:t>-</a:t>
            </a:r>
            <a:r>
              <a:rPr lang="cs-CZ" sz="2200" b="1" dirty="0" smtClean="0"/>
              <a:t>. </a:t>
            </a:r>
            <a:endParaRPr lang="cs-CZ" sz="2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496" y="3333185"/>
            <a:ext cx="695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200" b="1" dirty="0"/>
              <a:t>Nespárované </a:t>
            </a:r>
            <a:r>
              <a:rPr lang="cs-CZ" sz="2200" b="1" dirty="0">
                <a:solidFill>
                  <a:srgbClr val="FF0000"/>
                </a:solidFill>
              </a:rPr>
              <a:t>e</a:t>
            </a:r>
            <a:r>
              <a:rPr lang="cs-CZ" sz="2200" b="1" baseline="30000" dirty="0">
                <a:solidFill>
                  <a:srgbClr val="FF0000"/>
                </a:solidFill>
              </a:rPr>
              <a:t>-</a:t>
            </a:r>
            <a:r>
              <a:rPr lang="cs-CZ" sz="2200" b="1" dirty="0"/>
              <a:t> v degenerovaných orbitalech mají stejnou hodnotu </a:t>
            </a:r>
            <a:r>
              <a:rPr lang="cs-CZ" sz="2200" b="1" i="1" dirty="0" err="1" smtClean="0">
                <a:solidFill>
                  <a:srgbClr val="FF0000"/>
                </a:solidFill>
              </a:rPr>
              <a:t>m</a:t>
            </a:r>
            <a:r>
              <a:rPr lang="cs-CZ" sz="22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cs-CZ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cs-CZ" sz="2200" b="1" i="1" dirty="0"/>
              <a:t>(stejný spin)</a:t>
            </a:r>
            <a:r>
              <a:rPr lang="cs-CZ" sz="2200" b="1" i="1" dirty="0" smtClean="0"/>
              <a:t>. </a:t>
            </a:r>
            <a:endParaRPr lang="cs-CZ" sz="2200" b="1" dirty="0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22487" y="4266504"/>
            <a:ext cx="2160000" cy="720000"/>
            <a:chOff x="1779" y="1417"/>
            <a:chExt cx="1629" cy="497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27461" y="5139419"/>
            <a:ext cx="2160000" cy="720000"/>
            <a:chOff x="1779" y="1417"/>
            <a:chExt cx="1629" cy="497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727461" y="5987764"/>
            <a:ext cx="2160000" cy="720000"/>
            <a:chOff x="1779" y="1417"/>
            <a:chExt cx="1629" cy="497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3162354" y="4281744"/>
            <a:ext cx="2160000" cy="720000"/>
            <a:chOff x="1779" y="1417"/>
            <a:chExt cx="1629" cy="497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3149155" y="5986208"/>
            <a:ext cx="2160000" cy="720000"/>
            <a:chOff x="1779" y="1417"/>
            <a:chExt cx="1629" cy="497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6114625" y="4284952"/>
            <a:ext cx="2160000" cy="720000"/>
            <a:chOff x="1779" y="1417"/>
            <a:chExt cx="1629" cy="497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6114625" y="5144192"/>
            <a:ext cx="2160000" cy="720000"/>
            <a:chOff x="1779" y="1417"/>
            <a:chExt cx="1629" cy="497"/>
          </a:xfrm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6109453" y="5970333"/>
            <a:ext cx="2160000" cy="720000"/>
            <a:chOff x="1779" y="1417"/>
            <a:chExt cx="1629" cy="497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49" name="Přímá spojnice se šipkou 48"/>
          <p:cNvCxnSpPr/>
          <p:nvPr/>
        </p:nvCxnSpPr>
        <p:spPr>
          <a:xfrm flipV="1">
            <a:off x="1097841" y="442181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V="1">
            <a:off x="1112960" y="5258162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1807461" y="5286029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V="1">
            <a:off x="1113908" y="6148143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V="1">
            <a:off x="1802487" y="6148142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2517989" y="6150704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V="1">
            <a:off x="4229155" y="444660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V="1">
            <a:off x="4962354" y="4440259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3434975" y="4466988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3628371" y="4489974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3149155" y="5139419"/>
            <a:ext cx="2160000" cy="720000"/>
            <a:chOff x="1779" y="1417"/>
            <a:chExt cx="1629" cy="497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1779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2322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2865" y="1417"/>
              <a:ext cx="543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72" name="Přímá spojnice se šipkou 71"/>
          <p:cNvCxnSpPr/>
          <p:nvPr/>
        </p:nvCxnSpPr>
        <p:spPr>
          <a:xfrm flipV="1">
            <a:off x="3449497" y="5309053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římá spojnice se šipkou 72"/>
          <p:cNvCxnSpPr/>
          <p:nvPr/>
        </p:nvCxnSpPr>
        <p:spPr>
          <a:xfrm>
            <a:off x="3642893" y="5309053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3448101" y="614044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>
            <a:off x="3647721" y="6161413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 flipV="1">
            <a:off x="4113441" y="6135367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4306837" y="614110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V="1">
            <a:off x="4859215" y="6140438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5052611" y="615371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V="1">
            <a:off x="4150041" y="5299499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>
            <a:off x="4343437" y="5309053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 flipV="1">
            <a:off x="4980001" y="5282069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V="1">
            <a:off x="6389553" y="444975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/>
          <p:nvPr/>
        </p:nvCxnSpPr>
        <p:spPr>
          <a:xfrm>
            <a:off x="6582949" y="4446600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 flipV="1">
            <a:off x="7194625" y="443232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/>
          <p:nvPr/>
        </p:nvCxnSpPr>
        <p:spPr>
          <a:xfrm flipV="1">
            <a:off x="6579057" y="525816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Přímá spojnice se šipkou 89"/>
          <p:cNvCxnSpPr/>
          <p:nvPr/>
        </p:nvCxnSpPr>
        <p:spPr>
          <a:xfrm flipV="1">
            <a:off x="6389553" y="525816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>
          <a:xfrm flipV="1">
            <a:off x="7194625" y="5294725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Přímá spojnice se šipkou 91"/>
          <p:cNvCxnSpPr/>
          <p:nvPr/>
        </p:nvCxnSpPr>
        <p:spPr>
          <a:xfrm>
            <a:off x="7194625" y="6146191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Přímá spojnice se šipkou 93"/>
          <p:cNvCxnSpPr/>
          <p:nvPr/>
        </p:nvCxnSpPr>
        <p:spPr>
          <a:xfrm flipV="1">
            <a:off x="6478307" y="6125639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/>
          <p:nvPr/>
        </p:nvCxnSpPr>
        <p:spPr>
          <a:xfrm flipV="1">
            <a:off x="7909453" y="6125638"/>
            <a:ext cx="0" cy="40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434240" y="4395305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416488" y="4412702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>
            <a:off x="6449306" y="5259297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H="1">
            <a:off x="6449306" y="5259297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6454678" y="6066744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 flipH="1">
            <a:off x="6454678" y="6066744"/>
            <a:ext cx="148385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le:Hund,Friedrich 1920er Götting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01" y="796357"/>
            <a:ext cx="1881277" cy="2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ovéPole 79"/>
          <p:cNvSpPr txBox="1"/>
          <p:nvPr/>
        </p:nvSpPr>
        <p:spPr>
          <a:xfrm>
            <a:off x="8160165" y="3224009"/>
            <a:ext cx="73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r>
              <a:rPr lang="cs-CZ" dirty="0">
                <a:solidFill>
                  <a:schemeClr val="bg1"/>
                </a:solidFill>
              </a:rPr>
              <a:t>Obr.25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881885" y="3411584"/>
            <a:ext cx="2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Friedrich </a:t>
            </a:r>
            <a:r>
              <a:rPr lang="cs-CZ" b="1" dirty="0" err="1"/>
              <a:t>Hund</a:t>
            </a:r>
            <a:endParaRPr lang="cs-CZ" b="1" dirty="0"/>
          </a:p>
        </p:txBody>
      </p:sp>
      <p:sp>
        <p:nvSpPr>
          <p:cNvPr id="82" name="Šipka doprava se zářezem 81">
            <a:hlinkClick r:id="rId6" action="ppaction://hlinksldjump"/>
          </p:cNvPr>
          <p:cNvSpPr/>
          <p:nvPr/>
        </p:nvSpPr>
        <p:spPr>
          <a:xfrm rot="16200000">
            <a:off x="8532443" y="44624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TextovéPole 92"/>
          <p:cNvSpPr txBox="1"/>
          <p:nvPr/>
        </p:nvSpPr>
        <p:spPr>
          <a:xfrm>
            <a:off x="7171757" y="36851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1896-1997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5" name="TextovéPole 94"/>
          <p:cNvSpPr txBox="1"/>
          <p:nvPr/>
        </p:nvSpPr>
        <p:spPr>
          <a:xfrm>
            <a:off x="7057521" y="3957531"/>
            <a:ext cx="173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německý fyzik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02956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" grpId="0" animBg="1"/>
      <p:bldP spid="10" grpId="0" animBg="1"/>
      <p:bldP spid="11" grpId="0"/>
      <p:bldP spid="12" grpId="0"/>
      <p:bldP spid="80" grpId="0"/>
      <p:bldP spid="81" grpId="0"/>
      <p:bldP spid="93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Zaoblený obdélník 262"/>
          <p:cNvSpPr/>
          <p:nvPr/>
        </p:nvSpPr>
        <p:spPr>
          <a:xfrm>
            <a:off x="217208" y="640555"/>
            <a:ext cx="8709584" cy="618782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691440" y="2024918"/>
            <a:ext cx="500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5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B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609609" y="2608928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570163" y="2611059"/>
            <a:ext cx="1080000" cy="360000"/>
            <a:chOff x="2503" y="10648"/>
            <a:chExt cx="1086" cy="362"/>
          </a:xfrm>
        </p:grpSpPr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110093" y="2588316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4110307" y="267445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691440" y="2588316"/>
            <a:ext cx="500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>
                <a:solidFill>
                  <a:srgbClr val="FF0000"/>
                </a:solidFill>
                <a:latin typeface="Tahoma" pitchFamily="34" charset="0"/>
              </a:rPr>
              <a:t>8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1728167" y="267670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1864564" y="269320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2690077" y="2611059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2143140" y="2588316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2808635" y="267884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2930303" y="268940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988041" y="2588315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 smtClean="0"/>
              <a:t>4</a:t>
            </a:r>
            <a:endParaRPr lang="cs-CZ" sz="2200" dirty="0"/>
          </a:p>
        </p:txBody>
      </p:sp>
      <p:cxnSp>
        <p:nvCxnSpPr>
          <p:cNvPr id="47" name="Přímá spojnice se šipkou 46"/>
          <p:cNvCxnSpPr/>
          <p:nvPr/>
        </p:nvCxnSpPr>
        <p:spPr>
          <a:xfrm flipV="1">
            <a:off x="4465373" y="267112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V="1">
            <a:off x="3692417" y="268940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3814085" y="26957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609609" y="2045530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51" name="Group 11"/>
          <p:cNvGrpSpPr>
            <a:grpSpLocks/>
          </p:cNvGrpSpPr>
          <p:nvPr/>
        </p:nvGrpSpPr>
        <p:grpSpPr bwMode="auto">
          <a:xfrm>
            <a:off x="3570163" y="2047661"/>
            <a:ext cx="1080000" cy="360000"/>
            <a:chOff x="2503" y="10648"/>
            <a:chExt cx="1086" cy="362"/>
          </a:xfrm>
        </p:grpSpPr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1110093" y="2024918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56" name="Přímá spojnice se šipkou 55"/>
          <p:cNvCxnSpPr/>
          <p:nvPr/>
        </p:nvCxnSpPr>
        <p:spPr>
          <a:xfrm flipV="1">
            <a:off x="1728167" y="211331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1856093" y="211966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2690077" y="204766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2143140" y="2024918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2808635" y="211544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2930303" y="213236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988041" y="2024917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1</a:t>
            </a:r>
            <a:endParaRPr lang="cs-CZ" sz="2200" dirty="0"/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3750585" y="212523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1624338" y="370153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65" name="Group 11"/>
          <p:cNvGrpSpPr>
            <a:grpSpLocks/>
          </p:cNvGrpSpPr>
          <p:nvPr/>
        </p:nvGrpSpPr>
        <p:grpSpPr bwMode="auto">
          <a:xfrm>
            <a:off x="3584892" y="3703662"/>
            <a:ext cx="1080000" cy="360000"/>
            <a:chOff x="2503" y="10648"/>
            <a:chExt cx="1086" cy="362"/>
          </a:xfrm>
        </p:grpSpPr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69" name="TextovéPole 68"/>
          <p:cNvSpPr txBox="1"/>
          <p:nvPr/>
        </p:nvSpPr>
        <p:spPr>
          <a:xfrm>
            <a:off x="1124822" y="3680919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574981" y="3693620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14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Si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71" name="Přímá spojnice se šipkou 70"/>
          <p:cNvCxnSpPr/>
          <p:nvPr/>
        </p:nvCxnSpPr>
        <p:spPr>
          <a:xfrm flipV="1">
            <a:off x="1742896" y="376931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>
            <a:off x="1864564" y="377845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2704806" y="3703662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4" name="TextovéPole 73"/>
          <p:cNvSpPr txBox="1"/>
          <p:nvPr/>
        </p:nvSpPr>
        <p:spPr>
          <a:xfrm>
            <a:off x="2157869" y="3680919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75" name="Přímá spojnice se šipkou 74"/>
          <p:cNvCxnSpPr/>
          <p:nvPr/>
        </p:nvCxnSpPr>
        <p:spPr>
          <a:xfrm flipV="1">
            <a:off x="2823364" y="377144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2953387" y="377845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3002770" y="3680918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78" name="Přímá spojnice se šipkou 77"/>
          <p:cNvCxnSpPr/>
          <p:nvPr/>
        </p:nvCxnSpPr>
        <p:spPr>
          <a:xfrm flipV="1">
            <a:off x="4056396" y="378201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4178064" y="378907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 flipV="1">
            <a:off x="3713496" y="378201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>
            <a:off x="3835164" y="379383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V="1">
            <a:off x="4411996" y="378836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/>
          <p:nvPr/>
        </p:nvCxnSpPr>
        <p:spPr>
          <a:xfrm>
            <a:off x="4533664" y="380090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6285312" y="3713365"/>
            <a:ext cx="1080000" cy="360000"/>
            <a:chOff x="2503" y="10648"/>
            <a:chExt cx="1086" cy="362"/>
          </a:xfrm>
        </p:grpSpPr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5405226" y="3713365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3" name="TextovéPole 92"/>
          <p:cNvSpPr txBox="1"/>
          <p:nvPr/>
        </p:nvSpPr>
        <p:spPr>
          <a:xfrm>
            <a:off x="4858289" y="3690622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94" name="Přímá spojnice se šipkou 93"/>
          <p:cNvCxnSpPr/>
          <p:nvPr/>
        </p:nvCxnSpPr>
        <p:spPr>
          <a:xfrm flipV="1">
            <a:off x="5523784" y="378114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/>
          <p:nvPr/>
        </p:nvCxnSpPr>
        <p:spPr>
          <a:xfrm>
            <a:off x="5645452" y="379368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5703190" y="3690621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p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97" name="Přímá spojnice se šipkou 96"/>
          <p:cNvCxnSpPr/>
          <p:nvPr/>
        </p:nvCxnSpPr>
        <p:spPr>
          <a:xfrm flipV="1">
            <a:off x="6465734" y="379094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se šipkou 97"/>
          <p:cNvCxnSpPr/>
          <p:nvPr/>
        </p:nvCxnSpPr>
        <p:spPr>
          <a:xfrm flipV="1">
            <a:off x="6825312" y="378536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ovéPole 98"/>
          <p:cNvSpPr txBox="1"/>
          <p:nvPr/>
        </p:nvSpPr>
        <p:spPr>
          <a:xfrm>
            <a:off x="2433869" y="891071"/>
            <a:ext cx="6156000" cy="76944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sz="2200" dirty="0">
                <a:solidFill>
                  <a:srgbClr val="FFFF00"/>
                </a:solidFill>
              </a:rPr>
              <a:t>ELEKTRONOVÁ KONFIGURACE ATOMU</a:t>
            </a:r>
          </a:p>
          <a:p>
            <a:pPr algn="ctr"/>
            <a:r>
              <a:rPr lang="cs-CZ" sz="2200" dirty="0">
                <a:solidFill>
                  <a:srgbClr val="FFFF00"/>
                </a:solidFill>
              </a:rPr>
              <a:t>nezkrácený zápis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1609609" y="4246064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1" name="Group 11"/>
          <p:cNvGrpSpPr>
            <a:grpSpLocks/>
          </p:cNvGrpSpPr>
          <p:nvPr/>
        </p:nvGrpSpPr>
        <p:grpSpPr bwMode="auto">
          <a:xfrm>
            <a:off x="3570163" y="4248195"/>
            <a:ext cx="1080000" cy="360000"/>
            <a:chOff x="2503" y="10648"/>
            <a:chExt cx="1086" cy="362"/>
          </a:xfrm>
        </p:grpSpPr>
        <p:sp>
          <p:nvSpPr>
            <p:cNvPr id="102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5" name="TextovéPole 104"/>
          <p:cNvSpPr txBox="1"/>
          <p:nvPr/>
        </p:nvSpPr>
        <p:spPr>
          <a:xfrm>
            <a:off x="1110093" y="4225452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06" name="Přímá spojnice se šipkou 105"/>
          <p:cNvCxnSpPr/>
          <p:nvPr/>
        </p:nvCxnSpPr>
        <p:spPr>
          <a:xfrm flipV="1">
            <a:off x="1728167" y="43138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>
            <a:off x="1856093" y="432577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2690077" y="4248195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9" name="TextovéPole 108"/>
          <p:cNvSpPr txBox="1"/>
          <p:nvPr/>
        </p:nvSpPr>
        <p:spPr>
          <a:xfrm>
            <a:off x="2143140" y="4225452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10" name="Přímá spojnice se šipkou 109"/>
          <p:cNvCxnSpPr/>
          <p:nvPr/>
        </p:nvCxnSpPr>
        <p:spPr>
          <a:xfrm flipV="1">
            <a:off x="2808635" y="431597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Přímá spojnice se šipkou 110"/>
          <p:cNvCxnSpPr/>
          <p:nvPr/>
        </p:nvCxnSpPr>
        <p:spPr>
          <a:xfrm>
            <a:off x="2930303" y="43265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2988041" y="4225451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V="1">
            <a:off x="4041667" y="43265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>
            <a:off x="4169706" y="433911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Přímá spojnice se šipkou 114"/>
          <p:cNvCxnSpPr/>
          <p:nvPr/>
        </p:nvCxnSpPr>
        <p:spPr>
          <a:xfrm flipV="1">
            <a:off x="3698767" y="43265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Přímá spojnice se šipkou 115"/>
          <p:cNvCxnSpPr/>
          <p:nvPr/>
        </p:nvCxnSpPr>
        <p:spPr>
          <a:xfrm>
            <a:off x="3820435" y="433289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Přímá spojnice se šipkou 116"/>
          <p:cNvCxnSpPr/>
          <p:nvPr/>
        </p:nvCxnSpPr>
        <p:spPr>
          <a:xfrm flipV="1">
            <a:off x="4397267" y="433289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Přímá spojnice se šipkou 117"/>
          <p:cNvCxnSpPr/>
          <p:nvPr/>
        </p:nvCxnSpPr>
        <p:spPr>
          <a:xfrm>
            <a:off x="4519467" y="434830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9" name="Group 11"/>
          <p:cNvGrpSpPr>
            <a:grpSpLocks/>
          </p:cNvGrpSpPr>
          <p:nvPr/>
        </p:nvGrpSpPr>
        <p:grpSpPr bwMode="auto">
          <a:xfrm>
            <a:off x="6270583" y="4257898"/>
            <a:ext cx="1080000" cy="360000"/>
            <a:chOff x="2503" y="10648"/>
            <a:chExt cx="1086" cy="362"/>
          </a:xfrm>
        </p:grpSpPr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5390497" y="4257898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4" name="TextovéPole 123"/>
          <p:cNvSpPr txBox="1"/>
          <p:nvPr/>
        </p:nvSpPr>
        <p:spPr>
          <a:xfrm>
            <a:off x="4843560" y="4235155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25" name="Přímá spojnice se šipkou 124"/>
          <p:cNvCxnSpPr/>
          <p:nvPr/>
        </p:nvCxnSpPr>
        <p:spPr>
          <a:xfrm flipV="1">
            <a:off x="6411072" y="433915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>
            <a:off x="6532740" y="435529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5688461" y="4235154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3p</a:t>
            </a:r>
            <a:r>
              <a:rPr lang="cs-CZ" sz="2200" b="1" baseline="30000" dirty="0" smtClean="0"/>
              <a:t>4</a:t>
            </a:r>
            <a:endParaRPr lang="cs-CZ" sz="2200" dirty="0"/>
          </a:p>
        </p:txBody>
      </p:sp>
      <p:cxnSp>
        <p:nvCxnSpPr>
          <p:cNvPr id="128" name="Přímá spojnice se šipkou 127"/>
          <p:cNvCxnSpPr/>
          <p:nvPr/>
        </p:nvCxnSpPr>
        <p:spPr>
          <a:xfrm flipV="1">
            <a:off x="7169860" y="432989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Přímá spojnice se šipkou 128"/>
          <p:cNvCxnSpPr/>
          <p:nvPr/>
        </p:nvCxnSpPr>
        <p:spPr>
          <a:xfrm flipV="1">
            <a:off x="6810583" y="432989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 Box 34"/>
          <p:cNvSpPr txBox="1">
            <a:spLocks noChangeArrowheads="1"/>
          </p:cNvSpPr>
          <p:nvPr/>
        </p:nvSpPr>
        <p:spPr bwMode="auto">
          <a:xfrm>
            <a:off x="574981" y="4228140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16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S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131" name="Přímá spojnice se šipkou 130"/>
          <p:cNvCxnSpPr/>
          <p:nvPr/>
        </p:nvCxnSpPr>
        <p:spPr>
          <a:xfrm flipV="1">
            <a:off x="5514561" y="433962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Přímá spojnice se šipkou 131"/>
          <p:cNvCxnSpPr/>
          <p:nvPr/>
        </p:nvCxnSpPr>
        <p:spPr>
          <a:xfrm>
            <a:off x="5636229" y="434988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1594369" y="4803460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34" name="Group 11"/>
          <p:cNvGrpSpPr>
            <a:grpSpLocks/>
          </p:cNvGrpSpPr>
          <p:nvPr/>
        </p:nvGrpSpPr>
        <p:grpSpPr bwMode="auto">
          <a:xfrm>
            <a:off x="3554923" y="4805591"/>
            <a:ext cx="1080000" cy="360000"/>
            <a:chOff x="2503" y="10648"/>
            <a:chExt cx="1086" cy="362"/>
          </a:xfrm>
        </p:grpSpPr>
        <p:sp>
          <p:nvSpPr>
            <p:cNvPr id="135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1094853" y="4782848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39" name="Přímá spojnice se šipkou 138"/>
          <p:cNvCxnSpPr/>
          <p:nvPr/>
        </p:nvCxnSpPr>
        <p:spPr>
          <a:xfrm flipV="1">
            <a:off x="1712927" y="487124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Přímá spojnice se šipkou 139"/>
          <p:cNvCxnSpPr/>
          <p:nvPr/>
        </p:nvCxnSpPr>
        <p:spPr>
          <a:xfrm>
            <a:off x="1849917" y="487851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Rectangle 10"/>
          <p:cNvSpPr>
            <a:spLocks noChangeArrowheads="1"/>
          </p:cNvSpPr>
          <p:nvPr/>
        </p:nvSpPr>
        <p:spPr bwMode="auto">
          <a:xfrm>
            <a:off x="2674837" y="480559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2" name="TextovéPole 141"/>
          <p:cNvSpPr txBox="1"/>
          <p:nvPr/>
        </p:nvSpPr>
        <p:spPr>
          <a:xfrm>
            <a:off x="2127900" y="4782848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43" name="Přímá spojnice se šipkou 142"/>
          <p:cNvCxnSpPr/>
          <p:nvPr/>
        </p:nvCxnSpPr>
        <p:spPr>
          <a:xfrm flipV="1">
            <a:off x="2793395" y="487337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Přímá spojnice se šipkou 143"/>
          <p:cNvCxnSpPr/>
          <p:nvPr/>
        </p:nvCxnSpPr>
        <p:spPr>
          <a:xfrm>
            <a:off x="2915063" y="48843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972801" y="4782847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146" name="Přímá spojnice se šipkou 145"/>
          <p:cNvCxnSpPr/>
          <p:nvPr/>
        </p:nvCxnSpPr>
        <p:spPr>
          <a:xfrm flipV="1">
            <a:off x="4026427" y="488394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Přímá spojnice se šipkou 146"/>
          <p:cNvCxnSpPr/>
          <p:nvPr/>
        </p:nvCxnSpPr>
        <p:spPr>
          <a:xfrm>
            <a:off x="4148095" y="48965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/>
          <p:nvPr/>
        </p:nvCxnSpPr>
        <p:spPr>
          <a:xfrm flipV="1">
            <a:off x="3683527" y="488394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Přímá spojnice se šipkou 148"/>
          <p:cNvCxnSpPr/>
          <p:nvPr/>
        </p:nvCxnSpPr>
        <p:spPr>
          <a:xfrm>
            <a:off x="3811124" y="48965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4382027" y="489029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Přímá spojnice se šipkou 150"/>
          <p:cNvCxnSpPr/>
          <p:nvPr/>
        </p:nvCxnSpPr>
        <p:spPr>
          <a:xfrm>
            <a:off x="4503695" y="489702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2" name="Group 11"/>
          <p:cNvGrpSpPr>
            <a:grpSpLocks/>
          </p:cNvGrpSpPr>
          <p:nvPr/>
        </p:nvGrpSpPr>
        <p:grpSpPr bwMode="auto">
          <a:xfrm>
            <a:off x="6255343" y="4815294"/>
            <a:ext cx="1080000" cy="360000"/>
            <a:chOff x="2503" y="10648"/>
            <a:chExt cx="1086" cy="362"/>
          </a:xfrm>
        </p:grpSpPr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Rectangle 10"/>
          <p:cNvSpPr>
            <a:spLocks noChangeArrowheads="1"/>
          </p:cNvSpPr>
          <p:nvPr/>
        </p:nvSpPr>
        <p:spPr bwMode="auto">
          <a:xfrm>
            <a:off x="5375257" y="4815294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7" name="TextovéPole 156"/>
          <p:cNvSpPr txBox="1"/>
          <p:nvPr/>
        </p:nvSpPr>
        <p:spPr>
          <a:xfrm>
            <a:off x="4828320" y="4792551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58" name="Přímá spojnice se šipkou 157"/>
          <p:cNvCxnSpPr/>
          <p:nvPr/>
        </p:nvCxnSpPr>
        <p:spPr>
          <a:xfrm flipV="1">
            <a:off x="6395832" y="48965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Přímá spojnice se šipkou 158"/>
          <p:cNvCxnSpPr/>
          <p:nvPr/>
        </p:nvCxnSpPr>
        <p:spPr>
          <a:xfrm>
            <a:off x="6517500" y="490277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ovéPole 159"/>
          <p:cNvSpPr txBox="1"/>
          <p:nvPr/>
        </p:nvSpPr>
        <p:spPr>
          <a:xfrm>
            <a:off x="5673221" y="4792550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3p</a:t>
            </a:r>
            <a:r>
              <a:rPr lang="cs-CZ" sz="2200" b="1" baseline="30000" dirty="0" smtClean="0"/>
              <a:t>6</a:t>
            </a:r>
            <a:endParaRPr lang="cs-CZ" sz="2200" dirty="0"/>
          </a:p>
        </p:txBody>
      </p:sp>
      <p:sp>
        <p:nvSpPr>
          <p:cNvPr id="163" name="Text Box 34"/>
          <p:cNvSpPr txBox="1">
            <a:spLocks noChangeArrowheads="1"/>
          </p:cNvSpPr>
          <p:nvPr/>
        </p:nvSpPr>
        <p:spPr bwMode="auto">
          <a:xfrm>
            <a:off x="559741" y="4798235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Ti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164" name="Přímá spojnice se šipkou 163"/>
          <p:cNvCxnSpPr/>
          <p:nvPr/>
        </p:nvCxnSpPr>
        <p:spPr>
          <a:xfrm flipV="1">
            <a:off x="5499321" y="489702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/>
          <p:nvPr/>
        </p:nvCxnSpPr>
        <p:spPr>
          <a:xfrm>
            <a:off x="5620989" y="488990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ectangle 10"/>
          <p:cNvSpPr>
            <a:spLocks noChangeArrowheads="1"/>
          </p:cNvSpPr>
          <p:nvPr/>
        </p:nvSpPr>
        <p:spPr bwMode="auto">
          <a:xfrm>
            <a:off x="1596070" y="522424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" name="TextovéPole 166"/>
          <p:cNvSpPr txBox="1"/>
          <p:nvPr/>
        </p:nvSpPr>
        <p:spPr>
          <a:xfrm>
            <a:off x="1047697" y="5197652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4s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68" name="Přímá spojnice se šipkou 167"/>
          <p:cNvCxnSpPr/>
          <p:nvPr/>
        </p:nvCxnSpPr>
        <p:spPr>
          <a:xfrm flipV="1">
            <a:off x="1720134" y="530597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/>
          <p:nvPr/>
        </p:nvCxnSpPr>
        <p:spPr>
          <a:xfrm>
            <a:off x="1841802" y="531380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0" name="Group 15"/>
          <p:cNvGrpSpPr>
            <a:grpSpLocks/>
          </p:cNvGrpSpPr>
          <p:nvPr/>
        </p:nvGrpSpPr>
        <p:grpSpPr bwMode="auto">
          <a:xfrm>
            <a:off x="2674837" y="5246252"/>
            <a:ext cx="1800000" cy="360000"/>
            <a:chOff x="4313" y="10648"/>
            <a:chExt cx="1810" cy="362"/>
          </a:xfrm>
        </p:grpSpPr>
        <p:sp>
          <p:nvSpPr>
            <p:cNvPr id="171" name="Rectangle 16"/>
            <p:cNvSpPr>
              <a:spLocks noChangeArrowheads="1"/>
            </p:cNvSpPr>
            <p:nvPr/>
          </p:nvSpPr>
          <p:spPr bwMode="auto">
            <a:xfrm>
              <a:off x="503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Rectangle 17"/>
            <p:cNvSpPr>
              <a:spLocks noChangeArrowheads="1"/>
            </p:cNvSpPr>
            <p:nvPr/>
          </p:nvSpPr>
          <p:spPr bwMode="auto">
            <a:xfrm>
              <a:off x="5399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Rectangle 18"/>
            <p:cNvSpPr>
              <a:spLocks noChangeArrowheads="1"/>
            </p:cNvSpPr>
            <p:nvPr/>
          </p:nvSpPr>
          <p:spPr bwMode="auto">
            <a:xfrm>
              <a:off x="5761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Rectangle 20"/>
            <p:cNvSpPr>
              <a:spLocks noChangeArrowheads="1"/>
            </p:cNvSpPr>
            <p:nvPr/>
          </p:nvSpPr>
          <p:spPr bwMode="auto">
            <a:xfrm>
              <a:off x="467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431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76" name="TextovéPole 175"/>
          <p:cNvSpPr txBox="1"/>
          <p:nvPr/>
        </p:nvSpPr>
        <p:spPr>
          <a:xfrm>
            <a:off x="2103205" y="5213367"/>
            <a:ext cx="71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3d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78" name="Přímá spojnice se šipkou 177"/>
          <p:cNvCxnSpPr/>
          <p:nvPr/>
        </p:nvCxnSpPr>
        <p:spPr>
          <a:xfrm flipV="1">
            <a:off x="6738732" y="489972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Přímá spojnice se šipkou 178"/>
          <p:cNvCxnSpPr/>
          <p:nvPr/>
        </p:nvCxnSpPr>
        <p:spPr>
          <a:xfrm>
            <a:off x="6860400" y="490699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Přímá spojnice se šipkou 179"/>
          <p:cNvCxnSpPr/>
          <p:nvPr/>
        </p:nvCxnSpPr>
        <p:spPr>
          <a:xfrm flipV="1">
            <a:off x="7091157" y="49092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Přímá spojnice se šipkou 180"/>
          <p:cNvCxnSpPr/>
          <p:nvPr/>
        </p:nvCxnSpPr>
        <p:spPr>
          <a:xfrm>
            <a:off x="7211672" y="49092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Rectangle 10"/>
          <p:cNvSpPr>
            <a:spLocks noChangeArrowheads="1"/>
          </p:cNvSpPr>
          <p:nvPr/>
        </p:nvSpPr>
        <p:spPr bwMode="auto">
          <a:xfrm>
            <a:off x="1574955" y="5815000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83" name="Group 11"/>
          <p:cNvGrpSpPr>
            <a:grpSpLocks/>
          </p:cNvGrpSpPr>
          <p:nvPr/>
        </p:nvGrpSpPr>
        <p:grpSpPr bwMode="auto">
          <a:xfrm>
            <a:off x="3535509" y="5817131"/>
            <a:ext cx="1080000" cy="360000"/>
            <a:chOff x="2503" y="10648"/>
            <a:chExt cx="1086" cy="362"/>
          </a:xfrm>
        </p:grpSpPr>
        <p:sp>
          <p:nvSpPr>
            <p:cNvPr id="184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7" name="TextovéPole 186"/>
          <p:cNvSpPr txBox="1"/>
          <p:nvPr/>
        </p:nvSpPr>
        <p:spPr>
          <a:xfrm>
            <a:off x="1075439" y="5794388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88" name="Přímá spojnice se šipkou 187"/>
          <p:cNvCxnSpPr/>
          <p:nvPr/>
        </p:nvCxnSpPr>
        <p:spPr>
          <a:xfrm flipV="1">
            <a:off x="1693513" y="588278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Přímá spojnice se šipkou 188"/>
          <p:cNvCxnSpPr/>
          <p:nvPr/>
        </p:nvCxnSpPr>
        <p:spPr>
          <a:xfrm>
            <a:off x="1824153" y="589470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Rectangle 10"/>
          <p:cNvSpPr>
            <a:spLocks noChangeArrowheads="1"/>
          </p:cNvSpPr>
          <p:nvPr/>
        </p:nvSpPr>
        <p:spPr bwMode="auto">
          <a:xfrm>
            <a:off x="2655423" y="581713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1" name="TextovéPole 190"/>
          <p:cNvSpPr txBox="1"/>
          <p:nvPr/>
        </p:nvSpPr>
        <p:spPr>
          <a:xfrm>
            <a:off x="2108486" y="5794388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92" name="Přímá spojnice se šipkou 191"/>
          <p:cNvCxnSpPr/>
          <p:nvPr/>
        </p:nvCxnSpPr>
        <p:spPr>
          <a:xfrm flipV="1">
            <a:off x="2773981" y="588491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>
            <a:off x="2895649" y="590731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TextovéPole 193"/>
          <p:cNvSpPr txBox="1"/>
          <p:nvPr/>
        </p:nvSpPr>
        <p:spPr>
          <a:xfrm>
            <a:off x="2953387" y="5794387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195" name="Přímá spojnice se šipkou 194"/>
          <p:cNvCxnSpPr/>
          <p:nvPr/>
        </p:nvCxnSpPr>
        <p:spPr>
          <a:xfrm flipV="1">
            <a:off x="4007013" y="589548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Přímá spojnice se šipkou 195"/>
          <p:cNvCxnSpPr/>
          <p:nvPr/>
        </p:nvCxnSpPr>
        <p:spPr>
          <a:xfrm>
            <a:off x="4128681" y="590731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Přímá spojnice se šipkou 196"/>
          <p:cNvCxnSpPr/>
          <p:nvPr/>
        </p:nvCxnSpPr>
        <p:spPr>
          <a:xfrm flipV="1">
            <a:off x="3664113" y="589548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Přímá spojnice se šipkou 197"/>
          <p:cNvCxnSpPr/>
          <p:nvPr/>
        </p:nvCxnSpPr>
        <p:spPr>
          <a:xfrm>
            <a:off x="3785781" y="591153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Přímá spojnice se šipkou 198"/>
          <p:cNvCxnSpPr/>
          <p:nvPr/>
        </p:nvCxnSpPr>
        <p:spPr>
          <a:xfrm flipV="1">
            <a:off x="4362613" y="590183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Přímá spojnice se šipkou 199"/>
          <p:cNvCxnSpPr/>
          <p:nvPr/>
        </p:nvCxnSpPr>
        <p:spPr>
          <a:xfrm>
            <a:off x="4484281" y="591366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11"/>
          <p:cNvGrpSpPr>
            <a:grpSpLocks/>
          </p:cNvGrpSpPr>
          <p:nvPr/>
        </p:nvGrpSpPr>
        <p:grpSpPr bwMode="auto">
          <a:xfrm>
            <a:off x="6235929" y="5826834"/>
            <a:ext cx="1080000" cy="360000"/>
            <a:chOff x="2503" y="10648"/>
            <a:chExt cx="1086" cy="362"/>
          </a:xfrm>
        </p:grpSpPr>
        <p:sp>
          <p:nvSpPr>
            <p:cNvPr id="202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3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4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05" name="Rectangle 10"/>
          <p:cNvSpPr>
            <a:spLocks noChangeArrowheads="1"/>
          </p:cNvSpPr>
          <p:nvPr/>
        </p:nvSpPr>
        <p:spPr bwMode="auto">
          <a:xfrm>
            <a:off x="5355843" y="5826834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" name="TextovéPole 205"/>
          <p:cNvSpPr txBox="1"/>
          <p:nvPr/>
        </p:nvSpPr>
        <p:spPr>
          <a:xfrm>
            <a:off x="4808906" y="5804091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07" name="Přímá spojnice se šipkou 206"/>
          <p:cNvCxnSpPr/>
          <p:nvPr/>
        </p:nvCxnSpPr>
        <p:spPr>
          <a:xfrm flipV="1">
            <a:off x="6376418" y="590808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Přímá spojnice se šipkou 207"/>
          <p:cNvCxnSpPr/>
          <p:nvPr/>
        </p:nvCxnSpPr>
        <p:spPr>
          <a:xfrm>
            <a:off x="6498086" y="592078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TextovéPole 208"/>
          <p:cNvSpPr txBox="1"/>
          <p:nvPr/>
        </p:nvSpPr>
        <p:spPr>
          <a:xfrm>
            <a:off x="5653807" y="5804090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3p</a:t>
            </a:r>
            <a:r>
              <a:rPr lang="cs-CZ" sz="2200" b="1" baseline="30000" dirty="0" smtClean="0"/>
              <a:t>6</a:t>
            </a:r>
            <a:endParaRPr lang="cs-CZ" sz="2200" dirty="0"/>
          </a:p>
        </p:txBody>
      </p:sp>
      <p:sp>
        <p:nvSpPr>
          <p:cNvPr id="211" name="Text Box 34"/>
          <p:cNvSpPr txBox="1">
            <a:spLocks noChangeArrowheads="1"/>
          </p:cNvSpPr>
          <p:nvPr/>
        </p:nvSpPr>
        <p:spPr bwMode="auto">
          <a:xfrm>
            <a:off x="539947" y="5803426"/>
            <a:ext cx="718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26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Fe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212" name="Přímá spojnice se šipkou 211"/>
          <p:cNvCxnSpPr/>
          <p:nvPr/>
        </p:nvCxnSpPr>
        <p:spPr>
          <a:xfrm flipV="1">
            <a:off x="5479907" y="590856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Přímá spojnice se šipkou 212"/>
          <p:cNvCxnSpPr/>
          <p:nvPr/>
        </p:nvCxnSpPr>
        <p:spPr>
          <a:xfrm>
            <a:off x="5601575" y="59169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Rectangle 10"/>
          <p:cNvSpPr>
            <a:spLocks noChangeArrowheads="1"/>
          </p:cNvSpPr>
          <p:nvPr/>
        </p:nvSpPr>
        <p:spPr bwMode="auto">
          <a:xfrm>
            <a:off x="1576656" y="623578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" name="TextovéPole 214"/>
          <p:cNvSpPr txBox="1"/>
          <p:nvPr/>
        </p:nvSpPr>
        <p:spPr>
          <a:xfrm>
            <a:off x="1028283" y="6209192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4s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16" name="Přímá spojnice se šipkou 215"/>
          <p:cNvCxnSpPr/>
          <p:nvPr/>
        </p:nvCxnSpPr>
        <p:spPr>
          <a:xfrm flipV="1">
            <a:off x="1700720" y="631751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Přímá spojnice se šipkou 216"/>
          <p:cNvCxnSpPr/>
          <p:nvPr/>
        </p:nvCxnSpPr>
        <p:spPr>
          <a:xfrm>
            <a:off x="1822388" y="633523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8" name="Group 15"/>
          <p:cNvGrpSpPr>
            <a:grpSpLocks/>
          </p:cNvGrpSpPr>
          <p:nvPr/>
        </p:nvGrpSpPr>
        <p:grpSpPr bwMode="auto">
          <a:xfrm>
            <a:off x="2650861" y="6261981"/>
            <a:ext cx="1800000" cy="360000"/>
            <a:chOff x="4313" y="10648"/>
            <a:chExt cx="1810" cy="362"/>
          </a:xfrm>
        </p:grpSpPr>
        <p:sp>
          <p:nvSpPr>
            <p:cNvPr id="219" name="Rectangle 16"/>
            <p:cNvSpPr>
              <a:spLocks noChangeArrowheads="1"/>
            </p:cNvSpPr>
            <p:nvPr/>
          </p:nvSpPr>
          <p:spPr bwMode="auto">
            <a:xfrm>
              <a:off x="503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" name="Rectangle 17"/>
            <p:cNvSpPr>
              <a:spLocks noChangeArrowheads="1"/>
            </p:cNvSpPr>
            <p:nvPr/>
          </p:nvSpPr>
          <p:spPr bwMode="auto">
            <a:xfrm>
              <a:off x="5399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" name="Rectangle 18"/>
            <p:cNvSpPr>
              <a:spLocks noChangeArrowheads="1"/>
            </p:cNvSpPr>
            <p:nvPr/>
          </p:nvSpPr>
          <p:spPr bwMode="auto">
            <a:xfrm>
              <a:off x="5761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2" name="Rectangle 19"/>
            <p:cNvSpPr>
              <a:spLocks noChangeArrowheads="1"/>
            </p:cNvSpPr>
            <p:nvPr/>
          </p:nvSpPr>
          <p:spPr bwMode="auto">
            <a:xfrm>
              <a:off x="431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3" name="Rectangle 20"/>
            <p:cNvSpPr>
              <a:spLocks noChangeArrowheads="1"/>
            </p:cNvSpPr>
            <p:nvPr/>
          </p:nvSpPr>
          <p:spPr bwMode="auto">
            <a:xfrm>
              <a:off x="467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24" name="TextovéPole 223"/>
          <p:cNvSpPr txBox="1"/>
          <p:nvPr/>
        </p:nvSpPr>
        <p:spPr>
          <a:xfrm>
            <a:off x="2080225" y="6238473"/>
            <a:ext cx="71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3d</a:t>
            </a:r>
            <a:r>
              <a:rPr lang="cs-CZ" sz="2200" b="1" baseline="30000" dirty="0" smtClean="0"/>
              <a:t>6</a:t>
            </a:r>
            <a:endParaRPr lang="cs-CZ" sz="2200" dirty="0"/>
          </a:p>
        </p:txBody>
      </p:sp>
      <p:cxnSp>
        <p:nvCxnSpPr>
          <p:cNvPr id="225" name="Přímá spojnice se šipkou 224"/>
          <p:cNvCxnSpPr/>
          <p:nvPr/>
        </p:nvCxnSpPr>
        <p:spPr>
          <a:xfrm flipV="1">
            <a:off x="3555707" y="634466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Přímá spojnice se šipkou 225"/>
          <p:cNvCxnSpPr/>
          <p:nvPr/>
        </p:nvCxnSpPr>
        <p:spPr>
          <a:xfrm flipV="1">
            <a:off x="3190861" y="634210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Přímá spojnice se šipkou 226"/>
          <p:cNvCxnSpPr/>
          <p:nvPr/>
        </p:nvCxnSpPr>
        <p:spPr>
          <a:xfrm flipV="1">
            <a:off x="6719318" y="591126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Přímá spojnice se šipkou 227"/>
          <p:cNvCxnSpPr/>
          <p:nvPr/>
        </p:nvCxnSpPr>
        <p:spPr>
          <a:xfrm>
            <a:off x="6840986" y="592760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Přímá spojnice se šipkou 228"/>
          <p:cNvCxnSpPr/>
          <p:nvPr/>
        </p:nvCxnSpPr>
        <p:spPr>
          <a:xfrm flipV="1">
            <a:off x="7071743" y="592078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Přímá spojnice se šipkou 229"/>
          <p:cNvCxnSpPr/>
          <p:nvPr/>
        </p:nvCxnSpPr>
        <p:spPr>
          <a:xfrm>
            <a:off x="7193411" y="593302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Přímá spojnice se šipkou 230"/>
          <p:cNvCxnSpPr/>
          <p:nvPr/>
        </p:nvCxnSpPr>
        <p:spPr>
          <a:xfrm flipV="1">
            <a:off x="3916518" y="634466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Přímá spojnice se šipkou 231"/>
          <p:cNvCxnSpPr/>
          <p:nvPr/>
        </p:nvCxnSpPr>
        <p:spPr>
          <a:xfrm flipV="1">
            <a:off x="4275379" y="634466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Přímá spojnice se šipkou 232"/>
          <p:cNvCxnSpPr/>
          <p:nvPr/>
        </p:nvCxnSpPr>
        <p:spPr>
          <a:xfrm flipV="1">
            <a:off x="2777381" y="635178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Přímá spojnice se šipkou 233"/>
          <p:cNvCxnSpPr/>
          <p:nvPr/>
        </p:nvCxnSpPr>
        <p:spPr>
          <a:xfrm>
            <a:off x="2899049" y="636643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Text Box 34"/>
          <p:cNvSpPr txBox="1">
            <a:spLocks noChangeArrowheads="1"/>
          </p:cNvSpPr>
          <p:nvPr/>
        </p:nvSpPr>
        <p:spPr bwMode="auto">
          <a:xfrm>
            <a:off x="656000" y="1448451"/>
            <a:ext cx="688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He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36" name="Rectangle 10"/>
          <p:cNvSpPr>
            <a:spLocks noChangeArrowheads="1"/>
          </p:cNvSpPr>
          <p:nvPr/>
        </p:nvSpPr>
        <p:spPr bwMode="auto">
          <a:xfrm>
            <a:off x="1624338" y="1438286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7" name="TextovéPole 236"/>
          <p:cNvSpPr txBox="1"/>
          <p:nvPr/>
        </p:nvSpPr>
        <p:spPr>
          <a:xfrm>
            <a:off x="1124822" y="1417674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38" name="Přímá spojnice se šipkou 237"/>
          <p:cNvCxnSpPr/>
          <p:nvPr/>
        </p:nvCxnSpPr>
        <p:spPr>
          <a:xfrm flipV="1">
            <a:off x="1742896" y="150606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Přímá spojnice se šipkou 238"/>
          <p:cNvCxnSpPr/>
          <p:nvPr/>
        </p:nvCxnSpPr>
        <p:spPr>
          <a:xfrm>
            <a:off x="1864564" y="151207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Rectangle 10"/>
          <p:cNvSpPr>
            <a:spLocks noChangeArrowheads="1"/>
          </p:cNvSpPr>
          <p:nvPr/>
        </p:nvSpPr>
        <p:spPr bwMode="auto">
          <a:xfrm>
            <a:off x="1609098" y="3158814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41" name="Group 11"/>
          <p:cNvGrpSpPr>
            <a:grpSpLocks/>
          </p:cNvGrpSpPr>
          <p:nvPr/>
        </p:nvGrpSpPr>
        <p:grpSpPr bwMode="auto">
          <a:xfrm>
            <a:off x="3569652" y="3160945"/>
            <a:ext cx="1080000" cy="360000"/>
            <a:chOff x="2503" y="10648"/>
            <a:chExt cx="1086" cy="362"/>
          </a:xfrm>
        </p:grpSpPr>
        <p:sp>
          <p:nvSpPr>
            <p:cNvPr id="242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3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4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45" name="TextovéPole 244"/>
          <p:cNvSpPr txBox="1"/>
          <p:nvPr/>
        </p:nvSpPr>
        <p:spPr>
          <a:xfrm>
            <a:off x="1109582" y="3138202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sp>
        <p:nvSpPr>
          <p:cNvPr id="246" name="Text Box 34"/>
          <p:cNvSpPr txBox="1">
            <a:spLocks noChangeArrowheads="1"/>
          </p:cNvSpPr>
          <p:nvPr/>
        </p:nvSpPr>
        <p:spPr bwMode="auto">
          <a:xfrm>
            <a:off x="419478" y="3150903"/>
            <a:ext cx="788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Ne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247" name="Přímá spojnice se šipkou 246"/>
          <p:cNvCxnSpPr/>
          <p:nvPr/>
        </p:nvCxnSpPr>
        <p:spPr>
          <a:xfrm flipV="1">
            <a:off x="1727656" y="322659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Přímá spojnice se šipkou 247"/>
          <p:cNvCxnSpPr/>
          <p:nvPr/>
        </p:nvCxnSpPr>
        <p:spPr>
          <a:xfrm>
            <a:off x="1856093" y="32329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9" name="Rectangle 10"/>
          <p:cNvSpPr>
            <a:spLocks noChangeArrowheads="1"/>
          </p:cNvSpPr>
          <p:nvPr/>
        </p:nvSpPr>
        <p:spPr bwMode="auto">
          <a:xfrm>
            <a:off x="2689566" y="3160945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0" name="TextovéPole 249"/>
          <p:cNvSpPr txBox="1"/>
          <p:nvPr/>
        </p:nvSpPr>
        <p:spPr>
          <a:xfrm>
            <a:off x="2142629" y="3138202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51" name="Přímá spojnice se šipkou 250"/>
          <p:cNvCxnSpPr/>
          <p:nvPr/>
        </p:nvCxnSpPr>
        <p:spPr>
          <a:xfrm flipV="1">
            <a:off x="2808124" y="322872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Přímá spojnice se šipkou 251"/>
          <p:cNvCxnSpPr/>
          <p:nvPr/>
        </p:nvCxnSpPr>
        <p:spPr>
          <a:xfrm>
            <a:off x="2929792" y="324564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TextovéPole 252"/>
          <p:cNvSpPr txBox="1"/>
          <p:nvPr/>
        </p:nvSpPr>
        <p:spPr>
          <a:xfrm>
            <a:off x="2987530" y="3138201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254" name="Přímá spojnice se šipkou 253"/>
          <p:cNvCxnSpPr/>
          <p:nvPr/>
        </p:nvCxnSpPr>
        <p:spPr>
          <a:xfrm flipV="1">
            <a:off x="4041156" y="323929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Přímá spojnice se šipkou 254"/>
          <p:cNvCxnSpPr/>
          <p:nvPr/>
        </p:nvCxnSpPr>
        <p:spPr>
          <a:xfrm>
            <a:off x="4162824" y="324656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Přímá spojnice se šipkou 255"/>
          <p:cNvCxnSpPr/>
          <p:nvPr/>
        </p:nvCxnSpPr>
        <p:spPr>
          <a:xfrm flipV="1">
            <a:off x="3698256" y="323929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Přímá spojnice se šipkou 256"/>
          <p:cNvCxnSpPr/>
          <p:nvPr/>
        </p:nvCxnSpPr>
        <p:spPr>
          <a:xfrm>
            <a:off x="3825218" y="32456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Přímá spojnice se šipkou 257"/>
          <p:cNvCxnSpPr/>
          <p:nvPr/>
        </p:nvCxnSpPr>
        <p:spPr>
          <a:xfrm flipV="1">
            <a:off x="4396756" y="324564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Přímá spojnice se šipkou 258"/>
          <p:cNvCxnSpPr/>
          <p:nvPr/>
        </p:nvCxnSpPr>
        <p:spPr>
          <a:xfrm>
            <a:off x="4518424" y="325384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Přímá spojnice 259"/>
          <p:cNvCxnSpPr/>
          <p:nvPr/>
        </p:nvCxnSpPr>
        <p:spPr>
          <a:xfrm flipH="1">
            <a:off x="2109000" y="1196752"/>
            <a:ext cx="14728" cy="1122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260"/>
          <p:cNvCxnSpPr/>
          <p:nvPr/>
        </p:nvCxnSpPr>
        <p:spPr>
          <a:xfrm flipH="1">
            <a:off x="4815901" y="3092368"/>
            <a:ext cx="27659" cy="16467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Přímá spojnice 261"/>
          <p:cNvCxnSpPr/>
          <p:nvPr/>
        </p:nvCxnSpPr>
        <p:spPr>
          <a:xfrm flipH="1">
            <a:off x="7516964" y="4759763"/>
            <a:ext cx="7364" cy="1503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se šipkou 161"/>
          <p:cNvCxnSpPr/>
          <p:nvPr/>
        </p:nvCxnSpPr>
        <p:spPr>
          <a:xfrm flipV="1">
            <a:off x="2855630" y="532081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Přímá spojnice se šipkou 176"/>
          <p:cNvCxnSpPr/>
          <p:nvPr/>
        </p:nvCxnSpPr>
        <p:spPr>
          <a:xfrm flipV="1">
            <a:off x="3215630" y="531825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4" name="Šipka doprava se zářezem 263">
            <a:hlinkClick r:id="rId5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16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4" grpId="0"/>
      <p:bldP spid="32" grpId="0" animBg="1"/>
      <p:bldP spid="37" grpId="0"/>
      <p:bldP spid="39" grpId="0"/>
      <p:bldP spid="42" grpId="0" animBg="1"/>
      <p:bldP spid="43" grpId="0"/>
      <p:bldP spid="46" grpId="0"/>
      <p:bldP spid="50" grpId="0" animBg="1"/>
      <p:bldP spid="55" grpId="0"/>
      <p:bldP spid="58" grpId="0" animBg="1"/>
      <p:bldP spid="59" grpId="0"/>
      <p:bldP spid="62" grpId="0"/>
      <p:bldP spid="64" grpId="0" animBg="1"/>
      <p:bldP spid="69" grpId="0"/>
      <p:bldP spid="70" grpId="0"/>
      <p:bldP spid="73" grpId="0" animBg="1"/>
      <p:bldP spid="74" grpId="0"/>
      <p:bldP spid="77" grpId="0"/>
      <p:bldP spid="92" grpId="0" animBg="1"/>
      <p:bldP spid="93" grpId="0"/>
      <p:bldP spid="96" grpId="0"/>
      <p:bldP spid="99" grpId="0" animBg="1"/>
      <p:bldP spid="100" grpId="0" animBg="1"/>
      <p:bldP spid="105" grpId="0"/>
      <p:bldP spid="108" grpId="0" animBg="1"/>
      <p:bldP spid="109" grpId="0"/>
      <p:bldP spid="112" grpId="0"/>
      <p:bldP spid="123" grpId="0" animBg="1"/>
      <p:bldP spid="124" grpId="0"/>
      <p:bldP spid="127" grpId="0"/>
      <p:bldP spid="130" grpId="0"/>
      <p:bldP spid="133" grpId="0" animBg="1"/>
      <p:bldP spid="138" grpId="0"/>
      <p:bldP spid="141" grpId="0" animBg="1"/>
      <p:bldP spid="142" grpId="0"/>
      <p:bldP spid="145" grpId="0"/>
      <p:bldP spid="156" grpId="0" animBg="1"/>
      <p:bldP spid="157" grpId="0"/>
      <p:bldP spid="160" grpId="0"/>
      <p:bldP spid="163" grpId="0"/>
      <p:bldP spid="166" grpId="0" animBg="1"/>
      <p:bldP spid="167" grpId="0"/>
      <p:bldP spid="176" grpId="0"/>
      <p:bldP spid="182" grpId="0" animBg="1"/>
      <p:bldP spid="187" grpId="0"/>
      <p:bldP spid="190" grpId="0" animBg="1"/>
      <p:bldP spid="191" grpId="0"/>
      <p:bldP spid="194" grpId="0"/>
      <p:bldP spid="205" grpId="0" animBg="1"/>
      <p:bldP spid="206" grpId="0"/>
      <p:bldP spid="209" grpId="0"/>
      <p:bldP spid="211" grpId="0"/>
      <p:bldP spid="214" grpId="0" animBg="1"/>
      <p:bldP spid="215" grpId="0"/>
      <p:bldP spid="224" grpId="0"/>
      <p:bldP spid="235" grpId="0"/>
      <p:bldP spid="236" grpId="0" animBg="1"/>
      <p:bldP spid="237" grpId="0"/>
      <p:bldP spid="240" grpId="0" animBg="1"/>
      <p:bldP spid="245" grpId="0"/>
      <p:bldP spid="246" grpId="0"/>
      <p:bldP spid="249" grpId="0" animBg="1"/>
      <p:bldP spid="250" grpId="0"/>
      <p:bldP spid="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Zaoblený obdélník 122"/>
          <p:cNvSpPr/>
          <p:nvPr/>
        </p:nvSpPr>
        <p:spPr>
          <a:xfrm>
            <a:off x="217208" y="640555"/>
            <a:ext cx="8709584" cy="618782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52476" y="796062"/>
            <a:ext cx="6731892" cy="83099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cs-CZ" dirty="0">
                <a:solidFill>
                  <a:srgbClr val="FFFF00"/>
                </a:solidFill>
              </a:rPr>
              <a:t>ELEKTRONOVÁ KONFIGURACE ATOMU</a:t>
            </a:r>
          </a:p>
          <a:p>
            <a:pPr algn="ctr"/>
            <a:r>
              <a:rPr lang="cs-CZ" dirty="0">
                <a:solidFill>
                  <a:srgbClr val="FFFF00"/>
                </a:solidFill>
              </a:rPr>
              <a:t>zkrácený zápis 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216798" y="2551105"/>
            <a:ext cx="500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5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B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1216798" y="3111617"/>
            <a:ext cx="500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>
                <a:solidFill>
                  <a:srgbClr val="FF0000"/>
                </a:solidFill>
                <a:latin typeface="Tahoma" pitchFamily="34" charset="0"/>
              </a:rPr>
              <a:t>8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O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041736" y="4219807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14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Si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041736" y="4754327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16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S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1026496" y="5324422"/>
            <a:ext cx="648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Ti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980159" y="5864811"/>
            <a:ext cx="718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26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Fe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1122755" y="1974638"/>
            <a:ext cx="688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He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1026496" y="3672173"/>
            <a:ext cx="788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Ne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1861362" y="2559218"/>
            <a:ext cx="924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He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1861362" y="3119882"/>
            <a:ext cx="924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He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1861362" y="3680438"/>
            <a:ext cx="924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cs-CZ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He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1763688" y="4219807"/>
            <a:ext cx="1022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en-US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1763689" y="4754327"/>
            <a:ext cx="1022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en-US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1763689" y="5324422"/>
            <a:ext cx="1022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en-US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1763689" y="5864811"/>
            <a:ext cx="1022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[</a:t>
            </a:r>
            <a:r>
              <a:rPr lang="en-US" sz="2000" b="1" baseline="-25000" dirty="0" smtClean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]</a:t>
            </a:r>
            <a:endParaRPr lang="cs-CZ" sz="2000" b="1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89" name="Group 11"/>
          <p:cNvGrpSpPr>
            <a:grpSpLocks/>
          </p:cNvGrpSpPr>
          <p:nvPr/>
        </p:nvGrpSpPr>
        <p:grpSpPr bwMode="auto">
          <a:xfrm>
            <a:off x="4015271" y="3103583"/>
            <a:ext cx="1080000" cy="360000"/>
            <a:chOff x="2503" y="10648"/>
            <a:chExt cx="1086" cy="362"/>
          </a:xfrm>
        </p:grpSpPr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93" name="Přímá spojnice se šipkou 92"/>
          <p:cNvCxnSpPr/>
          <p:nvPr/>
        </p:nvCxnSpPr>
        <p:spPr>
          <a:xfrm flipV="1">
            <a:off x="4555415" y="316697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10"/>
          <p:cNvSpPr>
            <a:spLocks noChangeArrowheads="1"/>
          </p:cNvSpPr>
          <p:nvPr/>
        </p:nvSpPr>
        <p:spPr bwMode="auto">
          <a:xfrm flipV="1">
            <a:off x="3135185" y="3103583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5" name="TextovéPole 94"/>
          <p:cNvSpPr txBox="1"/>
          <p:nvPr/>
        </p:nvSpPr>
        <p:spPr>
          <a:xfrm>
            <a:off x="2588248" y="3080840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96" name="Přímá spojnice se šipkou 95"/>
          <p:cNvCxnSpPr/>
          <p:nvPr/>
        </p:nvCxnSpPr>
        <p:spPr>
          <a:xfrm flipV="1">
            <a:off x="3253743" y="317136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Přímá spojnice se šipkou 96"/>
          <p:cNvCxnSpPr/>
          <p:nvPr/>
        </p:nvCxnSpPr>
        <p:spPr>
          <a:xfrm>
            <a:off x="3375411" y="318828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ovéPole 97"/>
          <p:cNvSpPr txBox="1"/>
          <p:nvPr/>
        </p:nvSpPr>
        <p:spPr>
          <a:xfrm>
            <a:off x="3433149" y="3080839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 smtClean="0"/>
              <a:t>4</a:t>
            </a:r>
            <a:endParaRPr lang="cs-CZ" sz="2200" dirty="0"/>
          </a:p>
        </p:txBody>
      </p:sp>
      <p:cxnSp>
        <p:nvCxnSpPr>
          <p:cNvPr id="99" name="Přímá spojnice se šipkou 98"/>
          <p:cNvCxnSpPr/>
          <p:nvPr/>
        </p:nvCxnSpPr>
        <p:spPr>
          <a:xfrm flipV="1">
            <a:off x="4910481" y="316365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se šipkou 99"/>
          <p:cNvCxnSpPr/>
          <p:nvPr/>
        </p:nvCxnSpPr>
        <p:spPr>
          <a:xfrm flipV="1">
            <a:off x="4137525" y="318193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Přímá spojnice se šipkou 100"/>
          <p:cNvCxnSpPr/>
          <p:nvPr/>
        </p:nvCxnSpPr>
        <p:spPr>
          <a:xfrm>
            <a:off x="4259193" y="319718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015271" y="2543072"/>
            <a:ext cx="1080000" cy="360000"/>
            <a:chOff x="2503" y="10648"/>
            <a:chExt cx="1086" cy="362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6" name="Rectangle 10"/>
          <p:cNvSpPr>
            <a:spLocks noChangeArrowheads="1"/>
          </p:cNvSpPr>
          <p:nvPr/>
        </p:nvSpPr>
        <p:spPr bwMode="auto">
          <a:xfrm flipV="1">
            <a:off x="3135185" y="2543072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7" name="TextovéPole 106"/>
          <p:cNvSpPr txBox="1"/>
          <p:nvPr/>
        </p:nvSpPr>
        <p:spPr>
          <a:xfrm>
            <a:off x="2588248" y="2520329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08" name="Přímá spojnice se šipkou 107"/>
          <p:cNvCxnSpPr/>
          <p:nvPr/>
        </p:nvCxnSpPr>
        <p:spPr>
          <a:xfrm flipV="1">
            <a:off x="3253743" y="2610853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Přímá spojnice se šipkou 108"/>
          <p:cNvCxnSpPr/>
          <p:nvPr/>
        </p:nvCxnSpPr>
        <p:spPr>
          <a:xfrm>
            <a:off x="3375411" y="262092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3433149" y="2520328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1</a:t>
            </a:r>
            <a:endParaRPr lang="cs-CZ" sz="2200" dirty="0"/>
          </a:p>
        </p:txBody>
      </p:sp>
      <p:cxnSp>
        <p:nvCxnSpPr>
          <p:cNvPr id="111" name="Přímá spojnice se šipkou 110"/>
          <p:cNvCxnSpPr/>
          <p:nvPr/>
        </p:nvCxnSpPr>
        <p:spPr>
          <a:xfrm flipV="1">
            <a:off x="4195693" y="26206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Group 11"/>
          <p:cNvGrpSpPr>
            <a:grpSpLocks/>
          </p:cNvGrpSpPr>
          <p:nvPr/>
        </p:nvGrpSpPr>
        <p:grpSpPr bwMode="auto">
          <a:xfrm>
            <a:off x="4015271" y="4242551"/>
            <a:ext cx="1080000" cy="360000"/>
            <a:chOff x="2503" y="10648"/>
            <a:chExt cx="1086" cy="362"/>
          </a:xfrm>
        </p:grpSpPr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16" name="Rectangle 10"/>
          <p:cNvSpPr>
            <a:spLocks noChangeArrowheads="1"/>
          </p:cNvSpPr>
          <p:nvPr/>
        </p:nvSpPr>
        <p:spPr bwMode="auto">
          <a:xfrm flipV="1">
            <a:off x="3135185" y="424255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7" name="TextovéPole 116"/>
          <p:cNvSpPr txBox="1"/>
          <p:nvPr/>
        </p:nvSpPr>
        <p:spPr>
          <a:xfrm>
            <a:off x="2588248" y="4219808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18" name="Přímá spojnice se šipkou 117"/>
          <p:cNvCxnSpPr/>
          <p:nvPr/>
        </p:nvCxnSpPr>
        <p:spPr>
          <a:xfrm flipV="1">
            <a:off x="3253743" y="431033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/>
          <p:nvPr/>
        </p:nvCxnSpPr>
        <p:spPr>
          <a:xfrm>
            <a:off x="3375411" y="432725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3433149" y="4219807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p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21" name="Přímá spojnice se šipkou 120"/>
          <p:cNvCxnSpPr/>
          <p:nvPr/>
        </p:nvCxnSpPr>
        <p:spPr>
          <a:xfrm flipV="1">
            <a:off x="4195693" y="432012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Přímá spojnice se šipkou 121"/>
          <p:cNvCxnSpPr/>
          <p:nvPr/>
        </p:nvCxnSpPr>
        <p:spPr>
          <a:xfrm flipV="1">
            <a:off x="4555271" y="431455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0"/>
          <p:cNvSpPr>
            <a:spLocks noChangeArrowheads="1"/>
          </p:cNvSpPr>
          <p:nvPr/>
        </p:nvSpPr>
        <p:spPr bwMode="auto">
          <a:xfrm flipV="1">
            <a:off x="3141251" y="5819168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0" name="TextovéPole 149"/>
          <p:cNvSpPr txBox="1"/>
          <p:nvPr/>
        </p:nvSpPr>
        <p:spPr>
          <a:xfrm>
            <a:off x="2592878" y="5792579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4s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51" name="Přímá spojnice se šipkou 150"/>
          <p:cNvCxnSpPr/>
          <p:nvPr/>
        </p:nvCxnSpPr>
        <p:spPr>
          <a:xfrm flipV="1">
            <a:off x="3265315" y="590089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Přímá spojnice se šipkou 151"/>
          <p:cNvCxnSpPr/>
          <p:nvPr/>
        </p:nvCxnSpPr>
        <p:spPr>
          <a:xfrm>
            <a:off x="3386983" y="59184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3" name="Group 15"/>
          <p:cNvGrpSpPr>
            <a:grpSpLocks/>
          </p:cNvGrpSpPr>
          <p:nvPr/>
        </p:nvGrpSpPr>
        <p:grpSpPr bwMode="auto">
          <a:xfrm>
            <a:off x="4015271" y="5819168"/>
            <a:ext cx="1800000" cy="360000"/>
            <a:chOff x="4313" y="10648"/>
            <a:chExt cx="1810" cy="362"/>
          </a:xfrm>
        </p:grpSpPr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503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5399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Rectangle 18"/>
            <p:cNvSpPr>
              <a:spLocks noChangeArrowheads="1"/>
            </p:cNvSpPr>
            <p:nvPr/>
          </p:nvSpPr>
          <p:spPr bwMode="auto">
            <a:xfrm>
              <a:off x="5761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Rectangle 19"/>
            <p:cNvSpPr>
              <a:spLocks noChangeArrowheads="1"/>
            </p:cNvSpPr>
            <p:nvPr/>
          </p:nvSpPr>
          <p:spPr bwMode="auto">
            <a:xfrm>
              <a:off x="431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Rectangle 20"/>
            <p:cNvSpPr>
              <a:spLocks noChangeArrowheads="1"/>
            </p:cNvSpPr>
            <p:nvPr/>
          </p:nvSpPr>
          <p:spPr bwMode="auto">
            <a:xfrm>
              <a:off x="467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TextovéPole 158"/>
          <p:cNvSpPr txBox="1"/>
          <p:nvPr/>
        </p:nvSpPr>
        <p:spPr>
          <a:xfrm>
            <a:off x="3453904" y="5811006"/>
            <a:ext cx="71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3d</a:t>
            </a:r>
            <a:r>
              <a:rPr lang="cs-CZ" sz="2200" b="1" baseline="30000" dirty="0" smtClean="0"/>
              <a:t>6</a:t>
            </a:r>
            <a:endParaRPr lang="cs-CZ" sz="2200" dirty="0"/>
          </a:p>
        </p:txBody>
      </p:sp>
      <p:cxnSp>
        <p:nvCxnSpPr>
          <p:cNvPr id="160" name="Přímá spojnice se šipkou 159"/>
          <p:cNvCxnSpPr/>
          <p:nvPr/>
        </p:nvCxnSpPr>
        <p:spPr>
          <a:xfrm flipV="1">
            <a:off x="4920117" y="59018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Přímá spojnice se šipkou 160"/>
          <p:cNvCxnSpPr/>
          <p:nvPr/>
        </p:nvCxnSpPr>
        <p:spPr>
          <a:xfrm flipV="1">
            <a:off x="4555271" y="589929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Přímá spojnice se šipkou 161"/>
          <p:cNvCxnSpPr/>
          <p:nvPr/>
        </p:nvCxnSpPr>
        <p:spPr>
          <a:xfrm flipV="1">
            <a:off x="5280928" y="59018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Přímá spojnice se šipkou 162"/>
          <p:cNvCxnSpPr/>
          <p:nvPr/>
        </p:nvCxnSpPr>
        <p:spPr>
          <a:xfrm flipV="1">
            <a:off x="5639789" y="590184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Přímá spojnice se šipkou 163"/>
          <p:cNvCxnSpPr/>
          <p:nvPr/>
        </p:nvCxnSpPr>
        <p:spPr>
          <a:xfrm flipV="1">
            <a:off x="4141791" y="5908972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/>
          <p:nvPr/>
        </p:nvCxnSpPr>
        <p:spPr>
          <a:xfrm>
            <a:off x="4263459" y="593421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6" name="Group 11"/>
          <p:cNvGrpSpPr>
            <a:grpSpLocks/>
          </p:cNvGrpSpPr>
          <p:nvPr/>
        </p:nvGrpSpPr>
        <p:grpSpPr bwMode="auto">
          <a:xfrm flipV="1">
            <a:off x="4015271" y="3694916"/>
            <a:ext cx="1080000" cy="360000"/>
            <a:chOff x="2503" y="10648"/>
            <a:chExt cx="1086" cy="362"/>
          </a:xfrm>
        </p:grpSpPr>
        <p:sp>
          <p:nvSpPr>
            <p:cNvPr id="167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70" name="Rectangle 10"/>
          <p:cNvSpPr>
            <a:spLocks noChangeArrowheads="1"/>
          </p:cNvSpPr>
          <p:nvPr/>
        </p:nvSpPr>
        <p:spPr bwMode="auto">
          <a:xfrm flipV="1">
            <a:off x="3135185" y="3694916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1" name="TextovéPole 170"/>
          <p:cNvSpPr txBox="1"/>
          <p:nvPr/>
        </p:nvSpPr>
        <p:spPr>
          <a:xfrm>
            <a:off x="2588248" y="3672173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72" name="Přímá spojnice se šipkou 171"/>
          <p:cNvCxnSpPr/>
          <p:nvPr/>
        </p:nvCxnSpPr>
        <p:spPr>
          <a:xfrm flipV="1">
            <a:off x="3253743" y="3762697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Přímá spojnice se šipkou 172"/>
          <p:cNvCxnSpPr/>
          <p:nvPr/>
        </p:nvCxnSpPr>
        <p:spPr>
          <a:xfrm>
            <a:off x="3375411" y="377326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>
            <a:off x="3433149" y="3672172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2p</a:t>
            </a:r>
            <a:r>
              <a:rPr lang="cs-CZ" sz="2200" b="1" baseline="30000" dirty="0"/>
              <a:t>6</a:t>
            </a:r>
            <a:endParaRPr lang="cs-CZ" sz="2200" dirty="0"/>
          </a:p>
        </p:txBody>
      </p:sp>
      <p:cxnSp>
        <p:nvCxnSpPr>
          <p:cNvPr id="175" name="Přímá spojnice se šipkou 174"/>
          <p:cNvCxnSpPr/>
          <p:nvPr/>
        </p:nvCxnSpPr>
        <p:spPr>
          <a:xfrm flipV="1">
            <a:off x="4486775" y="377326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Přímá spojnice se šipkou 175"/>
          <p:cNvCxnSpPr/>
          <p:nvPr/>
        </p:nvCxnSpPr>
        <p:spPr>
          <a:xfrm>
            <a:off x="4608443" y="37802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Přímá spojnice se šipkou 176"/>
          <p:cNvCxnSpPr/>
          <p:nvPr/>
        </p:nvCxnSpPr>
        <p:spPr>
          <a:xfrm flipV="1">
            <a:off x="4143875" y="377326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Přímá spojnice se šipkou 177"/>
          <p:cNvCxnSpPr/>
          <p:nvPr/>
        </p:nvCxnSpPr>
        <p:spPr>
          <a:xfrm>
            <a:off x="4265543" y="37802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Přímá spojnice se šipkou 178"/>
          <p:cNvCxnSpPr/>
          <p:nvPr/>
        </p:nvCxnSpPr>
        <p:spPr>
          <a:xfrm flipV="1">
            <a:off x="4842375" y="377961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Přímá spojnice se šipkou 179"/>
          <p:cNvCxnSpPr/>
          <p:nvPr/>
        </p:nvCxnSpPr>
        <p:spPr>
          <a:xfrm>
            <a:off x="4964043" y="37802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3" name="Group 11"/>
          <p:cNvGrpSpPr>
            <a:grpSpLocks/>
          </p:cNvGrpSpPr>
          <p:nvPr/>
        </p:nvGrpSpPr>
        <p:grpSpPr bwMode="auto">
          <a:xfrm>
            <a:off x="4020117" y="4777071"/>
            <a:ext cx="1080000" cy="360000"/>
            <a:chOff x="2503" y="10648"/>
            <a:chExt cx="1086" cy="362"/>
          </a:xfrm>
        </p:grpSpPr>
        <p:sp>
          <p:nvSpPr>
            <p:cNvPr id="194" name="Rectangle 12"/>
            <p:cNvSpPr>
              <a:spLocks noChangeArrowheads="1"/>
            </p:cNvSpPr>
            <p:nvPr/>
          </p:nvSpPr>
          <p:spPr bwMode="auto">
            <a:xfrm>
              <a:off x="250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5" name="Rectangle 13"/>
            <p:cNvSpPr>
              <a:spLocks noChangeArrowheads="1"/>
            </p:cNvSpPr>
            <p:nvPr/>
          </p:nvSpPr>
          <p:spPr bwMode="auto">
            <a:xfrm>
              <a:off x="286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6" name="Rectangle 14"/>
            <p:cNvSpPr>
              <a:spLocks noChangeArrowheads="1"/>
            </p:cNvSpPr>
            <p:nvPr/>
          </p:nvSpPr>
          <p:spPr bwMode="auto">
            <a:xfrm>
              <a:off x="322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7" name="Rectangle 10"/>
          <p:cNvSpPr>
            <a:spLocks noChangeArrowheads="1"/>
          </p:cNvSpPr>
          <p:nvPr/>
        </p:nvSpPr>
        <p:spPr bwMode="auto">
          <a:xfrm flipV="1">
            <a:off x="3140031" y="4777071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8" name="TextovéPole 197"/>
          <p:cNvSpPr txBox="1"/>
          <p:nvPr/>
        </p:nvSpPr>
        <p:spPr>
          <a:xfrm>
            <a:off x="2593094" y="4754328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3</a:t>
            </a:r>
            <a:r>
              <a:rPr lang="cs-CZ" sz="2200" b="1" dirty="0" smtClean="0"/>
              <a:t>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199" name="Přímá spojnice se šipkou 198"/>
          <p:cNvCxnSpPr/>
          <p:nvPr/>
        </p:nvCxnSpPr>
        <p:spPr>
          <a:xfrm flipV="1">
            <a:off x="4160606" y="4858325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Přímá spojnice se šipkou 199"/>
          <p:cNvCxnSpPr/>
          <p:nvPr/>
        </p:nvCxnSpPr>
        <p:spPr>
          <a:xfrm>
            <a:off x="4282274" y="486177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TextovéPole 200"/>
          <p:cNvSpPr txBox="1"/>
          <p:nvPr/>
        </p:nvSpPr>
        <p:spPr>
          <a:xfrm>
            <a:off x="3437995" y="4754327"/>
            <a:ext cx="68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3p</a:t>
            </a:r>
            <a:r>
              <a:rPr lang="cs-CZ" sz="2200" b="1" baseline="30000" dirty="0" smtClean="0"/>
              <a:t>4</a:t>
            </a:r>
            <a:endParaRPr lang="cs-CZ" sz="2200" dirty="0"/>
          </a:p>
        </p:txBody>
      </p:sp>
      <p:cxnSp>
        <p:nvCxnSpPr>
          <p:cNvPr id="202" name="Přímá spojnice se šipkou 201"/>
          <p:cNvCxnSpPr/>
          <p:nvPr/>
        </p:nvCxnSpPr>
        <p:spPr>
          <a:xfrm flipV="1">
            <a:off x="4919394" y="484907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Přímá spojnice se šipkou 202"/>
          <p:cNvCxnSpPr/>
          <p:nvPr/>
        </p:nvCxnSpPr>
        <p:spPr>
          <a:xfrm flipV="1">
            <a:off x="4560117" y="484907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Přímá spojnice se šipkou 203"/>
          <p:cNvCxnSpPr/>
          <p:nvPr/>
        </p:nvCxnSpPr>
        <p:spPr>
          <a:xfrm flipV="1">
            <a:off x="3264095" y="4858800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Přímá spojnice se šipkou 204"/>
          <p:cNvCxnSpPr/>
          <p:nvPr/>
        </p:nvCxnSpPr>
        <p:spPr>
          <a:xfrm>
            <a:off x="3385763" y="486177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Rectangle 10"/>
          <p:cNvSpPr>
            <a:spLocks noChangeArrowheads="1"/>
          </p:cNvSpPr>
          <p:nvPr/>
        </p:nvSpPr>
        <p:spPr bwMode="auto">
          <a:xfrm flipV="1">
            <a:off x="3127356" y="5304519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7" name="TextovéPole 206"/>
          <p:cNvSpPr txBox="1"/>
          <p:nvPr/>
        </p:nvSpPr>
        <p:spPr>
          <a:xfrm>
            <a:off x="2578983" y="5277930"/>
            <a:ext cx="65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4s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08" name="Přímá spojnice se šipkou 207"/>
          <p:cNvCxnSpPr/>
          <p:nvPr/>
        </p:nvCxnSpPr>
        <p:spPr>
          <a:xfrm flipV="1">
            <a:off x="3251420" y="5386248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Přímá spojnice se šipkou 208"/>
          <p:cNvCxnSpPr/>
          <p:nvPr/>
        </p:nvCxnSpPr>
        <p:spPr>
          <a:xfrm>
            <a:off x="3380651" y="539095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0" name="Group 15"/>
          <p:cNvGrpSpPr>
            <a:grpSpLocks/>
          </p:cNvGrpSpPr>
          <p:nvPr/>
        </p:nvGrpSpPr>
        <p:grpSpPr bwMode="auto">
          <a:xfrm>
            <a:off x="4016000" y="5307553"/>
            <a:ext cx="1800000" cy="360000"/>
            <a:chOff x="4313" y="10648"/>
            <a:chExt cx="1810" cy="362"/>
          </a:xfrm>
        </p:grpSpPr>
        <p:sp>
          <p:nvSpPr>
            <p:cNvPr id="211" name="Rectangle 16"/>
            <p:cNvSpPr>
              <a:spLocks noChangeArrowheads="1"/>
            </p:cNvSpPr>
            <p:nvPr/>
          </p:nvSpPr>
          <p:spPr bwMode="auto">
            <a:xfrm>
              <a:off x="5037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" name="Rectangle 17"/>
            <p:cNvSpPr>
              <a:spLocks noChangeArrowheads="1"/>
            </p:cNvSpPr>
            <p:nvPr/>
          </p:nvSpPr>
          <p:spPr bwMode="auto">
            <a:xfrm>
              <a:off x="5399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" name="Rectangle 18"/>
            <p:cNvSpPr>
              <a:spLocks noChangeArrowheads="1"/>
            </p:cNvSpPr>
            <p:nvPr/>
          </p:nvSpPr>
          <p:spPr bwMode="auto">
            <a:xfrm>
              <a:off x="5761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" name="Rectangle 19"/>
            <p:cNvSpPr>
              <a:spLocks noChangeArrowheads="1"/>
            </p:cNvSpPr>
            <p:nvPr/>
          </p:nvSpPr>
          <p:spPr bwMode="auto">
            <a:xfrm>
              <a:off x="4313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" name="Rectangle 20"/>
            <p:cNvSpPr>
              <a:spLocks noChangeArrowheads="1"/>
            </p:cNvSpPr>
            <p:nvPr/>
          </p:nvSpPr>
          <p:spPr bwMode="auto">
            <a:xfrm>
              <a:off x="4675" y="10648"/>
              <a:ext cx="36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16" name="TextovéPole 215"/>
          <p:cNvSpPr txBox="1"/>
          <p:nvPr/>
        </p:nvSpPr>
        <p:spPr>
          <a:xfrm>
            <a:off x="3443575" y="5282791"/>
            <a:ext cx="714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3d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17" name="Přímá spojnice se šipkou 216"/>
          <p:cNvCxnSpPr/>
          <p:nvPr/>
        </p:nvCxnSpPr>
        <p:spPr>
          <a:xfrm flipV="1">
            <a:off x="4205660" y="5390234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Přímá spojnice se šipkou 217"/>
          <p:cNvCxnSpPr/>
          <p:nvPr/>
        </p:nvCxnSpPr>
        <p:spPr>
          <a:xfrm flipV="1">
            <a:off x="4556000" y="5387676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Rectangle 10"/>
          <p:cNvSpPr>
            <a:spLocks noChangeArrowheads="1"/>
          </p:cNvSpPr>
          <p:nvPr/>
        </p:nvSpPr>
        <p:spPr bwMode="auto">
          <a:xfrm flipV="1">
            <a:off x="3139712" y="1995250"/>
            <a:ext cx="360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0" name="TextovéPole 219"/>
          <p:cNvSpPr txBox="1"/>
          <p:nvPr/>
        </p:nvSpPr>
        <p:spPr>
          <a:xfrm>
            <a:off x="2640196" y="1974638"/>
            <a:ext cx="603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1s</a:t>
            </a:r>
            <a:r>
              <a:rPr lang="cs-CZ" sz="2200" b="1" baseline="30000" dirty="0" smtClean="0"/>
              <a:t>2</a:t>
            </a:r>
            <a:endParaRPr lang="cs-CZ" sz="2200" dirty="0"/>
          </a:p>
        </p:txBody>
      </p:sp>
      <p:cxnSp>
        <p:nvCxnSpPr>
          <p:cNvPr id="221" name="Přímá spojnice se šipkou 220"/>
          <p:cNvCxnSpPr/>
          <p:nvPr/>
        </p:nvCxnSpPr>
        <p:spPr>
          <a:xfrm flipV="1">
            <a:off x="3258270" y="2063031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Přímá spojnice se šipkou 221"/>
          <p:cNvCxnSpPr/>
          <p:nvPr/>
        </p:nvCxnSpPr>
        <p:spPr>
          <a:xfrm>
            <a:off x="3385763" y="2067939"/>
            <a:ext cx="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Šipka doprava se zářezem 123">
            <a:hlinkClick r:id="rId5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9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2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9" grpId="0"/>
      <p:bldP spid="60" grpId="0"/>
      <p:bldP spid="61" grpId="0"/>
      <p:bldP spid="62" grpId="0"/>
      <p:bldP spid="63" grpId="0"/>
      <p:bldP spid="64" grpId="0"/>
      <p:bldP spid="94" grpId="0" animBg="1"/>
      <p:bldP spid="95" grpId="0"/>
      <p:bldP spid="98" grpId="0"/>
      <p:bldP spid="106" grpId="0" animBg="1"/>
      <p:bldP spid="107" grpId="0"/>
      <p:bldP spid="110" grpId="0"/>
      <p:bldP spid="116" grpId="0" animBg="1"/>
      <p:bldP spid="117" grpId="0"/>
      <p:bldP spid="120" grpId="0"/>
      <p:bldP spid="149" grpId="0" animBg="1"/>
      <p:bldP spid="150" grpId="0"/>
      <p:bldP spid="159" grpId="0"/>
      <p:bldP spid="170" grpId="0" animBg="1"/>
      <p:bldP spid="171" grpId="0"/>
      <p:bldP spid="174" grpId="0"/>
      <p:bldP spid="197" grpId="0" animBg="1"/>
      <p:bldP spid="198" grpId="0"/>
      <p:bldP spid="201" grpId="0"/>
      <p:bldP spid="206" grpId="0" animBg="1"/>
      <p:bldP spid="207" grpId="0"/>
      <p:bldP spid="216" grpId="0"/>
      <p:bldP spid="219" grpId="0" animBg="1"/>
      <p:bldP spid="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496" y="198807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Obr.3 </a:t>
            </a:r>
            <a:r>
              <a:rPr lang="cs-CZ" sz="1200" dirty="0" smtClean="0"/>
              <a:t>  AUTOR </a:t>
            </a:r>
            <a:r>
              <a:rPr lang="cs-CZ" sz="1200" dirty="0"/>
              <a:t>NEUVEDEN. </a:t>
            </a:r>
            <a:r>
              <a:rPr lang="cs-CZ" sz="1200" i="1" dirty="0" err="1"/>
              <a:t>Soubor:Broglie</a:t>
            </a:r>
            <a:r>
              <a:rPr lang="cs-CZ" sz="1200" i="1" dirty="0"/>
              <a:t> Big.jpg - Wikipedie</a:t>
            </a:r>
            <a:r>
              <a:rPr lang="cs-CZ" sz="1200" dirty="0"/>
              <a:t> [online]. [cit. 23.3.2013]. Dostupný na WWW: http://cs.wikipedia.org/wiki/Soubor:Broglie_Big.jpg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6" y="2449736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Obr.4 </a:t>
            </a:r>
            <a:r>
              <a:rPr lang="cs-CZ" sz="1200" dirty="0" smtClean="0"/>
              <a:t>  AUTOR </a:t>
            </a:r>
            <a:r>
              <a:rPr lang="cs-CZ" sz="1200" dirty="0"/>
              <a:t>NEUVEDEN. </a:t>
            </a:r>
            <a:r>
              <a:rPr lang="cs-CZ" sz="1200" i="1" dirty="0" err="1"/>
              <a:t>Soubor:Bundesarchiv</a:t>
            </a:r>
            <a:r>
              <a:rPr lang="cs-CZ" sz="1200" i="1" dirty="0"/>
              <a:t> Bild183-R57262, Werner Heisenberg.jpg - </a:t>
            </a:r>
            <a:r>
              <a:rPr lang="cs-CZ" sz="1200" i="1" dirty="0" smtClean="0"/>
              <a:t>Wikipedie</a:t>
            </a:r>
            <a:r>
              <a:rPr lang="cs-CZ" sz="1200" dirty="0" smtClean="0"/>
              <a:t> </a:t>
            </a:r>
            <a:r>
              <a:rPr lang="cs-CZ" sz="1200" dirty="0"/>
              <a:t>[online]. [cit. 23.3.2013]. Dostupný na WWW: http://cs.wikipedia.org/wiki/Soubor:Bundesarchiv_Bild183-R57262,_Werner_Heisenberg.jpg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291140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Obr.5  </a:t>
            </a:r>
            <a:r>
              <a:rPr lang="cs-CZ" sz="1200" dirty="0" smtClean="0"/>
              <a:t> AUTOR </a:t>
            </a:r>
            <a:r>
              <a:rPr lang="cs-CZ" sz="1200" dirty="0"/>
              <a:t>NEUVEDEN. </a:t>
            </a:r>
            <a:r>
              <a:rPr lang="cs-CZ" sz="1200" i="1" dirty="0" err="1"/>
              <a:t>Soubor:Erwin</a:t>
            </a:r>
            <a:r>
              <a:rPr lang="cs-CZ" sz="1200" i="1" dirty="0"/>
              <a:t> Schrödinger.jpg - Wikipedie</a:t>
            </a:r>
            <a:r>
              <a:rPr lang="cs-CZ" sz="1200" dirty="0"/>
              <a:t> [online]. [cit. 23.3.2013]. Dostupný na WWW: http://cs.wikipedia.org/wiki/Soubor:Erwin_Schr%C3%B6dinger.jpg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106474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 </a:t>
            </a:r>
            <a:r>
              <a:rPr lang="cs-CZ" sz="1200" dirty="0" smtClean="0"/>
              <a:t>   AUTOR NEUVEDEN. </a:t>
            </a:r>
            <a:r>
              <a:rPr lang="cs-CZ" sz="1200" i="1" dirty="0" err="1"/>
              <a:t>Soubor:Ernest</a:t>
            </a:r>
            <a:r>
              <a:rPr lang="cs-CZ" sz="1200" i="1" dirty="0"/>
              <a:t> Rutherford.jpg - Wikipedie</a:t>
            </a:r>
            <a:r>
              <a:rPr lang="cs-CZ" sz="1200" dirty="0"/>
              <a:t> [online]. [cit. 19.3.2013]. Dostupný na WWW: http://cs.wikipedia.org/wiki/Soubor:Ernest_Rutherford.jpg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152640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 </a:t>
            </a:r>
            <a:r>
              <a:rPr lang="cs-CZ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AMERICAN INSTITUTE OF PHYSICS CREDITS THE PHOTO. </a:t>
            </a:r>
            <a:r>
              <a:rPr lang="en-US" sz="1200" i="1" dirty="0"/>
              <a:t>File:Niels Bohr.jpg - Wikipedia</a:t>
            </a:r>
            <a:r>
              <a:rPr lang="en-US" sz="1200" i="1" dirty="0" smtClean="0"/>
              <a:t>,</a:t>
            </a:r>
            <a:r>
              <a:rPr lang="cs-CZ" sz="1200" i="1" dirty="0" smtClean="0"/>
              <a:t> </a:t>
            </a:r>
            <a:r>
              <a:rPr lang="en-US" sz="1200" i="1" dirty="0" smtClean="0"/>
              <a:t>the </a:t>
            </a:r>
            <a:r>
              <a:rPr lang="en-US" sz="1200" i="1" dirty="0"/>
              <a:t>free encyclopedia</a:t>
            </a:r>
            <a:r>
              <a:rPr lang="en-US" sz="1200" dirty="0"/>
              <a:t> [online]. [cit. 19.3.2013]. D</a:t>
            </a:r>
            <a:r>
              <a:rPr lang="cs-CZ" sz="1200" dirty="0" err="1"/>
              <a:t>ostupný</a:t>
            </a:r>
            <a:r>
              <a:rPr lang="cs-CZ" sz="1200" dirty="0"/>
              <a:t>  </a:t>
            </a:r>
            <a:r>
              <a:rPr lang="en-US" sz="1200" dirty="0" err="1"/>
              <a:t>na</a:t>
            </a:r>
            <a:r>
              <a:rPr lang="en-US" sz="1200" dirty="0"/>
              <a:t> WWW: http://en.wikipedia.org/wiki/File:Niels_Bohr.jpg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496" y="337306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Obr.6 </a:t>
            </a:r>
            <a:r>
              <a:rPr lang="cs-CZ" sz="1200" dirty="0" smtClean="0"/>
              <a:t>  AUTOR </a:t>
            </a:r>
            <a:r>
              <a:rPr lang="cs-CZ" sz="1200" dirty="0"/>
              <a:t>NEUVEDEN. </a:t>
            </a:r>
            <a:r>
              <a:rPr lang="cs-CZ" sz="1200" i="1" dirty="0" err="1"/>
              <a:t>Soubor:Hydrogen.svg</a:t>
            </a:r>
            <a:r>
              <a:rPr lang="cs-CZ" sz="1200" i="1" dirty="0"/>
              <a:t> - Wikipedie</a:t>
            </a:r>
            <a:r>
              <a:rPr lang="cs-CZ" sz="1200" dirty="0"/>
              <a:t> [online]. [cit. 23.3.2013]. Dostupný na WWW: http://cs.wikipedia.org/wiki/Soubor:Hydrogen.svg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96" y="38347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Obr.7 </a:t>
            </a:r>
            <a:r>
              <a:rPr lang="cs-CZ" sz="1200" dirty="0" smtClean="0"/>
              <a:t>   DHATFIELD</a:t>
            </a:r>
            <a:r>
              <a:rPr lang="cs-CZ" sz="1200" dirty="0"/>
              <a:t>. </a:t>
            </a:r>
            <a:r>
              <a:rPr lang="cs-CZ" sz="1200" i="1" dirty="0"/>
              <a:t>Soubor:S7M0.png - Wikipedie</a:t>
            </a:r>
            <a:r>
              <a:rPr lang="cs-CZ" sz="1200" dirty="0"/>
              <a:t> [online]. [cit. 23.3.2013]. Dostupný na WWW: http://cs.wikipedia.org/wiki/Soubor:S7M0.png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496" y="42963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Obr.8 </a:t>
            </a:r>
            <a:r>
              <a:rPr lang="cs-CZ" sz="1200" dirty="0" smtClean="0"/>
              <a:t>  GEEK3</a:t>
            </a:r>
            <a:r>
              <a:rPr lang="cs-CZ" sz="1200" dirty="0"/>
              <a:t>. </a:t>
            </a:r>
            <a:r>
              <a:rPr lang="cs-CZ" sz="1200" i="1" dirty="0" err="1"/>
              <a:t>Soubor:Hydrogen</a:t>
            </a:r>
            <a:r>
              <a:rPr lang="cs-CZ" sz="1200" i="1" dirty="0"/>
              <a:t> </a:t>
            </a:r>
            <a:r>
              <a:rPr lang="cs-CZ" sz="1200" i="1" dirty="0" err="1"/>
              <a:t>eigenstate</a:t>
            </a:r>
            <a:r>
              <a:rPr lang="cs-CZ" sz="1200" i="1" dirty="0"/>
              <a:t> n2 l0 m0.png</a:t>
            </a:r>
            <a:r>
              <a:rPr lang="cs-CZ" sz="1200" dirty="0"/>
              <a:t> </a:t>
            </a:r>
            <a:r>
              <a:rPr lang="cs-CZ" sz="1200" dirty="0" smtClean="0"/>
              <a:t> - Wikipedie[online</a:t>
            </a:r>
            <a:r>
              <a:rPr lang="cs-CZ" sz="1200" dirty="0"/>
              <a:t>]. [cit. 23.3.2013].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</a:t>
            </a:r>
            <a:r>
              <a:rPr lang="cs-CZ" sz="1200" dirty="0" err="1"/>
              <a:t>W</a:t>
            </a:r>
            <a:r>
              <a:rPr lang="cs-CZ" sz="1200" dirty="0" err="1" smtClean="0"/>
              <a:t>WW:http</a:t>
            </a:r>
            <a:r>
              <a:rPr lang="cs-CZ" sz="1200" dirty="0"/>
              <a:t>://cs.wikipedia.org/wiki/Soubor:Hydrogen_eigenstate_n2_l0_m0.png . Wikipedie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476714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Obr.9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/>
              <a:t>Soubor:P2M1.png - Wikipedie</a:t>
            </a:r>
            <a:r>
              <a:rPr lang="cs-CZ" sz="1200" dirty="0"/>
              <a:t> [online]. [cit. 23.3.2013]. Dostupný na WWW: http://cs.wikipedia.org/wiki/Soubor:P2M1.png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496" y="522880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Obr.10 </a:t>
            </a:r>
            <a:r>
              <a:rPr lang="cs-CZ" sz="1200" dirty="0" smtClean="0"/>
              <a:t> </a:t>
            </a:r>
            <a:r>
              <a:rPr lang="cs-CZ" sz="1200" dirty="0"/>
              <a:t>DHATFIELD. </a:t>
            </a:r>
            <a:r>
              <a:rPr lang="cs-CZ" sz="1200" i="1" dirty="0"/>
              <a:t>Soubor:P2M-1.png - Wikipedie</a:t>
            </a:r>
            <a:r>
              <a:rPr lang="cs-CZ" sz="1200" dirty="0"/>
              <a:t> [online]. [cit. 23.3.2013]. Dostupný na WWW: http://cs.wikipedia.org/wiki/Soubor:P2M-1.png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496" y="566676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Obr.11 </a:t>
            </a:r>
            <a:r>
              <a:rPr lang="cs-CZ" sz="1200" dirty="0" smtClean="0"/>
              <a:t> </a:t>
            </a:r>
            <a:r>
              <a:rPr lang="cs-CZ" sz="1200" dirty="0"/>
              <a:t>DHATFIELD. </a:t>
            </a:r>
            <a:r>
              <a:rPr lang="cs-CZ" sz="1200" i="1" dirty="0"/>
              <a:t>Soubor:P2M0.png - Wikipedie</a:t>
            </a:r>
            <a:r>
              <a:rPr lang="cs-CZ" sz="1200" dirty="0"/>
              <a:t> [online]. [cit. 23.3.2013]. Dostupný na WWW: http://cs.wikipedia.org/wiki/Soubor:P2M0.png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496" y="612842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 2   </a:t>
            </a:r>
            <a:r>
              <a:rPr lang="cs-CZ" sz="1200" dirty="0" smtClean="0"/>
              <a:t>DHATFIELD</a:t>
            </a:r>
            <a:r>
              <a:rPr lang="cs-CZ" sz="1200" dirty="0"/>
              <a:t>. </a:t>
            </a:r>
            <a:r>
              <a:rPr lang="cs-CZ" sz="1200" i="1" dirty="0"/>
              <a:t>Soubor:D3M2.png - Wikipedie</a:t>
            </a:r>
            <a:r>
              <a:rPr lang="cs-CZ" sz="1200" dirty="0"/>
              <a:t> [online]. [cit. 23.3.2013]. Dostupný na WWW: http://cs.wikipedia.org/wiki/Soubor:D3M2.png </a:t>
            </a:r>
          </a:p>
        </p:txBody>
      </p:sp>
    </p:spTree>
    <p:extLst>
      <p:ext uri="{BB962C8B-B14F-4D97-AF65-F5344CB8AC3E}">
        <p14:creationId xmlns:p14="http://schemas.microsoft.com/office/powerpoint/2010/main" val="30070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68279" y="54868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6916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Obr.14 </a:t>
            </a:r>
            <a:r>
              <a:rPr lang="cs-CZ" sz="1200" dirty="0" smtClean="0"/>
              <a:t>  </a:t>
            </a:r>
            <a:r>
              <a:rPr lang="cs-CZ" sz="1200" dirty="0"/>
              <a:t>DHATFIELD. </a:t>
            </a:r>
            <a:r>
              <a:rPr lang="cs-CZ" sz="1200" i="1" dirty="0"/>
              <a:t>Soubor:D3M-1.png - Wikipedie</a:t>
            </a:r>
            <a:r>
              <a:rPr lang="cs-CZ" sz="1200" dirty="0"/>
              <a:t> [online]. [cit. 23.3.2013]. Dostupný na WWW: http://cs.wikipedia.org/wiki/Soubor:D3M-1.png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93083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Obr.15  </a:t>
            </a:r>
            <a:r>
              <a:rPr lang="cs-CZ" sz="1200" dirty="0" smtClean="0"/>
              <a:t> </a:t>
            </a:r>
            <a:r>
              <a:rPr lang="cs-CZ" sz="1200" dirty="0"/>
              <a:t>DHATFIELD. </a:t>
            </a:r>
            <a:r>
              <a:rPr lang="cs-CZ" sz="1200" i="1" dirty="0" smtClean="0"/>
              <a:t>Soubor:D3M-2.png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http://cs.wikipedia.org/wiki/Soubor:D3M2.png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39249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Obr.16 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Soubor:D3M0.png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cs.wikipedia.org/wiki/Soubor:D3M-0.png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10075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Obr.13 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/>
              <a:t>Soubor:D3M1.png - Wikipedie</a:t>
            </a:r>
            <a:r>
              <a:rPr lang="cs-CZ" sz="1200" dirty="0"/>
              <a:t> [online]. [cit. 23.3.2013]. Dostupný na WWW: http://cs.wikipedia.org/wiki/Soubor:D3M1.png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285416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Obr.17  </a:t>
            </a:r>
            <a:r>
              <a:rPr lang="cs-CZ" sz="1200" dirty="0" smtClean="0"/>
              <a:t> DHATFIELD. </a:t>
            </a:r>
            <a:r>
              <a:rPr lang="cs-CZ" sz="1200" i="1" dirty="0" smtClean="0"/>
              <a:t>Soubor:F4M0.png - Wikipedie</a:t>
            </a:r>
            <a:r>
              <a:rPr lang="cs-CZ" sz="1200" dirty="0" smtClean="0"/>
              <a:t> [online]. [cit. 23.3.2013]. Dostupný na WWW: http://cs.wikipedia.org/wiki/Soubor:</a:t>
            </a:r>
            <a:r>
              <a:rPr lang="cs-CZ" sz="1200" i="1" dirty="0"/>
              <a:t>F4M0</a:t>
            </a:r>
            <a:r>
              <a:rPr lang="cs-CZ" sz="1200" dirty="0" smtClean="0"/>
              <a:t>.png 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331582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Obr.18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Soubor:F4M1.png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F4M1</a:t>
            </a:r>
            <a:r>
              <a:rPr lang="cs-CZ" sz="1200" dirty="0" smtClean="0"/>
              <a:t>.png 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77749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Obr.19  </a:t>
            </a:r>
            <a:r>
              <a:rPr lang="cs-CZ" sz="1200" dirty="0" smtClean="0"/>
              <a:t> </a:t>
            </a:r>
            <a:r>
              <a:rPr lang="cs-CZ" sz="1200" dirty="0"/>
              <a:t>DHATFIELD. </a:t>
            </a:r>
            <a:r>
              <a:rPr lang="cs-CZ" sz="1200" i="1" dirty="0" smtClean="0"/>
              <a:t>Soubor:F4M-1.png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F4M-1</a:t>
            </a:r>
            <a:r>
              <a:rPr lang="cs-CZ" sz="1200" dirty="0" smtClean="0"/>
              <a:t>.png 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424823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Obr.20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Soubor:F4M2.png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F4M2</a:t>
            </a:r>
            <a:r>
              <a:rPr lang="cs-CZ" sz="1200" dirty="0" smtClean="0"/>
              <a:t>.png 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9512" y="47099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Obr.21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Soubor:F4M-2.png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F4M-2</a:t>
            </a:r>
            <a:r>
              <a:rPr lang="cs-CZ" sz="1200" dirty="0" smtClean="0"/>
              <a:t>.png 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9512" y="514785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Obr.22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Soubor:F4M3.png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</a:t>
            </a:r>
            <a:r>
              <a:rPr lang="cs-CZ" sz="1200" dirty="0" smtClean="0"/>
              <a:t>3png  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79512" y="559196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Obr.23 </a:t>
            </a:r>
            <a:r>
              <a:rPr lang="cs-CZ" sz="1200" dirty="0" smtClean="0"/>
              <a:t> DHATFIELD</a:t>
            </a:r>
            <a:r>
              <a:rPr lang="cs-CZ" sz="1200" dirty="0"/>
              <a:t>. </a:t>
            </a:r>
            <a:r>
              <a:rPr lang="cs-CZ" sz="1200" i="1" dirty="0" smtClean="0"/>
              <a:t>Soubor:F4M-3.png </a:t>
            </a:r>
            <a:r>
              <a:rPr lang="cs-CZ" sz="1200" i="1" dirty="0"/>
              <a:t>- Wikipedie</a:t>
            </a:r>
            <a:r>
              <a:rPr lang="cs-CZ" sz="1200" dirty="0"/>
              <a:t> [online]. [cit. 23.3.2013]. Dostupný na WWW: http://</a:t>
            </a:r>
            <a:r>
              <a:rPr lang="cs-CZ" sz="1200" dirty="0" smtClean="0"/>
              <a:t>cs.wikipedia.org/wiki/Soubor:</a:t>
            </a:r>
            <a:r>
              <a:rPr lang="cs-CZ" sz="1200" i="1" dirty="0" smtClean="0"/>
              <a:t>F4M-</a:t>
            </a:r>
            <a:r>
              <a:rPr lang="cs-CZ" sz="1200" dirty="0" smtClean="0"/>
              <a:t>3png  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65346" y="6053634"/>
            <a:ext cx="735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Obr.24 </a:t>
            </a:r>
            <a:r>
              <a:rPr lang="cs-CZ" sz="1200" dirty="0" smtClean="0"/>
              <a:t>  NOBEL </a:t>
            </a:r>
            <a:r>
              <a:rPr lang="cs-CZ" sz="1200" dirty="0"/>
              <a:t>FOUNDATION. </a:t>
            </a:r>
            <a:r>
              <a:rPr lang="cs-CZ" sz="1200" i="1" dirty="0"/>
              <a:t>File:Pauli.jpg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</a:t>
            </a:r>
            <a:r>
              <a:rPr lang="cs-CZ" sz="1200" dirty="0"/>
              <a:t>[online]. [cit. 24.3.2013]. Dostupný na WWW: http://commons.wikimedia.org/wiki/File:Pauli.jpg </a:t>
            </a:r>
          </a:p>
        </p:txBody>
      </p:sp>
    </p:spTree>
    <p:extLst>
      <p:ext uri="{BB962C8B-B14F-4D97-AF65-F5344CB8AC3E}">
        <p14:creationId xmlns:p14="http://schemas.microsoft.com/office/powerpoint/2010/main" val="636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560840" cy="3024336"/>
          </a:xfrm>
          <a:solidFill>
            <a:schemeClr val="bg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STAVBA ELEKTRONOVÉHO OBALU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7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68279" y="54868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0075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Obr.25 </a:t>
            </a:r>
            <a:r>
              <a:rPr lang="cs-CZ" sz="1200" dirty="0" smtClean="0"/>
              <a:t> </a:t>
            </a:r>
            <a:r>
              <a:rPr lang="cs-CZ" sz="1200" dirty="0"/>
              <a:t>GFHUND. </a:t>
            </a:r>
            <a:r>
              <a:rPr lang="cs-CZ" sz="1200" i="1" dirty="0"/>
              <a:t>File:Hund,Friedrich 1920er Göttingen.jpg-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26.3.2013]. Dostupný na WWW: http://commons.wikimedia.org/wiki/File:Hund,Friedrich_1920er_G%C3%B6ttingen.jpg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4126" y="2420888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1" name="TextovéPole 2"/>
          <p:cNvSpPr txBox="1"/>
          <p:nvPr/>
        </p:nvSpPr>
        <p:spPr>
          <a:xfrm>
            <a:off x="1677733" y="1916832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4126" y="273302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634126" y="3067659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161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323528" y="1376772"/>
            <a:ext cx="8568952" cy="4104456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hlinkClick r:id="rId5" action="ppaction://hlinksldjump"/>
          </p:cNvPr>
          <p:cNvSpPr txBox="1"/>
          <p:nvPr/>
        </p:nvSpPr>
        <p:spPr>
          <a:xfrm>
            <a:off x="677144" y="1808820"/>
            <a:ext cx="763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STAVBA ELEKTRONOVÉHO OBALU </a:t>
            </a:r>
            <a:r>
              <a:rPr lang="cs-CZ" sz="2400" b="1" dirty="0" smtClean="0">
                <a:solidFill>
                  <a:srgbClr val="FF0000"/>
                </a:solidFill>
              </a:rPr>
              <a:t>ATOMU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hlinkClick r:id="rId6" action="ppaction://hlinksldjump"/>
          </p:cNvPr>
          <p:cNvSpPr txBox="1"/>
          <p:nvPr/>
        </p:nvSpPr>
        <p:spPr>
          <a:xfrm>
            <a:off x="682328" y="2456892"/>
            <a:ext cx="360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KVANTOVÁ </a:t>
            </a:r>
            <a:r>
              <a:rPr lang="cs-CZ" sz="2400" b="1" dirty="0" smtClean="0">
                <a:solidFill>
                  <a:srgbClr val="FF0000"/>
                </a:solidFill>
              </a:rPr>
              <a:t>ČÍSLA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hlinkClick r:id="rId7" action="ppaction://hlinksldjump"/>
          </p:cNvPr>
          <p:cNvSpPr txBox="1"/>
          <p:nvPr/>
        </p:nvSpPr>
        <p:spPr>
          <a:xfrm>
            <a:off x="716991" y="3609020"/>
            <a:ext cx="709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ELEKTRONOVÁ KONFIGURACE ATOMU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hlinkClick r:id="rId8" action="ppaction://hlinksldjump"/>
          </p:cNvPr>
          <p:cNvSpPr txBox="1"/>
          <p:nvPr/>
        </p:nvSpPr>
        <p:spPr>
          <a:xfrm>
            <a:off x="716990" y="3032956"/>
            <a:ext cx="687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PRAVIDLA O ZAPLŇOVÁNÍ ORBITALŮ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hlinkClick r:id="rId9" action="ppaction://hlinksldjump"/>
          </p:cNvPr>
          <p:cNvSpPr txBox="1"/>
          <p:nvPr/>
        </p:nvSpPr>
        <p:spPr>
          <a:xfrm>
            <a:off x="682327" y="4257092"/>
            <a:ext cx="713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ELEKTRONOVÁ KONFIGURACE </a:t>
            </a:r>
            <a:r>
              <a:rPr lang="cs-CZ" sz="2400" b="1" dirty="0" smtClean="0">
                <a:solidFill>
                  <a:srgbClr val="FF0000"/>
                </a:solidFill>
              </a:rPr>
              <a:t>ATOMU ZKRÁCENÝ ZÁPIS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725664" y="182539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Rutherfordův model atomu </a:t>
            </a:r>
            <a:r>
              <a:rPr lang="cs-CZ" sz="2400" dirty="0" smtClean="0"/>
              <a:t>(objev </a:t>
            </a:r>
            <a:r>
              <a:rPr lang="cs-CZ" sz="2400" dirty="0"/>
              <a:t>atomového </a:t>
            </a:r>
            <a:r>
              <a:rPr lang="cs-CZ" sz="2400" dirty="0" smtClean="0"/>
              <a:t>jádra) -  </a:t>
            </a:r>
            <a:r>
              <a:rPr lang="cs-CZ" sz="2400" dirty="0"/>
              <a:t>elektrony pohybují po libovolných kružnicích</a:t>
            </a:r>
            <a:r>
              <a:rPr lang="cs-CZ" sz="2400" dirty="0" smtClean="0"/>
              <a:t>.</a:t>
            </a:r>
            <a:r>
              <a:rPr lang="cs-CZ" sz="2400" b="1" dirty="0"/>
              <a:t>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965919"/>
            <a:ext cx="7344816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cs-CZ" dirty="0"/>
              <a:t>STAVBA ELEKTRONOVÉHO OBALU ATOMU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25664" y="4005064"/>
            <a:ext cx="531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Bohrův model atomu </a:t>
            </a:r>
            <a:r>
              <a:rPr lang="cs-CZ" sz="2400" b="1" dirty="0" smtClean="0"/>
              <a:t> - </a:t>
            </a:r>
            <a:r>
              <a:rPr lang="cs-CZ" sz="2400" dirty="0"/>
              <a:t>e</a:t>
            </a:r>
            <a:r>
              <a:rPr lang="cs-CZ" sz="2400" dirty="0" smtClean="0"/>
              <a:t>lektron </a:t>
            </a:r>
            <a:r>
              <a:rPr lang="cs-CZ" sz="2400" dirty="0"/>
              <a:t>může kolem jádra obíhat pouze po kružnicích </a:t>
            </a:r>
            <a:r>
              <a:rPr lang="cs-CZ" sz="2400" b="1" dirty="0"/>
              <a:t>s </a:t>
            </a:r>
            <a:r>
              <a:rPr lang="cs-CZ" sz="2400" dirty="0"/>
              <a:t>určitým poloměrem</a:t>
            </a:r>
            <a:r>
              <a:rPr lang="cs-CZ" sz="2400" b="1" dirty="0"/>
              <a:t>  </a:t>
            </a:r>
            <a:r>
              <a:rPr lang="cs-CZ" sz="2400" dirty="0"/>
              <a:t>konkrétní dráha elektronu se pak jmenuje </a:t>
            </a:r>
            <a:r>
              <a:rPr lang="cs-CZ" sz="2400" dirty="0" smtClean="0">
                <a:solidFill>
                  <a:srgbClr val="FF0000"/>
                </a:solidFill>
              </a:rPr>
              <a:t>„</a:t>
            </a:r>
            <a:r>
              <a:rPr lang="cs-CZ" sz="2400" b="1" dirty="0">
                <a:solidFill>
                  <a:srgbClr val="FF0000"/>
                </a:solidFill>
              </a:rPr>
              <a:t>orbit</a:t>
            </a:r>
            <a:r>
              <a:rPr lang="cs-CZ" sz="2400" dirty="0" smtClean="0">
                <a:solidFill>
                  <a:srgbClr val="FF0000"/>
                </a:solidFill>
              </a:rPr>
              <a:t>“ </a:t>
            </a:r>
            <a:r>
              <a:rPr lang="cs-CZ" sz="2400" dirty="0" smtClean="0"/>
              <a:t>= oběžná dráha, obíhat.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07704" y="18219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Ernest </a:t>
            </a:r>
            <a:r>
              <a:rPr lang="cs-CZ" b="1" dirty="0" smtClean="0"/>
              <a:t>Rutherford</a:t>
            </a:r>
            <a:endParaRPr lang="cs-CZ" b="1" dirty="0"/>
          </a:p>
        </p:txBody>
      </p:sp>
      <p:pic>
        <p:nvPicPr>
          <p:cNvPr id="9" name="Picture 2" descr="File:Niels Boh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0" y="4005064"/>
            <a:ext cx="1443813" cy="20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51720" y="41391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Niels Bohr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73280" y="579732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3" name="Šipka doprava se zářezem 12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907704" y="44940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(</a:t>
            </a:r>
            <a:r>
              <a:rPr lang="cs-CZ" b="1" dirty="0" smtClean="0"/>
              <a:t>1885-1962</a:t>
            </a:r>
            <a:r>
              <a:rPr lang="cs-CZ" b="1" dirty="0"/>
              <a:t>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012" y="481863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dánský chemik </a:t>
            </a:r>
            <a:endParaRPr lang="cs-CZ" sz="16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24255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1871-1937</a:t>
            </a:r>
            <a:r>
              <a:rPr lang="cs-CZ" dirty="0"/>
              <a:t>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90770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britský chemik </a:t>
            </a:r>
            <a:endParaRPr lang="cs-CZ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0" y="1730235"/>
            <a:ext cx="1408093" cy="17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257872" y="3244545"/>
            <a:ext cx="689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1" animBg="1"/>
      <p:bldP spid="5" grpId="0"/>
      <p:bldP spid="7" grpId="0"/>
      <p:bldP spid="10" grpId="0"/>
      <p:bldP spid="12" grpId="0"/>
      <p:bldP spid="15" grpId="0"/>
      <p:bldP spid="16" grpId="0"/>
      <p:bldP spid="17" grpId="0"/>
      <p:bldP spid="1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26728" y="2924944"/>
            <a:ext cx="836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Pro </a:t>
            </a:r>
            <a:r>
              <a:rPr lang="cs-CZ" sz="2400" b="1" dirty="0"/>
              <a:t>elektrony </a:t>
            </a:r>
            <a:r>
              <a:rPr lang="cs-CZ" sz="2400" b="1" dirty="0">
                <a:solidFill>
                  <a:srgbClr val="FF0000"/>
                </a:solidFill>
              </a:rPr>
              <a:t>nemůžeme stanovit přesné dráhy ani rychlosti!</a:t>
            </a:r>
            <a:r>
              <a:rPr lang="cs-CZ" sz="2400" b="1" dirty="0"/>
              <a:t> </a:t>
            </a:r>
            <a:endParaRPr lang="cs-CZ" sz="2400" b="1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389662"/>
            <a:ext cx="7704856" cy="47705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cs-CZ" dirty="0"/>
              <a:t>STAVBA ELEKTRONOVÉHO OBALU ATOMU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6728" y="1988840"/>
            <a:ext cx="7443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Kvantově mechanický model </a:t>
            </a:r>
            <a:r>
              <a:rPr lang="cs-CZ" sz="2800" b="1" dirty="0" smtClean="0"/>
              <a:t>atomu</a:t>
            </a:r>
            <a:endParaRPr lang="cs-CZ" sz="2800" dirty="0"/>
          </a:p>
          <a:p>
            <a:r>
              <a:rPr lang="cs-CZ" sz="2800" dirty="0"/>
              <a:t>(de </a:t>
            </a:r>
            <a:r>
              <a:rPr lang="cs-CZ" sz="2800" dirty="0" err="1"/>
              <a:t>Broglieho</a:t>
            </a:r>
            <a:r>
              <a:rPr lang="cs-CZ" sz="2800" dirty="0"/>
              <a:t>, Heisenberga a </a:t>
            </a:r>
            <a:r>
              <a:rPr lang="cs-CZ" sz="2800" dirty="0" err="1"/>
              <a:t>Schrödingera</a:t>
            </a:r>
            <a:r>
              <a:rPr lang="cs-CZ" sz="2800" dirty="0"/>
              <a:t>) </a:t>
            </a:r>
          </a:p>
        </p:txBody>
      </p:sp>
      <p:sp>
        <p:nvSpPr>
          <p:cNvPr id="6" name="Šipka doprava se zářezem 5">
            <a:hlinkClick r:id="rId5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3761" y="3717032"/>
            <a:ext cx="806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„pravděpodobnost výskytu“</a:t>
            </a:r>
            <a:endParaRPr lang="cs-CZ" sz="2400" b="1" dirty="0"/>
          </a:p>
          <a:p>
            <a:r>
              <a:rPr lang="cs-CZ" sz="2400" b="1" dirty="0" smtClean="0"/>
              <a:t>    Elektron </a:t>
            </a:r>
            <a:r>
              <a:rPr lang="cs-CZ" sz="2400" b="1" dirty="0"/>
              <a:t>se vyskytuje s pravděpodobností 99% </a:t>
            </a:r>
            <a:r>
              <a:rPr lang="cs-CZ" sz="2400" b="1" dirty="0" smtClean="0"/>
              <a:t>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v</a:t>
            </a:r>
            <a:r>
              <a:rPr lang="cs-CZ" sz="2400" b="1" dirty="0"/>
              <a:t> kouli o určitém poloměru -  </a:t>
            </a:r>
            <a:r>
              <a:rPr lang="cs-CZ" sz="2400" b="1" dirty="0" smtClean="0">
                <a:solidFill>
                  <a:srgbClr val="FF0000"/>
                </a:solidFill>
              </a:rPr>
              <a:t>orbital</a:t>
            </a:r>
            <a:r>
              <a:rPr lang="cs-CZ" sz="2400" b="1" dirty="0">
                <a:solidFill>
                  <a:srgbClr val="FF0000"/>
                </a:solidFill>
              </a:rPr>
              <a:t>“</a:t>
            </a:r>
            <a:r>
              <a:rPr lang="cs-CZ" sz="2400" b="1" dirty="0"/>
              <a:t>.</a:t>
            </a:r>
          </a:p>
        </p:txBody>
      </p:sp>
      <p:pic>
        <p:nvPicPr>
          <p:cNvPr id="8" name="Picture 2" descr="File:Hydrogen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1" y="4907474"/>
            <a:ext cx="1827820" cy="1827820"/>
          </a:xfrm>
          <a:prstGeom prst="rect">
            <a:avLst/>
          </a:prstGeom>
          <a:noFill/>
          <a:extLst/>
        </p:spPr>
      </p:pic>
      <p:sp>
        <p:nvSpPr>
          <p:cNvPr id="9" name="TextovéPole 8"/>
          <p:cNvSpPr txBox="1"/>
          <p:nvPr/>
        </p:nvSpPr>
        <p:spPr>
          <a:xfrm>
            <a:off x="7147520" y="6461155"/>
            <a:ext cx="66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</a:t>
            </a:r>
            <a:endParaRPr lang="cs-CZ" sz="1200" b="1" dirty="0"/>
          </a:p>
        </p:txBody>
      </p:sp>
      <p:pic>
        <p:nvPicPr>
          <p:cNvPr id="10" name="Picture 2" descr="File:Hydrogen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26" y="4907474"/>
            <a:ext cx="1827820" cy="1827820"/>
          </a:xfrm>
          <a:prstGeom prst="rect">
            <a:avLst/>
          </a:prstGeom>
          <a:noFill/>
          <a:extLst/>
        </p:spPr>
      </p:pic>
      <p:pic>
        <p:nvPicPr>
          <p:cNvPr id="11" name="Picture 2" descr="File:Hydrogen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07474"/>
            <a:ext cx="1827820" cy="1827820"/>
          </a:xfrm>
          <a:prstGeom prst="rect">
            <a:avLst/>
          </a:prstGeom>
          <a:noFill/>
          <a:extLst/>
        </p:spPr>
      </p:pic>
      <p:pic>
        <p:nvPicPr>
          <p:cNvPr id="12" name="Picture 2" descr="File:Hydrogen.sv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2" y="4907474"/>
            <a:ext cx="1827820" cy="18278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7657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animBg="1"/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217208" y="599611"/>
            <a:ext cx="8709584" cy="625838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063440" y="1129154"/>
            <a:ext cx="144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Louis </a:t>
            </a:r>
            <a:endParaRPr lang="cs-CZ" b="1" dirty="0" smtClean="0"/>
          </a:p>
          <a:p>
            <a:r>
              <a:rPr lang="cs-CZ" b="1" dirty="0" smtClean="0"/>
              <a:t>de </a:t>
            </a:r>
            <a:r>
              <a:rPr lang="cs-CZ" b="1" dirty="0" err="1" smtClean="0"/>
              <a:t>Broglie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1175152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„korpuskulárně-vlnový dualismus“ </a:t>
            </a:r>
            <a:r>
              <a:rPr lang="cs-CZ" sz="2000" dirty="0"/>
              <a:t>– tzn., že při některých pokusech </a:t>
            </a:r>
          </a:p>
          <a:p>
            <a:r>
              <a:rPr lang="cs-CZ" sz="2000" dirty="0"/>
              <a:t>se elektrony chovají jako korpuskule (hmotné kuličky) a při jiných pokusech </a:t>
            </a:r>
          </a:p>
          <a:p>
            <a:r>
              <a:rPr lang="cs-CZ" sz="2000" dirty="0"/>
              <a:t>se chovají jako </a:t>
            </a:r>
            <a:r>
              <a:rPr lang="cs-CZ" sz="2000" dirty="0" smtClean="0"/>
              <a:t>vlnění.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71124" y="2937719"/>
            <a:ext cx="159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Werner Heisenberg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79912" y="2937719"/>
            <a:ext cx="483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„princip neurčitosti“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</a:t>
            </a:r>
            <a:r>
              <a:rPr lang="cs-CZ" sz="2000" dirty="0" smtClean="0"/>
              <a:t> </a:t>
            </a:r>
            <a:r>
              <a:rPr lang="cs-CZ" sz="2000" dirty="0"/>
              <a:t>není možno u elektronů</a:t>
            </a:r>
            <a:r>
              <a:rPr lang="cs-CZ" sz="2000" b="1" u="sng" dirty="0"/>
              <a:t> </a:t>
            </a:r>
            <a:r>
              <a:rPr lang="cs-CZ" sz="2000" b="1" dirty="0" smtClean="0"/>
              <a:t>současně</a:t>
            </a:r>
            <a:r>
              <a:rPr lang="cs-CZ" sz="2000" b="1" u="sng" dirty="0" smtClean="0"/>
              <a:t> </a:t>
            </a:r>
            <a:r>
              <a:rPr lang="cs-CZ" sz="2000" dirty="0"/>
              <a:t>stanovit jejich polohu i hybnost </a:t>
            </a:r>
            <a:r>
              <a:rPr lang="cs-CZ" sz="2000" i="1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hybnost = m . v</a:t>
            </a:r>
            <a:r>
              <a:rPr lang="cs-CZ" sz="2000" i="1" dirty="0" smtClean="0"/>
              <a:t>).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39468" y="4971862"/>
            <a:ext cx="512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Je-li </a:t>
            </a:r>
            <a:r>
              <a:rPr lang="cs-CZ" sz="2000" dirty="0"/>
              <a:t>známa vlnová funkce elektronu, je možno určit každou vlastnost toho </a:t>
            </a:r>
            <a:r>
              <a:rPr lang="cs-CZ" sz="2000" dirty="0" smtClean="0"/>
              <a:t>elektronu </a:t>
            </a:r>
            <a:r>
              <a:rPr lang="cs-CZ" sz="2000" dirty="0"/>
              <a:t>(včetně energie). Proto tuto funkci </a:t>
            </a:r>
            <a:r>
              <a:rPr lang="cs-CZ" sz="2000" dirty="0" err="1"/>
              <a:t>Schrödinger</a:t>
            </a:r>
            <a:r>
              <a:rPr lang="cs-CZ" sz="2000" dirty="0"/>
              <a:t> vyjádřil ve své </a:t>
            </a:r>
            <a:r>
              <a:rPr lang="cs-CZ" sz="2000" dirty="0" smtClean="0"/>
              <a:t>rovnici :</a:t>
            </a:r>
            <a:endParaRPr lang="cs-CZ" sz="2000" dirty="0"/>
          </a:p>
        </p:txBody>
      </p:sp>
      <p:pic>
        <p:nvPicPr>
          <p:cNvPr id="2062" name="Picture 14" descr="\Psi(\mathbf{r},t) = \sum_n c_n\psi_n(\mathbf{r})\mathrm{e}^{-\frac{\mathrm{i}}{\hbar}E_nt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14" y="6255062"/>
            <a:ext cx="2933092" cy="5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751760" y="640555"/>
            <a:ext cx="7344816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cs-CZ" dirty="0"/>
              <a:t>STAVBA ELEKTRONOVÉHO OBALU ATOMU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093192" y="5024046"/>
            <a:ext cx="168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Erwin </a:t>
            </a:r>
            <a:r>
              <a:rPr lang="cs-CZ" b="1" dirty="0" err="1"/>
              <a:t>Schrödinger</a:t>
            </a:r>
            <a:endParaRPr lang="cs-CZ" b="1" dirty="0"/>
          </a:p>
        </p:txBody>
      </p:sp>
      <p:sp>
        <p:nvSpPr>
          <p:cNvPr id="18" name="Šipka doprava se zářezem 17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123728" y="17548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1892-1987</a:t>
            </a:r>
            <a:r>
              <a:rPr lang="cs-CZ" dirty="0"/>
              <a:t>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175632" y="1980129"/>
            <a:ext cx="14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f</a:t>
            </a:r>
            <a:r>
              <a:rPr lang="cs-CZ" sz="1600" b="1" dirty="0" smtClean="0"/>
              <a:t>rancouzský fyzik</a:t>
            </a:r>
            <a:endParaRPr lang="cs-CZ" sz="16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084880" y="35750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1901-1976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012872" y="3861048"/>
            <a:ext cx="169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německý fyzik</a:t>
            </a:r>
            <a:endParaRPr lang="cs-CZ" sz="16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140308" y="56801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b="1" dirty="0" smtClean="0"/>
              <a:t>1887-1961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068300" y="5966133"/>
            <a:ext cx="1771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rakouský fyzik</a:t>
            </a:r>
            <a:endParaRPr lang="cs-CZ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1" y="1175152"/>
            <a:ext cx="1328887" cy="18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83808" y="2777729"/>
            <a:ext cx="80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Obr.3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2" y="3035052"/>
            <a:ext cx="1328887" cy="19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04344" y="4664169"/>
            <a:ext cx="80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Obr.4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1" y="4932754"/>
            <a:ext cx="1328887" cy="185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73280" y="6533699"/>
            <a:ext cx="80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Obr.5</a:t>
            </a:r>
          </a:p>
        </p:txBody>
      </p:sp>
    </p:spTree>
    <p:extLst>
      <p:ext uri="{BB962C8B-B14F-4D97-AF65-F5344CB8AC3E}">
        <p14:creationId xmlns:p14="http://schemas.microsoft.com/office/powerpoint/2010/main" val="304355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/>
      <p:bldP spid="8" grpId="0"/>
      <p:bldP spid="9" grpId="0"/>
      <p:bldP spid="13" grpId="0"/>
      <p:bldP spid="25" grpId="0" animBg="1"/>
      <p:bldP spid="15" grpId="0"/>
      <p:bldP spid="20" grpId="0"/>
      <p:bldP spid="21" grpId="0"/>
      <p:bldP spid="22" grpId="0"/>
      <p:bldP spid="23" grpId="0"/>
      <p:bldP spid="24" grpId="0"/>
      <p:bldP spid="26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07852" y="1052736"/>
            <a:ext cx="7464548" cy="954107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10000">
                <a:schemeClr val="lt2">
                  <a:tint val="83000"/>
                  <a:satMod val="320000"/>
                </a:schemeClr>
              </a:gs>
              <a:gs pos="80000">
                <a:srgbClr val="00B0F0"/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EC1CEC"/>
                </a:solidFill>
              </a:rPr>
              <a:t>P</a:t>
            </a:r>
            <a:r>
              <a:rPr lang="cs-CZ" sz="2800" b="1" dirty="0" smtClean="0">
                <a:solidFill>
                  <a:srgbClr val="EC1CEC"/>
                </a:solidFill>
              </a:rPr>
              <a:t>rvky </a:t>
            </a:r>
            <a:r>
              <a:rPr lang="cs-CZ" sz="2800" b="1" dirty="0">
                <a:solidFill>
                  <a:srgbClr val="EC1CEC"/>
                </a:solidFill>
              </a:rPr>
              <a:t>mají</a:t>
            </a:r>
            <a:r>
              <a:rPr lang="cs-CZ" sz="2800" dirty="0">
                <a:solidFill>
                  <a:srgbClr val="EC1CEC"/>
                </a:solidFill>
              </a:rPr>
              <a:t> </a:t>
            </a:r>
            <a:r>
              <a:rPr lang="cs-CZ" sz="2800" b="1" dirty="0">
                <a:solidFill>
                  <a:srgbClr val="EC1CEC"/>
                </a:solidFill>
              </a:rPr>
              <a:t>různé chemické vlastnosti díky různé stavbě elektronového obalu</a:t>
            </a:r>
            <a:r>
              <a:rPr lang="cs-CZ" sz="2800" dirty="0">
                <a:solidFill>
                  <a:srgbClr val="EC1CEC"/>
                </a:solidFill>
              </a:rPr>
              <a:t>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78880" y="2060848"/>
            <a:ext cx="846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Stavba elektronového obalu </a:t>
            </a:r>
            <a:r>
              <a:rPr lang="cs-CZ" sz="2400" dirty="0"/>
              <a:t>atomu konkrétního prvku </a:t>
            </a:r>
            <a:r>
              <a:rPr lang="cs-CZ" sz="2400" b="1" dirty="0"/>
              <a:t>určuje jeho typické  chemické </a:t>
            </a:r>
            <a:r>
              <a:rPr lang="cs-CZ" sz="2400" b="1" dirty="0" smtClean="0"/>
              <a:t>vlastnosti. 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7851" y="4941168"/>
            <a:ext cx="782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  </a:t>
            </a:r>
            <a:r>
              <a:rPr lang="cs-CZ" sz="2400" b="1" dirty="0"/>
              <a:t>jednoho orbitalu se mohou elektrony otáčet buď ve směru, nebo proti směru </a:t>
            </a:r>
            <a:r>
              <a:rPr lang="cs-CZ" sz="2400" b="1" dirty="0" smtClean="0"/>
              <a:t>hodinových </a:t>
            </a:r>
            <a:r>
              <a:rPr lang="cs-CZ" sz="2400" b="1" dirty="0"/>
              <a:t>ručiček </a:t>
            </a:r>
            <a:r>
              <a:rPr lang="cs-CZ" sz="2400" b="1" dirty="0" smtClean="0"/>
              <a:t>(zjednodušená představa).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8880" y="3063953"/>
            <a:ext cx="722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Elektrony se mohou v elektronovém obalu atomu nacházet v různých slupkách.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8880" y="400962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V  jedné slupce se mohou elektrony nacházet v různých orbitalech. </a:t>
            </a:r>
          </a:p>
        </p:txBody>
      </p:sp>
      <p:sp>
        <p:nvSpPr>
          <p:cNvPr id="9" name="Šipka doprava se zářezem 8">
            <a:hlinkClick r:id="rId5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19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287524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7544" y="1445875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Na </a:t>
            </a:r>
            <a:r>
              <a:rPr lang="cs-CZ" sz="2400" b="1" dirty="0"/>
              <a:t>umístění elektronů v el. obalu (</a:t>
            </a:r>
            <a:r>
              <a:rPr lang="cs-CZ" sz="2400" b="1" dirty="0" smtClean="0"/>
              <a:t>na </a:t>
            </a:r>
            <a:r>
              <a:rPr lang="cs-CZ" sz="2400" b="1" dirty="0"/>
              <a:t>el. obalu) závisí chemické vlastnosti daného prvku, musíme </a:t>
            </a:r>
            <a:r>
              <a:rPr lang="cs-CZ" sz="2400" b="1" dirty="0" smtClean="0"/>
              <a:t>umět </a:t>
            </a:r>
            <a:r>
              <a:rPr lang="cs-CZ" sz="2400" b="1" dirty="0"/>
              <a:t>přesně popsat, kde se konkrétní elektron nachází </a:t>
            </a:r>
            <a:r>
              <a:rPr lang="cs-CZ" sz="2400" b="1" dirty="0" smtClean="0"/>
              <a:t>(vzhledem k </a:t>
            </a:r>
            <a:r>
              <a:rPr lang="cs-CZ" sz="2400" b="1" dirty="0"/>
              <a:t>atomovému jádru).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9840" y="317406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 popisu pozice daného </a:t>
            </a:r>
            <a:r>
              <a:rPr lang="cs-CZ" sz="2400" b="1" dirty="0">
                <a:solidFill>
                  <a:srgbClr val="FF0000"/>
                </a:solidFill>
              </a:rPr>
              <a:t>elektronu v obalu </a:t>
            </a:r>
            <a:r>
              <a:rPr lang="cs-CZ" sz="2400" b="1" dirty="0" smtClean="0">
                <a:solidFill>
                  <a:srgbClr val="FF0000"/>
                </a:solidFill>
              </a:rPr>
              <a:t>používáme čtyři kvantová čísla.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9840" y="4293096"/>
            <a:ext cx="4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hlavní kvantové </a:t>
            </a:r>
            <a:r>
              <a:rPr lang="cs-CZ" sz="2400" b="1" dirty="0" smtClean="0"/>
              <a:t>číslo             </a:t>
            </a:r>
            <a:r>
              <a:rPr lang="cs-CZ" sz="2400" b="1" i="1" dirty="0" smtClean="0">
                <a:solidFill>
                  <a:srgbClr val="FF0000"/>
                </a:solidFill>
              </a:rPr>
              <a:t>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9840" y="4849852"/>
            <a:ext cx="4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vedlejší kvantové </a:t>
            </a:r>
            <a:r>
              <a:rPr lang="cs-CZ" sz="2400" b="1" dirty="0" smtClean="0"/>
              <a:t>číslo          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</a:rPr>
              <a:t>l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9840" y="5445224"/>
            <a:ext cx="4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magnetické </a:t>
            </a:r>
            <a:r>
              <a:rPr lang="cs-CZ" sz="2400" b="1" dirty="0" smtClean="0"/>
              <a:t>kvantové číslo  </a:t>
            </a:r>
            <a:r>
              <a:rPr lang="cs-CZ" sz="2400" b="1" i="1" dirty="0" smtClean="0">
                <a:solidFill>
                  <a:srgbClr val="FF0000"/>
                </a:solidFill>
              </a:rPr>
              <a:t>m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9839" y="6011108"/>
            <a:ext cx="479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spinové kvantové </a:t>
            </a:r>
            <a:r>
              <a:rPr lang="cs-CZ" sz="2400" b="1" dirty="0" smtClean="0"/>
              <a:t>číslo       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m</a:t>
            </a:r>
            <a:r>
              <a:rPr lang="cs-CZ" sz="2400" b="1" i="1" baseline="-25000" dirty="0" err="1">
                <a:solidFill>
                  <a:srgbClr val="FF0000"/>
                </a:solidFill>
              </a:rPr>
              <a:t>s</a:t>
            </a:r>
            <a:r>
              <a:rPr lang="cs-CZ" sz="2400" b="1" dirty="0"/>
              <a:t>	</a:t>
            </a:r>
            <a:endParaRPr lang="cs-CZ" sz="2400" dirty="0"/>
          </a:p>
        </p:txBody>
      </p:sp>
      <p:pic>
        <p:nvPicPr>
          <p:cNvPr id="5122" name="Picture 2" descr="File:Hydrogen.sv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190750" cy="2190750"/>
          </a:xfrm>
          <a:prstGeom prst="rect">
            <a:avLst/>
          </a:prstGeom>
          <a:noFill/>
          <a:extLst/>
        </p:spPr>
      </p:pic>
      <p:sp>
        <p:nvSpPr>
          <p:cNvPr id="9" name="TextovéPole 8"/>
          <p:cNvSpPr txBox="1"/>
          <p:nvPr/>
        </p:nvSpPr>
        <p:spPr>
          <a:xfrm>
            <a:off x="7147520" y="6203633"/>
            <a:ext cx="66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52476" y="973177"/>
            <a:ext cx="334466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cs-CZ" dirty="0"/>
              <a:t>KVANTOVÁ ČÍSLA</a:t>
            </a:r>
          </a:p>
        </p:txBody>
      </p:sp>
      <p:sp>
        <p:nvSpPr>
          <p:cNvPr id="12" name="Šipka doprava se zářezem 11">
            <a:hlinkClick r:id="rId7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3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5" grpId="0"/>
      <p:bldP spid="6" grpId="0"/>
      <p:bldP spid="7" grpId="0"/>
      <p:bldP spid="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206549" y="938336"/>
            <a:ext cx="8730902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52476" y="1148551"/>
            <a:ext cx="3344664" cy="46166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rgbClr val="0A128C"/>
              </a:gs>
              <a:gs pos="26000">
                <a:srgbClr val="181CC7"/>
              </a:gs>
              <a:gs pos="62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KVANTOVÁ </a:t>
            </a:r>
            <a:r>
              <a:rPr lang="cs-CZ" sz="2400" b="1" dirty="0" smtClean="0">
                <a:solidFill>
                  <a:srgbClr val="FFFF00"/>
                </a:solidFill>
              </a:rPr>
              <a:t>ČÍSLA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9968" y="1796623"/>
            <a:ext cx="4586088" cy="492443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10000">
                <a:schemeClr val="lt2">
                  <a:tint val="83000"/>
                  <a:satMod val="320000"/>
                </a:schemeClr>
              </a:gs>
              <a:gs pos="80000">
                <a:srgbClr val="00B0F0"/>
              </a:gs>
            </a:gsLst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 b="1">
                <a:solidFill>
                  <a:srgbClr val="EC1CEC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sz="2600" dirty="0"/>
              <a:t>hlavní kvantové číslo    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5602" y="2733307"/>
            <a:ext cx="832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/>
              <a:t>Hlavní </a:t>
            </a:r>
            <a:r>
              <a:rPr lang="cs-CZ" sz="2000" b="1" dirty="0"/>
              <a:t>kvantové číslo </a:t>
            </a:r>
            <a:r>
              <a:rPr lang="cs-CZ" sz="2000" b="1" i="1" dirty="0" smtClean="0">
                <a:solidFill>
                  <a:srgbClr val="FF0000"/>
                </a:solidFill>
              </a:rPr>
              <a:t>n </a:t>
            </a:r>
            <a:r>
              <a:rPr lang="cs-CZ" sz="2000" b="1" dirty="0" smtClean="0"/>
              <a:t>vyjadřuje velikost orbitalu.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43230" y="1728104"/>
            <a:ext cx="367724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n w="12700">
                  <a:solidFill>
                    <a:schemeClr val="tx1"/>
                  </a:solidFill>
                </a:ln>
              </a:rPr>
              <a:t>n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= 1,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2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,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3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,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4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,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5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,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6,  7</a:t>
            </a:r>
            <a:endParaRPr lang="cs-CZ" sz="24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8085" y="2178522"/>
            <a:ext cx="36702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ln w="12700">
                  <a:solidFill>
                    <a:schemeClr val="tx1"/>
                  </a:solidFill>
                </a:ln>
              </a:rPr>
              <a:t>n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cs-CZ" sz="2400" b="1" dirty="0">
                <a:ln w="12700">
                  <a:solidFill>
                    <a:schemeClr val="tx1"/>
                  </a:solidFill>
                </a:ln>
              </a:rPr>
              <a:t>= </a:t>
            </a:r>
            <a:r>
              <a:rPr lang="cs-CZ" sz="2400" b="1" dirty="0" smtClean="0">
                <a:ln w="12700">
                  <a:solidFill>
                    <a:schemeClr val="tx1"/>
                  </a:solidFill>
                </a:ln>
              </a:rPr>
              <a:t>K, L, M, N, O, P, Q</a:t>
            </a:r>
            <a:endParaRPr lang="cs-CZ" sz="24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" name="Šipka doprava se zářezem 10">
            <a:hlinkClick r:id="rId6" action="ppaction://hlinksldjump"/>
          </p:cNvPr>
          <p:cNvSpPr/>
          <p:nvPr/>
        </p:nvSpPr>
        <p:spPr>
          <a:xfrm rot="16200000">
            <a:off x="8532443" y="188688"/>
            <a:ext cx="432000" cy="43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08" y="4231143"/>
            <a:ext cx="3820784" cy="25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5602" y="3133417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/>
              <a:t>V</a:t>
            </a:r>
            <a:r>
              <a:rPr lang="cs-CZ" sz="2000" b="1" dirty="0"/>
              <a:t> rámci elektronového obalu je elektron umístěn do jedné ze </a:t>
            </a:r>
            <a:r>
              <a:rPr lang="cs-CZ" sz="2000" b="1" dirty="0">
                <a:solidFill>
                  <a:srgbClr val="FF0000"/>
                </a:solidFill>
              </a:rPr>
              <a:t>7 slupek</a:t>
            </a:r>
            <a:r>
              <a:rPr lang="cs-CZ" sz="2000" b="1" dirty="0"/>
              <a:t>. Čím dál je slupka od jádra, tím větší </a:t>
            </a:r>
            <a:r>
              <a:rPr lang="cs-CZ" sz="2000" b="1" dirty="0">
                <a:solidFill>
                  <a:srgbClr val="FF0000"/>
                </a:solidFill>
              </a:rPr>
              <a:t>energii</a:t>
            </a:r>
            <a:r>
              <a:rPr lang="cs-CZ" sz="2000" b="1" dirty="0"/>
              <a:t> má elektron v ní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522404" y="6464369"/>
            <a:ext cx="80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78704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  <p:bldP spid="5" grpId="0" animBg="1"/>
      <p:bldP spid="9" grpId="0" animBg="1"/>
      <p:bldP spid="7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</TotalTime>
  <Words>1662</Words>
  <Application>Microsoft Office PowerPoint</Application>
  <PresentationFormat>Předvádění na obrazovce (4:3)</PresentationFormat>
  <Paragraphs>341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Tok</vt:lpstr>
      <vt:lpstr>1_Tok</vt:lpstr>
      <vt:lpstr>Prezentace aplikace PowerPoint</vt:lpstr>
      <vt:lpstr>STAVBA ELEKTRONOVÉHO OBALU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elektronového obalu</dc:title>
  <dc:creator>Lenovo</dc:creator>
  <cp:lastModifiedBy>Lenovo</cp:lastModifiedBy>
  <cp:revision>272</cp:revision>
  <dcterms:created xsi:type="dcterms:W3CDTF">2013-01-15T07:03:01Z</dcterms:created>
  <dcterms:modified xsi:type="dcterms:W3CDTF">2013-05-24T05:58:53Z</dcterms:modified>
</cp:coreProperties>
</file>