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6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FD63-73A0-4578-B116-1A19696CFBB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C656-FF54-4024-8C18-AE0786B6D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41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FD63-73A0-4578-B116-1A19696CFBB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C656-FF54-4024-8C18-AE0786B6D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9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FD63-73A0-4578-B116-1A19696CFBB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C656-FF54-4024-8C18-AE0786B6D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4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61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69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694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656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482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0536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6038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43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FD63-73A0-4578-B116-1A19696CFBB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C656-FF54-4024-8C18-AE0786B6D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052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3017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151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181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FD63-73A0-4578-B116-1A19696CFBB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C656-FF54-4024-8C18-AE0786B6D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FD63-73A0-4578-B116-1A19696CFBB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C656-FF54-4024-8C18-AE0786B6D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88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FD63-73A0-4578-B116-1A19696CFBB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C656-FF54-4024-8C18-AE0786B6D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9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FD63-73A0-4578-B116-1A19696CFBB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C656-FF54-4024-8C18-AE0786B6D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3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FD63-73A0-4578-B116-1A19696CFBB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C656-FF54-4024-8C18-AE0786B6D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85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FD63-73A0-4578-B116-1A19696CFBB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C656-FF54-4024-8C18-AE0786B6D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295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FD63-73A0-4578-B116-1A19696CFBB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C656-FF54-4024-8C18-AE0786B6D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59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8FD63-73A0-4578-B116-1A19696CFBB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2C656-FF54-4024-8C18-AE0786B6D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02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811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 	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	17. 05. 2013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/>
              <a:t>DUMu</a:t>
            </a:r>
            <a:r>
              <a:rPr lang="cs-CZ" sz="1400" dirty="0"/>
              <a:t>: 	VY_32_INOVACE_06_AJ_EP</a:t>
            </a:r>
          </a:p>
          <a:p>
            <a:pPr marL="0" indent="0">
              <a:buNone/>
            </a:pPr>
            <a:r>
              <a:rPr lang="cs-CZ" sz="1400" dirty="0" smtClean="0"/>
              <a:t>Ročník:                	1. – 4. ročník </a:t>
            </a:r>
          </a:p>
          <a:p>
            <a:pPr marL="0" indent="0">
              <a:buNone/>
            </a:pPr>
            <a:r>
              <a:rPr lang="cs-CZ" sz="1400" dirty="0" smtClean="0"/>
              <a:t>Vzdělávací oblast:	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    	Anglický jazyk</a:t>
            </a:r>
          </a:p>
          <a:p>
            <a:pPr marL="0" indent="0">
              <a:buNone/>
            </a:pPr>
            <a:r>
              <a:rPr lang="cs-CZ" sz="1400" dirty="0" smtClean="0"/>
              <a:t>Tematický okruh:  	</a:t>
            </a:r>
            <a:r>
              <a:rPr lang="cs-CZ" sz="1400" dirty="0"/>
              <a:t>odborná slovní zásoba pro studenty </a:t>
            </a:r>
            <a:r>
              <a:rPr lang="cs-CZ" sz="1400"/>
              <a:t>ekonomických </a:t>
            </a:r>
            <a:r>
              <a:rPr lang="cs-CZ" sz="1400" smtClean="0"/>
              <a:t>oborů</a:t>
            </a:r>
            <a:br>
              <a:rPr lang="cs-CZ" sz="1400" smtClean="0"/>
            </a:br>
            <a:r>
              <a:rPr lang="cs-CZ" sz="1400" smtClean="0"/>
              <a:t>		(</a:t>
            </a:r>
            <a:r>
              <a:rPr lang="cs-CZ" sz="1400" dirty="0"/>
              <a:t>Ekonomika </a:t>
            </a:r>
            <a:r>
              <a:rPr lang="cs-CZ" sz="1400"/>
              <a:t>a </a:t>
            </a:r>
            <a:r>
              <a:rPr lang="cs-CZ" sz="1400" smtClean="0"/>
              <a:t>podnikání</a:t>
            </a:r>
            <a:r>
              <a:rPr lang="cs-CZ" sz="1400" dirty="0"/>
              <a:t>, Obchodník, Podnikání</a:t>
            </a:r>
            <a:r>
              <a:rPr lang="cs-CZ" sz="1400" dirty="0" smtClean="0"/>
              <a:t>)</a:t>
            </a:r>
          </a:p>
          <a:p>
            <a:pPr marL="0" indent="0">
              <a:buNone/>
            </a:pPr>
            <a:r>
              <a:rPr lang="cs-CZ" sz="1400" dirty="0" smtClean="0"/>
              <a:t>Klíčová slova:       	poptávka, cena, výrobek, preference</a:t>
            </a:r>
          </a:p>
          <a:p>
            <a:endParaRPr lang="cs-CZ" sz="1400" dirty="0"/>
          </a:p>
          <a:p>
            <a:pPr marL="0" lvl="0" indent="0">
              <a:buNone/>
            </a:pPr>
            <a:r>
              <a:rPr lang="cs-CZ" sz="1400" dirty="0">
                <a:solidFill>
                  <a:prstClr val="black"/>
                </a:solidFill>
              </a:rPr>
              <a:t>Metodický list/anotace</a:t>
            </a:r>
            <a:r>
              <a:rPr lang="cs-CZ" sz="1400" dirty="0" smtClean="0">
                <a:solidFill>
                  <a:prstClr val="black"/>
                </a:solidFill>
              </a:rPr>
              <a:t>: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Materiál slouží k seznámení se základní odbornou slovní zásobou pro studenty ekonomických oborů. Jedná se zejména o termíny z oblasti ekonomie. 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slov. V případě potřeby pracují se slovníkem.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29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Demand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850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Demand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b="1" i="1" dirty="0"/>
              <a:t>demand</a:t>
            </a:r>
            <a:r>
              <a:rPr lang="en-US" dirty="0"/>
              <a:t> is an economic principle that describes a </a:t>
            </a:r>
            <a:r>
              <a:rPr lang="en-US" dirty="0" smtClean="0"/>
              <a:t>consumer's </a:t>
            </a:r>
            <a:r>
              <a:rPr lang="en-US" dirty="0"/>
              <a:t>willingness and ability to pay a price for a specific good or </a:t>
            </a:r>
            <a:r>
              <a:rPr lang="en-US" dirty="0" smtClean="0"/>
              <a:t>service</a:t>
            </a:r>
            <a:r>
              <a:rPr lang="cs-CZ" dirty="0" smtClean="0"/>
              <a:t> </a:t>
            </a:r>
          </a:p>
          <a:p>
            <a:r>
              <a:rPr lang="cs-CZ" dirty="0"/>
              <a:t>d</a:t>
            </a:r>
            <a:r>
              <a:rPr lang="en-US" dirty="0" err="1" smtClean="0"/>
              <a:t>emand</a:t>
            </a:r>
            <a:r>
              <a:rPr lang="en-US" dirty="0" smtClean="0"/>
              <a:t> </a:t>
            </a:r>
            <a:r>
              <a:rPr lang="cs-CZ" dirty="0" err="1" smtClean="0"/>
              <a:t>shows</a:t>
            </a:r>
            <a:r>
              <a:rPr lang="en-US" dirty="0" smtClean="0"/>
              <a:t> </a:t>
            </a:r>
            <a:r>
              <a:rPr lang="en-US" dirty="0"/>
              <a:t>how much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en-US" dirty="0" smtClean="0"/>
              <a:t>product </a:t>
            </a:r>
            <a:r>
              <a:rPr lang="en-US" dirty="0"/>
              <a:t>or service </a:t>
            </a:r>
            <a:r>
              <a:rPr lang="cs-CZ" dirty="0" err="1" smtClean="0"/>
              <a:t>wanted</a:t>
            </a:r>
            <a:r>
              <a:rPr lang="cs-CZ" dirty="0" smtClean="0"/>
              <a:t> </a:t>
            </a:r>
            <a:r>
              <a:rPr lang="en-US" dirty="0" smtClean="0"/>
              <a:t>by buyers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238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demand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</a:t>
            </a:r>
            <a:r>
              <a:rPr lang="en-US" dirty="0"/>
              <a:t>the price of a product increases, a lower quantity will be </a:t>
            </a:r>
            <a:r>
              <a:rPr lang="en-US" dirty="0" smtClean="0"/>
              <a:t>demanded;</a:t>
            </a:r>
            <a:r>
              <a:rPr lang="cs-CZ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the price of a product decreases, a higher quantity will be demanded.</a:t>
            </a:r>
          </a:p>
          <a:p>
            <a:endParaRPr lang="en-US" dirty="0"/>
          </a:p>
          <a:p>
            <a:r>
              <a:rPr lang="cs-CZ" dirty="0" smtClean="0"/>
              <a:t>i</a:t>
            </a:r>
            <a:r>
              <a:rPr lang="en-US" dirty="0" smtClean="0"/>
              <a:t>n </a:t>
            </a:r>
            <a:r>
              <a:rPr lang="en-US" dirty="0"/>
              <a:t>other words, the law of demand states that </a:t>
            </a:r>
            <a:r>
              <a:rPr lang="en-US" b="1" i="1" dirty="0"/>
              <a:t>the quantity demanded and the price </a:t>
            </a:r>
            <a:r>
              <a:rPr lang="cs-CZ" b="1" i="1" dirty="0" smtClean="0"/>
              <a:t>are </a:t>
            </a:r>
            <a:r>
              <a:rPr lang="en-US" b="1" i="1" dirty="0" smtClean="0"/>
              <a:t>inversely </a:t>
            </a:r>
            <a:r>
              <a:rPr lang="en-US" b="1" i="1" dirty="0"/>
              <a:t>related</a:t>
            </a:r>
            <a:r>
              <a:rPr lang="en-US" dirty="0"/>
              <a:t>, other things remaining constant</a:t>
            </a:r>
          </a:p>
        </p:txBody>
      </p:sp>
    </p:spTree>
    <p:extLst>
      <p:ext uri="{BB962C8B-B14F-4D97-AF65-F5344CB8AC3E}">
        <p14:creationId xmlns:p14="http://schemas.microsoft.com/office/powerpoint/2010/main" val="4052588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Limitations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 err="1" smtClean="0"/>
              <a:t>price</a:t>
            </a:r>
            <a:endParaRPr lang="cs-CZ" dirty="0" smtClean="0"/>
          </a:p>
          <a:p>
            <a:r>
              <a:rPr lang="cs-CZ" dirty="0" err="1" smtClean="0"/>
              <a:t>substitution</a:t>
            </a:r>
            <a:endParaRPr lang="cs-CZ" dirty="0" smtClean="0"/>
          </a:p>
          <a:p>
            <a:r>
              <a:rPr lang="cs-CZ" dirty="0" err="1" smtClean="0"/>
              <a:t>change</a:t>
            </a:r>
            <a:r>
              <a:rPr lang="cs-CZ" dirty="0" smtClean="0"/>
              <a:t> in </a:t>
            </a:r>
            <a:r>
              <a:rPr lang="cs-CZ" dirty="0" err="1" smtClean="0"/>
              <a:t>income</a:t>
            </a:r>
            <a:endParaRPr lang="cs-CZ" dirty="0" smtClean="0"/>
          </a:p>
          <a:p>
            <a:r>
              <a:rPr lang="cs-CZ" dirty="0" err="1" smtClean="0"/>
              <a:t>anticipatory</a:t>
            </a:r>
            <a:r>
              <a:rPr lang="cs-CZ" dirty="0" smtClean="0"/>
              <a:t> </a:t>
            </a:r>
            <a:r>
              <a:rPr lang="cs-CZ" dirty="0" err="1"/>
              <a:t>change</a:t>
            </a:r>
            <a:r>
              <a:rPr lang="cs-CZ" dirty="0"/>
              <a:t> in </a:t>
            </a:r>
            <a:r>
              <a:rPr lang="cs-CZ" dirty="0" err="1" smtClean="0"/>
              <a:t>prices</a:t>
            </a:r>
            <a:endParaRPr lang="cs-CZ" dirty="0" smtClean="0"/>
          </a:p>
          <a:p>
            <a:r>
              <a:rPr lang="cs-CZ" dirty="0" err="1" smtClean="0"/>
              <a:t>preferences</a:t>
            </a:r>
            <a:r>
              <a:rPr lang="cs-CZ" dirty="0" smtClean="0"/>
              <a:t>, </a:t>
            </a:r>
            <a:r>
              <a:rPr lang="cs-CZ" dirty="0" err="1" smtClean="0"/>
              <a:t>habits</a:t>
            </a:r>
            <a:r>
              <a:rPr lang="cs-CZ" dirty="0" smtClean="0"/>
              <a:t>, taste, </a:t>
            </a:r>
            <a:r>
              <a:rPr lang="cs-CZ" dirty="0" err="1" smtClean="0"/>
              <a:t>fashion</a:t>
            </a:r>
            <a:endParaRPr lang="cs-CZ" dirty="0" smtClean="0"/>
          </a:p>
          <a:p>
            <a:r>
              <a:rPr lang="cs-CZ" dirty="0" err="1" smtClean="0"/>
              <a:t>complementary</a:t>
            </a:r>
            <a:r>
              <a:rPr lang="cs-CZ" dirty="0" smtClean="0"/>
              <a:t> </a:t>
            </a:r>
            <a:r>
              <a:rPr lang="cs-CZ" dirty="0" err="1" smtClean="0"/>
              <a:t>good</a:t>
            </a: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900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</a:t>
            </a:r>
            <a:r>
              <a:rPr lang="en-US" dirty="0" err="1" smtClean="0"/>
              <a:t>lasticity</a:t>
            </a:r>
            <a:r>
              <a:rPr lang="en-US" dirty="0" smtClean="0"/>
              <a:t> of demand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it gives the percentage change in quantity demanded in response to a one percent change in price</a:t>
            </a:r>
            <a:endParaRPr lang="cs-CZ" dirty="0" smtClean="0"/>
          </a:p>
          <a:p>
            <a:r>
              <a:rPr lang="cs-CZ" dirty="0"/>
              <a:t>a</a:t>
            </a:r>
            <a:r>
              <a:rPr lang="en-US" dirty="0" smtClean="0"/>
              <a:t> number of factors can affect the elasticity of demand for a good</a:t>
            </a:r>
            <a:r>
              <a:rPr lang="cs-CZ" dirty="0" smtClean="0"/>
              <a:t> (</a:t>
            </a:r>
            <a:r>
              <a:rPr lang="cs-CZ" dirty="0" err="1" smtClean="0"/>
              <a:t>availability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substitute </a:t>
            </a:r>
            <a:r>
              <a:rPr lang="cs-CZ" dirty="0" err="1" smtClean="0"/>
              <a:t>goods</a:t>
            </a:r>
            <a:r>
              <a:rPr lang="cs-CZ" dirty="0" smtClean="0"/>
              <a:t>, </a:t>
            </a:r>
            <a:r>
              <a:rPr lang="cs-CZ" dirty="0" err="1" smtClean="0"/>
              <a:t>necessity</a:t>
            </a:r>
            <a:r>
              <a:rPr lang="cs-CZ" dirty="0" smtClean="0"/>
              <a:t>, </a:t>
            </a:r>
            <a:r>
              <a:rPr lang="cs-CZ" dirty="0" err="1" smtClean="0"/>
              <a:t>duration</a:t>
            </a:r>
            <a:r>
              <a:rPr lang="cs-CZ" dirty="0" smtClean="0"/>
              <a:t>, </a:t>
            </a:r>
            <a:r>
              <a:rPr lang="cs-CZ" dirty="0" err="1" smtClean="0"/>
              <a:t>income</a:t>
            </a:r>
            <a:r>
              <a:rPr lang="cs-CZ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203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Remember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85000" lnSpcReduction="20000"/>
          </a:bodyPr>
          <a:lstStyle/>
          <a:p>
            <a:r>
              <a:rPr lang="cs-CZ" dirty="0" smtClean="0"/>
              <a:t>v</a:t>
            </a:r>
            <a:r>
              <a:rPr lang="en-US" dirty="0" err="1" smtClean="0"/>
              <a:t>arious</a:t>
            </a:r>
            <a:r>
              <a:rPr lang="en-US" dirty="0" smtClean="0"/>
              <a:t> research methods are used to calculate </a:t>
            </a:r>
            <a:r>
              <a:rPr lang="en-US" b="1" i="1" dirty="0" smtClean="0"/>
              <a:t>price </a:t>
            </a:r>
            <a:r>
              <a:rPr lang="en-US" b="1" i="1" dirty="0" err="1" smtClean="0"/>
              <a:t>elasticities</a:t>
            </a:r>
            <a:r>
              <a:rPr lang="en-US" b="1" i="1" dirty="0" smtClean="0"/>
              <a:t> </a:t>
            </a:r>
            <a:r>
              <a:rPr lang="en-US" dirty="0" smtClean="0"/>
              <a:t>in real life, including analysis of historic sales data</a:t>
            </a:r>
            <a:endParaRPr lang="cs-CZ" dirty="0" smtClean="0"/>
          </a:p>
          <a:p>
            <a:r>
              <a:rPr lang="cs-CZ" dirty="0" smtClean="0"/>
              <a:t>p</a:t>
            </a:r>
            <a:r>
              <a:rPr lang="en-US" dirty="0" smtClean="0"/>
              <a:t>rice elasticity of demand (PED</a:t>
            </a:r>
            <a:r>
              <a:rPr lang="cs-CZ" dirty="0" smtClean="0"/>
              <a:t>) </a:t>
            </a:r>
            <a:r>
              <a:rPr lang="en-US" dirty="0" smtClean="0"/>
              <a:t>was devised by Alfred Marshall</a:t>
            </a:r>
            <a:endParaRPr lang="cs-CZ" dirty="0" smtClean="0"/>
          </a:p>
          <a:p>
            <a:r>
              <a:rPr lang="cs-CZ" dirty="0" smtClean="0"/>
              <a:t>a</a:t>
            </a:r>
            <a:r>
              <a:rPr lang="en-US" dirty="0" smtClean="0"/>
              <a:t> </a:t>
            </a:r>
            <a:r>
              <a:rPr lang="en-US" b="1" i="1" dirty="0" smtClean="0"/>
              <a:t>demand curve </a:t>
            </a:r>
            <a:r>
              <a:rPr lang="en-US" dirty="0" smtClean="0"/>
              <a:t>is a graphical depiction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cs-CZ" dirty="0" smtClean="0"/>
              <a:t>i</a:t>
            </a:r>
            <a:r>
              <a:rPr lang="en-US" dirty="0" smtClean="0"/>
              <a:t>t shows how the quantity demanded of some product during a specified period of time will change as the price of that product changes, holding all other determinants of quantity demanded constant</a:t>
            </a:r>
            <a:endParaRPr lang="cs-CZ" dirty="0" smtClean="0"/>
          </a:p>
          <a:p>
            <a:r>
              <a:rPr lang="cs-CZ" dirty="0" smtClean="0"/>
              <a:t>p</a:t>
            </a:r>
            <a:r>
              <a:rPr lang="en-US" dirty="0" smtClean="0"/>
              <a:t>rice is usually measured on the vertical axis and quantity demanded on the horizontal axis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747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JURASZKOVÁ ING, Marcela.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Podniková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ekonomika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I: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Učební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texty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pro 1.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ročník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Střední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obchodu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služeb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podnikání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Vyšší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odborná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2012. </a:t>
            </a:r>
            <a:endParaRPr lang="cs-CZ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cs-CZ" dirty="0">
                <a:solidFill>
                  <a:prstClr val="black"/>
                </a:solidFill>
                <a:latin typeface="Calibri"/>
              </a:rPr>
              <a:t>PHILLIPS, Janet a kol. Oxford studijní slovník. Oxford: Oxford University Press, 2010, ISBN 978019 430655 3.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4982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309</Words>
  <Application>Microsoft Office PowerPoint</Application>
  <PresentationFormat>Předvádění na obrazovce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Motiv systému Office</vt:lpstr>
      <vt:lpstr>2_Motiv systému Office</vt:lpstr>
      <vt:lpstr>Prezentace aplikace PowerPoint</vt:lpstr>
      <vt:lpstr>Demand</vt:lpstr>
      <vt:lpstr>Demand</vt:lpstr>
      <vt:lpstr>Law of demand</vt:lpstr>
      <vt:lpstr>Limitations</vt:lpstr>
      <vt:lpstr>Elasticity of demand</vt:lpstr>
      <vt:lpstr>Remember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10</cp:revision>
  <dcterms:created xsi:type="dcterms:W3CDTF">2013-06-02T18:18:06Z</dcterms:created>
  <dcterms:modified xsi:type="dcterms:W3CDTF">2013-06-24T06:33:49Z</dcterms:modified>
</cp:coreProperties>
</file>