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84" r:id="rId2"/>
  </p:sldMasterIdLst>
  <p:sldIdLst>
    <p:sldId id="265" r:id="rId3"/>
    <p:sldId id="256" r:id="rId4"/>
    <p:sldId id="258" r:id="rId5"/>
    <p:sldId id="259" r:id="rId6"/>
    <p:sldId id="260" r:id="rId7"/>
    <p:sldId id="257" r:id="rId8"/>
    <p:sldId id="262" r:id="rId9"/>
    <p:sldId id="269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AAF1F-4119-4EB6-952C-BAFEAE44DC94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114FE-507F-4491-8189-210CE60D5E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800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AAF1F-4119-4EB6-952C-BAFEAE44DC94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114FE-507F-4491-8189-210CE60D5E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9810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AAF1F-4119-4EB6-952C-BAFEAE44DC94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114FE-507F-4491-8189-210CE60D5E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02226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FC743-F6A9-442D-B384-D881D59C5CE9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9288F-22AA-43F3-A6EA-B2A460EBD2E2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49357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FC743-F6A9-442D-B384-D881D59C5CE9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9288F-22AA-43F3-A6EA-B2A460EBD2E2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02576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FC743-F6A9-442D-B384-D881D59C5CE9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9288F-22AA-43F3-A6EA-B2A460EBD2E2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32499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FC743-F6A9-442D-B384-D881D59C5CE9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9288F-22AA-43F3-A6EA-B2A460EBD2E2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63731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FC743-F6A9-442D-B384-D881D59C5CE9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9288F-22AA-43F3-A6EA-B2A460EBD2E2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7122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FC743-F6A9-442D-B384-D881D59C5CE9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9288F-22AA-43F3-A6EA-B2A460EBD2E2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35162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FC743-F6A9-442D-B384-D881D59C5CE9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9288F-22AA-43F3-A6EA-B2A460EBD2E2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22674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FC743-F6A9-442D-B384-D881D59C5CE9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9288F-22AA-43F3-A6EA-B2A460EBD2E2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5189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AAF1F-4119-4EB6-952C-BAFEAE44DC94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114FE-507F-4491-8189-210CE60D5E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69974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FC743-F6A9-442D-B384-D881D59C5CE9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9288F-22AA-43F3-A6EA-B2A460EBD2E2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45683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FC743-F6A9-442D-B384-D881D59C5CE9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9288F-22AA-43F3-A6EA-B2A460EBD2E2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073500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FC743-F6A9-442D-B384-D881D59C5CE9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9288F-22AA-43F3-A6EA-B2A460EBD2E2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4605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AAF1F-4119-4EB6-952C-BAFEAE44DC94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114FE-507F-4491-8189-210CE60D5E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1097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AAF1F-4119-4EB6-952C-BAFEAE44DC94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114FE-507F-4491-8189-210CE60D5E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4454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AAF1F-4119-4EB6-952C-BAFEAE44DC94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114FE-507F-4491-8189-210CE60D5E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7729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AAF1F-4119-4EB6-952C-BAFEAE44DC94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114FE-507F-4491-8189-210CE60D5E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6489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AAF1F-4119-4EB6-952C-BAFEAE44DC94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114FE-507F-4491-8189-210CE60D5E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8353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AAF1F-4119-4EB6-952C-BAFEAE44DC94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114FE-507F-4491-8189-210CE60D5E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4942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AAF1F-4119-4EB6-952C-BAFEAE44DC94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114FE-507F-4491-8189-210CE60D5E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0676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AAF1F-4119-4EB6-952C-BAFEAE44DC94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4114FE-507F-4491-8189-210CE60D5E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0156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6FC743-F6A9-442D-B384-D881D59C5CE9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69288F-22AA-43F3-A6EA-B2A460EBD2E2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5978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hemicool.com/" TargetMode="External"/><Relationship Id="rId2" Type="http://schemas.openxmlformats.org/officeDocument/2006/relationships/hyperlink" Target="http://en.wikipedia.org/wiki/Main_Page" TargetMode="Externa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1400" dirty="0" smtClean="0"/>
              <a:t>Jméno autora:	Mgr. Mária Filipová</a:t>
            </a:r>
          </a:p>
          <a:p>
            <a:pPr marL="0" indent="0">
              <a:buNone/>
            </a:pPr>
            <a:r>
              <a:rPr lang="cs-CZ" sz="1400" dirty="0" smtClean="0"/>
              <a:t>Datum vytvoření: 	17. 3. 2013 </a:t>
            </a:r>
          </a:p>
          <a:p>
            <a:pPr marL="0" indent="0">
              <a:buNone/>
            </a:pPr>
            <a:r>
              <a:rPr lang="cs-CZ" sz="1400" dirty="0" smtClean="0"/>
              <a:t>Číslo </a:t>
            </a:r>
            <a:r>
              <a:rPr lang="cs-CZ" sz="1400" dirty="0" err="1"/>
              <a:t>DUMu</a:t>
            </a:r>
            <a:r>
              <a:rPr lang="cs-CZ" sz="1400" dirty="0"/>
              <a:t>:	</a:t>
            </a:r>
            <a:r>
              <a:rPr lang="cs-CZ" sz="1400" dirty="0" smtClean="0"/>
              <a:t>VY_32_INOVACE_06_AJ_ACH</a:t>
            </a:r>
            <a:endParaRPr lang="cs-CZ" sz="1400" dirty="0"/>
          </a:p>
          <a:p>
            <a:pPr marL="0" indent="0">
              <a:buNone/>
            </a:pPr>
            <a:r>
              <a:rPr lang="cs-CZ" sz="1400" dirty="0" smtClean="0"/>
              <a:t>Ročník:                	1. – 4. ročník</a:t>
            </a:r>
          </a:p>
          <a:p>
            <a:pPr marL="0" indent="0">
              <a:buNone/>
            </a:pPr>
            <a:r>
              <a:rPr lang="cs-CZ" sz="1400" dirty="0" smtClean="0"/>
              <a:t>Vzdělávací oblast: 	Jazyk a jazyková komunikace</a:t>
            </a:r>
          </a:p>
          <a:p>
            <a:pPr marL="0" indent="0">
              <a:buNone/>
            </a:pPr>
            <a:r>
              <a:rPr lang="cs-CZ" sz="1400" dirty="0" smtClean="0"/>
              <a:t>Vzdělávací obor:  	Anglický jazyk</a:t>
            </a:r>
          </a:p>
          <a:p>
            <a:pPr marL="0" indent="0">
              <a:buNone/>
            </a:pPr>
            <a:r>
              <a:rPr lang="cs-CZ" sz="1400" dirty="0" smtClean="0"/>
              <a:t>Tematický okruh:  	odborná slovní zásoba pro studenty aplikované chemie </a:t>
            </a:r>
          </a:p>
          <a:p>
            <a:pPr marL="0" indent="0">
              <a:buNone/>
            </a:pPr>
            <a:r>
              <a:rPr lang="cs-CZ" sz="1400" dirty="0" smtClean="0"/>
              <a:t>Klíčová slova:       	analytická chemie, chemická reakce, rozpustnost</a:t>
            </a:r>
          </a:p>
          <a:p>
            <a:pPr marL="0" indent="0">
              <a:buNone/>
            </a:pPr>
            <a:endParaRPr lang="cs-CZ" sz="1400" dirty="0" smtClean="0"/>
          </a:p>
          <a:p>
            <a:pPr marL="0" indent="0">
              <a:buNone/>
            </a:pPr>
            <a:r>
              <a:rPr lang="cs-CZ" sz="1400" dirty="0" smtClean="0"/>
              <a:t>Metodický list/anotace:</a:t>
            </a:r>
          </a:p>
          <a:p>
            <a:pPr marL="0" indent="0">
              <a:buNone/>
            </a:pPr>
            <a:r>
              <a:rPr lang="cs-CZ" sz="1400" dirty="0" smtClean="0"/>
              <a:t>Materiál slouží k seznámení se základní odbornou slovní zásobou pro studenty oborů  Aplikovaná chemie. Jedná se zejména o termíny z oblasti biologie a chemie. </a:t>
            </a:r>
          </a:p>
          <a:p>
            <a:pPr marL="0" indent="0">
              <a:buNone/>
            </a:pPr>
            <a:r>
              <a:rPr lang="cs-CZ" sz="1400" dirty="0" smtClean="0"/>
              <a:t>Studenti odhadují na základě svých znalostí význam slov. V případě potřeby pracují se slovníkem. </a:t>
            </a:r>
          </a:p>
          <a:p>
            <a:endParaRPr lang="cs-CZ" sz="14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404664"/>
            <a:ext cx="5761037" cy="95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30484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Analytical</a:t>
            </a:r>
            <a:r>
              <a:rPr lang="cs-CZ" dirty="0" smtClean="0"/>
              <a:t> </a:t>
            </a:r>
            <a:r>
              <a:rPr lang="cs-CZ" dirty="0" err="1" smtClean="0"/>
              <a:t>chemistry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3654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i="1" dirty="0" smtClean="0"/>
              <a:t>a</a:t>
            </a:r>
            <a:r>
              <a:rPr lang="en-US" b="1" i="1" dirty="0" err="1" smtClean="0"/>
              <a:t>nalytical</a:t>
            </a:r>
            <a:r>
              <a:rPr lang="en-US" b="1" i="1" dirty="0" smtClean="0"/>
              <a:t> chemistry </a:t>
            </a:r>
            <a:r>
              <a:rPr lang="en-US" dirty="0" smtClean="0"/>
              <a:t>is the discipline </a:t>
            </a:r>
            <a:r>
              <a:rPr lang="en-US" dirty="0" err="1" smtClean="0"/>
              <a:t>explor</a:t>
            </a:r>
            <a:r>
              <a:rPr lang="cs-CZ" dirty="0" err="1" smtClean="0"/>
              <a:t>ing</a:t>
            </a:r>
            <a:r>
              <a:rPr lang="cs-CZ" dirty="0" smtClean="0"/>
              <a:t> </a:t>
            </a:r>
            <a:r>
              <a:rPr lang="en-US" dirty="0" smtClean="0"/>
              <a:t>the composition of substances</a:t>
            </a:r>
            <a:endParaRPr lang="cs-CZ" dirty="0" smtClean="0"/>
          </a:p>
          <a:p>
            <a:r>
              <a:rPr lang="cs-CZ" dirty="0" smtClean="0"/>
              <a:t>a</a:t>
            </a:r>
            <a:r>
              <a:rPr lang="en-US" dirty="0" err="1" smtClean="0"/>
              <a:t>nalytical</a:t>
            </a:r>
            <a:r>
              <a:rPr lang="en-US" dirty="0" smtClean="0"/>
              <a:t> chemistry has two main sectors:</a:t>
            </a:r>
            <a:endParaRPr lang="cs-CZ" dirty="0" smtClean="0"/>
          </a:p>
          <a:p>
            <a:endParaRPr lang="cs-CZ" dirty="0" smtClean="0"/>
          </a:p>
          <a:p>
            <a:pPr>
              <a:buFont typeface="Wingdings" pitchFamily="2" charset="2"/>
              <a:buChar char="Ø"/>
            </a:pPr>
            <a:r>
              <a:rPr lang="cs-CZ" dirty="0" err="1" smtClean="0"/>
              <a:t>qualitative</a:t>
            </a:r>
            <a:r>
              <a:rPr lang="cs-CZ" dirty="0" smtClean="0"/>
              <a:t> </a:t>
            </a:r>
            <a:r>
              <a:rPr lang="cs-CZ" dirty="0" err="1" smtClean="0"/>
              <a:t>analytical</a:t>
            </a:r>
            <a:r>
              <a:rPr lang="cs-CZ" dirty="0" smtClean="0"/>
              <a:t> </a:t>
            </a:r>
            <a:r>
              <a:rPr lang="cs-CZ" dirty="0" err="1" smtClean="0"/>
              <a:t>chemistry</a:t>
            </a:r>
            <a:endParaRPr lang="cs-CZ" dirty="0" smtClean="0"/>
          </a:p>
          <a:p>
            <a:pPr>
              <a:buFont typeface="Wingdings" pitchFamily="2" charset="2"/>
              <a:buChar char="Ø"/>
            </a:pPr>
            <a:r>
              <a:rPr lang="cs-CZ" dirty="0" err="1" smtClean="0"/>
              <a:t>quantitative</a:t>
            </a:r>
            <a:r>
              <a:rPr lang="cs-CZ" dirty="0" smtClean="0"/>
              <a:t> </a:t>
            </a:r>
            <a:r>
              <a:rPr lang="cs-CZ" dirty="0" err="1" smtClean="0"/>
              <a:t>analytical</a:t>
            </a:r>
            <a:r>
              <a:rPr lang="cs-CZ" dirty="0" smtClean="0"/>
              <a:t> </a:t>
            </a:r>
            <a:r>
              <a:rPr lang="cs-CZ" dirty="0" err="1" smtClean="0"/>
              <a:t>chemistry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667313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qualitative</a:t>
            </a:r>
            <a:r>
              <a:rPr lang="cs-CZ" dirty="0" smtClean="0"/>
              <a:t> </a:t>
            </a:r>
            <a:r>
              <a:rPr lang="cs-CZ" dirty="0" err="1" smtClean="0"/>
              <a:t>analytical</a:t>
            </a:r>
            <a:r>
              <a:rPr lang="cs-CZ" dirty="0" smtClean="0"/>
              <a:t> </a:t>
            </a:r>
            <a:r>
              <a:rPr lang="cs-CZ" dirty="0" err="1" smtClean="0"/>
              <a:t>chemistry</a:t>
            </a:r>
            <a:r>
              <a:rPr lang="cs-CZ" dirty="0" smtClean="0"/>
              <a:t>-d</a:t>
            </a:r>
            <a:r>
              <a:rPr lang="en-US" dirty="0" err="1" smtClean="0"/>
              <a:t>etects</a:t>
            </a:r>
            <a:r>
              <a:rPr lang="en-US" dirty="0" smtClean="0"/>
              <a:t> the presence of elements in the sample and provide evidence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err="1" smtClean="0"/>
              <a:t>quantitative</a:t>
            </a:r>
            <a:r>
              <a:rPr lang="cs-CZ" dirty="0" smtClean="0"/>
              <a:t> </a:t>
            </a:r>
            <a:r>
              <a:rPr lang="cs-CZ" dirty="0" err="1" smtClean="0"/>
              <a:t>analytical</a:t>
            </a:r>
            <a:r>
              <a:rPr lang="cs-CZ" dirty="0" smtClean="0"/>
              <a:t> </a:t>
            </a:r>
            <a:r>
              <a:rPr lang="cs-CZ" dirty="0" err="1" smtClean="0"/>
              <a:t>chemistry</a:t>
            </a:r>
            <a:r>
              <a:rPr lang="cs-CZ" dirty="0" smtClean="0"/>
              <a:t>-d</a:t>
            </a:r>
            <a:r>
              <a:rPr lang="en-US" dirty="0" err="1" smtClean="0"/>
              <a:t>etermine</a:t>
            </a:r>
            <a:r>
              <a:rPr lang="cs-CZ" dirty="0" smtClean="0"/>
              <a:t>s </a:t>
            </a:r>
            <a:r>
              <a:rPr lang="en-US" dirty="0" smtClean="0"/>
              <a:t>mass ratio of the individual components, performs the determination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5853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Analytical</a:t>
            </a:r>
            <a:r>
              <a:rPr lang="cs-CZ" dirty="0" smtClean="0"/>
              <a:t> </a:t>
            </a:r>
            <a:r>
              <a:rPr lang="cs-CZ" dirty="0" err="1" smtClean="0"/>
              <a:t>reactions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smtClean="0"/>
              <a:t>Analytical methods can be separated into classical and instrumental. </a:t>
            </a:r>
            <a:endParaRPr lang="cs-CZ" dirty="0" smtClean="0"/>
          </a:p>
          <a:p>
            <a:pPr marL="0" indent="0">
              <a:buNone/>
            </a:pPr>
            <a:r>
              <a:rPr lang="en-US" dirty="0" smtClean="0"/>
              <a:t>Classical methods  use </a:t>
            </a:r>
            <a:r>
              <a:rPr lang="en-US" b="1" i="1" dirty="0" smtClean="0"/>
              <a:t>separations</a:t>
            </a:r>
            <a:r>
              <a:rPr lang="en-US" dirty="0" smtClean="0"/>
              <a:t> such as precipitation, extraction, and distillation and qualitative analysis by </a:t>
            </a:r>
            <a:r>
              <a:rPr lang="en-US" dirty="0" err="1" smtClean="0"/>
              <a:t>colo</a:t>
            </a:r>
            <a:r>
              <a:rPr lang="cs-CZ" dirty="0" smtClean="0"/>
              <a:t>u</a:t>
            </a:r>
            <a:r>
              <a:rPr lang="en-US" dirty="0" smtClean="0"/>
              <a:t>r, </a:t>
            </a:r>
            <a:r>
              <a:rPr lang="en-US" dirty="0" err="1" smtClean="0"/>
              <a:t>odo</a:t>
            </a:r>
            <a:r>
              <a:rPr lang="cs-CZ" dirty="0" smtClean="0"/>
              <a:t>u</a:t>
            </a:r>
            <a:r>
              <a:rPr lang="en-US" dirty="0" smtClean="0"/>
              <a:t>r, or melting point. </a:t>
            </a:r>
            <a:endParaRPr lang="cs-CZ" dirty="0" smtClean="0"/>
          </a:p>
          <a:p>
            <a:pPr marL="0" indent="0">
              <a:buNone/>
            </a:pPr>
            <a:r>
              <a:rPr lang="en-US" dirty="0" smtClean="0"/>
              <a:t>Quantitative analysis is achieved by </a:t>
            </a:r>
            <a:r>
              <a:rPr lang="en-US" b="1" i="1" dirty="0" smtClean="0"/>
              <a:t>measurement </a:t>
            </a:r>
            <a:r>
              <a:rPr lang="en-US" dirty="0" smtClean="0"/>
              <a:t>of weight or volume. Instrumental methods use an apparatus to measure physical quantities such as light absorption, fluorescence or conductivity.</a:t>
            </a:r>
          </a:p>
          <a:p>
            <a:pPr marL="0" indent="0">
              <a:buNone/>
            </a:pPr>
            <a:r>
              <a:rPr lang="en-US" dirty="0" smtClean="0"/>
              <a:t>Analytical reactions must be </a:t>
            </a:r>
            <a:r>
              <a:rPr lang="cs-CZ" dirty="0" smtClean="0"/>
              <a:t>fast and </a:t>
            </a:r>
            <a:r>
              <a:rPr lang="cs-CZ" dirty="0" err="1" smtClean="0"/>
              <a:t>easy</a:t>
            </a:r>
            <a:r>
              <a:rPr lang="cs-CZ" dirty="0" smtClean="0"/>
              <a:t> 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2719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Chemical</a:t>
            </a:r>
            <a:r>
              <a:rPr lang="cs-CZ" dirty="0" smtClean="0"/>
              <a:t> </a:t>
            </a:r>
            <a:r>
              <a:rPr lang="cs-CZ" dirty="0" err="1" smtClean="0"/>
              <a:t>reactions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r>
              <a:rPr lang="cs-CZ" dirty="0" err="1"/>
              <a:t>p</a:t>
            </a:r>
            <a:r>
              <a:rPr lang="cs-CZ" dirty="0" err="1" smtClean="0"/>
              <a:t>recipitation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complexation</a:t>
            </a:r>
            <a:endParaRPr lang="cs-CZ" dirty="0" smtClean="0"/>
          </a:p>
          <a:p>
            <a:r>
              <a:rPr lang="cs-CZ" dirty="0" err="1" smtClean="0"/>
              <a:t>oxidation</a:t>
            </a:r>
            <a:r>
              <a:rPr lang="cs-CZ" dirty="0" smtClean="0"/>
              <a:t> and </a:t>
            </a:r>
            <a:r>
              <a:rPr lang="cs-CZ" dirty="0" err="1" smtClean="0"/>
              <a:t>reduction</a:t>
            </a:r>
            <a:endParaRPr lang="cs-CZ" dirty="0" smtClean="0"/>
          </a:p>
          <a:p>
            <a:r>
              <a:rPr lang="cs-CZ" dirty="0"/>
              <a:t>a</a:t>
            </a:r>
            <a:r>
              <a:rPr lang="cs-CZ" dirty="0" smtClean="0"/>
              <a:t>cid-base </a:t>
            </a:r>
            <a:r>
              <a:rPr lang="cs-CZ" dirty="0" err="1" smtClean="0"/>
              <a:t>reactions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619447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Remember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Organic and inorganic substances have different properties</a:t>
            </a:r>
            <a:endParaRPr lang="cs-CZ" dirty="0" smtClean="0"/>
          </a:p>
          <a:p>
            <a:r>
              <a:rPr lang="cs-CZ" dirty="0" err="1" smtClean="0"/>
              <a:t>organic</a:t>
            </a:r>
            <a:r>
              <a:rPr lang="cs-CZ" dirty="0" smtClean="0"/>
              <a:t> </a:t>
            </a:r>
            <a:r>
              <a:rPr lang="cs-CZ" dirty="0" err="1" smtClean="0"/>
              <a:t>substances</a:t>
            </a:r>
            <a:r>
              <a:rPr lang="cs-CZ" dirty="0" smtClean="0"/>
              <a:t> are </a:t>
            </a:r>
            <a:r>
              <a:rPr lang="en-US" b="1" i="1" dirty="0" smtClean="0"/>
              <a:t>insoluble</a:t>
            </a:r>
            <a:r>
              <a:rPr lang="en-US" dirty="0" smtClean="0"/>
              <a:t> in water, soluble in benzene, for example, ethanol, acetone</a:t>
            </a:r>
            <a:endParaRPr lang="cs-CZ" dirty="0" smtClean="0"/>
          </a:p>
          <a:p>
            <a:r>
              <a:rPr lang="en-US" dirty="0" smtClean="0"/>
              <a:t>organic materials are less resistant to temperature</a:t>
            </a:r>
            <a:endParaRPr lang="cs-CZ" dirty="0" smtClean="0"/>
          </a:p>
          <a:p>
            <a:r>
              <a:rPr lang="cs-CZ" dirty="0" err="1" smtClean="0"/>
              <a:t>organic</a:t>
            </a:r>
            <a:r>
              <a:rPr lang="cs-CZ" dirty="0" smtClean="0"/>
              <a:t> </a:t>
            </a:r>
            <a:r>
              <a:rPr lang="cs-CZ" dirty="0" err="1" smtClean="0"/>
              <a:t>substances</a:t>
            </a:r>
            <a:r>
              <a:rPr lang="cs-CZ" dirty="0" smtClean="0"/>
              <a:t> are not </a:t>
            </a:r>
            <a:r>
              <a:rPr lang="cs-CZ" dirty="0" err="1" smtClean="0"/>
              <a:t>electrolytes</a:t>
            </a:r>
            <a:endParaRPr lang="cs-CZ" dirty="0" smtClean="0"/>
          </a:p>
          <a:p>
            <a:r>
              <a:rPr lang="en-US" dirty="0" smtClean="0"/>
              <a:t>reagents act selectively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en-US" dirty="0" smtClean="0"/>
              <a:t> organic substances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1721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FABINI, Ján; BLAŽEK, Jaroslav. Chemie pro studijní obory SOŠ a SOU nechemického zaměření. Praha: SPN, 1999, ISBN 80-7235-104-4.  </a:t>
            </a:r>
          </a:p>
          <a:p>
            <a:r>
              <a:rPr lang="cs-CZ" dirty="0" smtClean="0"/>
              <a:t>PHILLIPS, Janet a kol. Oxford studijní slovník. Oxford: Oxford University Press, 2010, ISBN 978019 430655 3.</a:t>
            </a:r>
          </a:p>
          <a:p>
            <a:r>
              <a:rPr lang="cs-CZ" dirty="0" smtClean="0"/>
              <a:t> </a:t>
            </a:r>
            <a:r>
              <a:rPr lang="en-US" sz="3000" i="1" dirty="0">
                <a:solidFill>
                  <a:prstClr val="black"/>
                </a:solidFill>
              </a:rPr>
              <a:t>Wikipedia: the free encyclopedia</a:t>
            </a:r>
            <a:r>
              <a:rPr lang="en-US" sz="3000" dirty="0">
                <a:solidFill>
                  <a:prstClr val="black"/>
                </a:solidFill>
              </a:rPr>
              <a:t> [online]. San Francisco (CA): Wikimedia Foundation, 2001-2013 [cit. 2013-06-06]. </a:t>
            </a:r>
            <a:r>
              <a:rPr lang="en-US" sz="3000" dirty="0" err="1">
                <a:solidFill>
                  <a:prstClr val="black"/>
                </a:solidFill>
              </a:rPr>
              <a:t>Dostupné</a:t>
            </a:r>
            <a:r>
              <a:rPr lang="en-US" sz="3000" dirty="0">
                <a:solidFill>
                  <a:prstClr val="black"/>
                </a:solidFill>
              </a:rPr>
              <a:t> z:</a:t>
            </a:r>
            <a:r>
              <a:rPr lang="en-US" sz="3000" dirty="0">
                <a:solidFill>
                  <a:prstClr val="black"/>
                </a:solidFill>
                <a:hlinkClick r:id="rId2"/>
              </a:rPr>
              <a:t>http://en.wikipedia.org/wiki/Main_Page</a:t>
            </a:r>
            <a:endParaRPr lang="cs-CZ" dirty="0" smtClean="0"/>
          </a:p>
          <a:p>
            <a:r>
              <a:rPr lang="en-US" i="1" dirty="0" err="1"/>
              <a:t>Chemicool</a:t>
            </a:r>
            <a:r>
              <a:rPr lang="en-US" i="1" dirty="0"/>
              <a:t> </a:t>
            </a:r>
            <a:r>
              <a:rPr lang="en-US" i="1" dirty="0" err="1"/>
              <a:t>Periodická</a:t>
            </a:r>
            <a:r>
              <a:rPr lang="en-US" i="1" dirty="0"/>
              <a:t> </a:t>
            </a:r>
            <a:r>
              <a:rPr lang="en-US" i="1" dirty="0" err="1"/>
              <a:t>tabulka</a:t>
            </a:r>
            <a:r>
              <a:rPr lang="en-US" i="1" dirty="0"/>
              <a:t>.</a:t>
            </a:r>
            <a:r>
              <a:rPr lang="en-US" dirty="0"/>
              <a:t> [online]. 1996 - 2013 [cit. 2013-06-19]. </a:t>
            </a:r>
            <a:r>
              <a:rPr lang="en-US" dirty="0" err="1"/>
              <a:t>Dostupné</a:t>
            </a:r>
            <a:r>
              <a:rPr lang="en-US" dirty="0"/>
              <a:t> z: </a:t>
            </a:r>
            <a:r>
              <a:rPr lang="en-US" dirty="0">
                <a:hlinkClick r:id="rId3"/>
              </a:rPr>
              <a:t>http://www.chemicool.com/</a:t>
            </a:r>
            <a:r>
              <a:rPr lang="en-US" dirty="0"/>
              <a:t> </a:t>
            </a:r>
            <a:br>
              <a:rPr lang="en-US" dirty="0"/>
            </a:br>
            <a:endParaRPr lang="en-US" dirty="0"/>
          </a:p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350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</TotalTime>
  <Words>246</Words>
  <Application>Microsoft Office PowerPoint</Application>
  <PresentationFormat>Předvádění na obrazovce (4:3)</PresentationFormat>
  <Paragraphs>44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8</vt:i4>
      </vt:variant>
    </vt:vector>
  </HeadingPairs>
  <TitlesOfParts>
    <vt:vector size="10" baseType="lpstr">
      <vt:lpstr>Motiv systému Office</vt:lpstr>
      <vt:lpstr>3_Motiv systému Office</vt:lpstr>
      <vt:lpstr>Prezentace aplikace PowerPoint</vt:lpstr>
      <vt:lpstr>Analytical chemistry</vt:lpstr>
      <vt:lpstr>Prezentace aplikace PowerPoint</vt:lpstr>
      <vt:lpstr>Prezentace aplikace PowerPoint</vt:lpstr>
      <vt:lpstr>Analytical reactions</vt:lpstr>
      <vt:lpstr>Chemical reactions</vt:lpstr>
      <vt:lpstr>Remember</vt:lpstr>
      <vt:lpstr>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Analytická chemie</dc:title>
  <dc:creator>Lenovo</dc:creator>
  <cp:lastModifiedBy>Lenovo</cp:lastModifiedBy>
  <cp:revision>20</cp:revision>
  <dcterms:created xsi:type="dcterms:W3CDTF">2013-03-17T17:13:59Z</dcterms:created>
  <dcterms:modified xsi:type="dcterms:W3CDTF">2013-06-24T05:41:52Z</dcterms:modified>
</cp:coreProperties>
</file>