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56" r:id="rId3"/>
    <p:sldId id="278" r:id="rId4"/>
    <p:sldId id="262" r:id="rId5"/>
    <p:sldId id="277" r:id="rId6"/>
    <p:sldId id="282" r:id="rId7"/>
    <p:sldId id="280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02A9F0-96D4-4279-AFEC-D40089C4CC32}" type="datetimeFigureOut">
              <a:rPr lang="cs-CZ"/>
              <a:pPr>
                <a:defRPr/>
              </a:pPr>
              <a:t>24.11.2013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3E9A4D-9DB0-40EE-AD8F-7159D3E620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E638-2123-4E44-A78C-4A434764E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7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AA18-ECB6-4DFC-B173-E880C73090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4C5D-4DA8-4675-BA3E-A2ABB8A0A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855-AA8A-4F00-B390-8A05EE06E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7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D962-2870-41E1-8363-D89B56AD40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8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926A-CC64-494E-8333-C25E5FEFC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8A83-4D00-4AED-AFC0-95953CA6BA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31B8-186B-43B2-BD03-C7A00344A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9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B3BA-A42A-43B5-94EF-F05480B85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5C81-63CE-462C-AB16-C3858EA3B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4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6AE8-EDEF-4918-852D-4B0A36C40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7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4DD412-36F7-4D70-83C5-3A27DD4239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listo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20. </a:t>
            </a:r>
            <a:r>
              <a:rPr lang="cs-CZ" sz="1200" b="1" dirty="0">
                <a:latin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</a:rPr>
              <a:t>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VY_32_INOVACE_05_ZT_TK_1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</a:rPr>
              <a:t>Technické </a:t>
            </a:r>
            <a:r>
              <a:rPr lang="cs-CZ" sz="1200" b="1" dirty="0" smtClean="0">
                <a:latin typeface="Verdana" pitchFamily="34" charset="0"/>
              </a:rPr>
              <a:t>kreslení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Druhy čar II.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Ukázka normalizované konstrukce čárkované čáry. V současné době je přenechána starost </a:t>
            </a:r>
            <a:br>
              <a:rPr lang="cs-CZ" sz="1200" dirty="0" smtClean="0">
                <a:latin typeface="Verdana" pitchFamily="34" charset="0"/>
              </a:rPr>
            </a:br>
            <a:r>
              <a:rPr lang="cs-CZ" sz="1200" dirty="0" smtClean="0">
                <a:latin typeface="Verdana" pitchFamily="34" charset="0"/>
              </a:rPr>
              <a:t>o provedení čar programům. Je však možné definovat jak provedení čar tak jejich barevnost.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Další příklady čar již nejsou tak striktní a umožňují tvorbu čar v určitém rozmezí délek jednotlivých prvků.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Poslední ukázka zachycuje automatické </a:t>
            </a:r>
            <a:r>
              <a:rPr lang="cs-CZ" sz="1200" dirty="0">
                <a:latin typeface="Verdana" pitchFamily="34" charset="0"/>
              </a:rPr>
              <a:t>ú</a:t>
            </a:r>
            <a:r>
              <a:rPr lang="cs-CZ" sz="1200" dirty="0" smtClean="0">
                <a:latin typeface="Verdana" pitchFamily="34" charset="0"/>
              </a:rPr>
              <a:t>pravy parametrů prvků čar nadefinovaných „ručně“ v programu </a:t>
            </a:r>
            <a:r>
              <a:rPr lang="cs-CZ" sz="1200" dirty="0" err="1" smtClean="0">
                <a:latin typeface="Verdana" pitchFamily="34" charset="0"/>
                <a:hlinkClick r:id="rId2"/>
              </a:rPr>
              <a:t>Callisto</a:t>
            </a:r>
            <a:r>
              <a:rPr lang="cs-CZ" sz="1200" dirty="0" smtClean="0">
                <a:latin typeface="Verdana" pitchFamily="34" charset="0"/>
              </a:rPr>
              <a:t>.</a:t>
            </a: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390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148743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Rýsování přerušovaných čar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42602" y="4689140"/>
            <a:ext cx="5715167" cy="160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2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Konstrukce přerušovaných čar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3" action="ppaction://hlinksldjump"/>
              </a:rPr>
              <a:t>►</a:t>
            </a:r>
            <a:r>
              <a:rPr lang="cs-CZ" altLang="cs-CZ" sz="1600" dirty="0"/>
              <a:t> Příklad čárkované čáry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4" action="ppaction://hlinksldjump"/>
              </a:rPr>
              <a:t>►</a:t>
            </a:r>
            <a:r>
              <a:rPr lang="cs-CZ" altLang="cs-CZ" sz="1600" dirty="0"/>
              <a:t> Příklad čerchované čáry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5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Automatická úprava počítačovým </a:t>
            </a:r>
            <a:r>
              <a:rPr lang="cs-CZ" sz="1600" dirty="0" smtClean="0"/>
              <a:t>programem</a:t>
            </a:r>
            <a:endParaRPr lang="cs-CZ" altLang="cs-CZ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1443038"/>
            <a:ext cx="7354887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407315" y="4076701"/>
            <a:ext cx="8413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29" y="1032985"/>
            <a:ext cx="7354887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427" y="12836"/>
            <a:ext cx="8229600" cy="1143000"/>
          </a:xfrm>
        </p:spPr>
        <p:txBody>
          <a:bodyPr/>
          <a:lstStyle/>
          <a:p>
            <a:r>
              <a:rPr lang="cs-CZ" dirty="0" smtClean="0"/>
              <a:t>Konstrukce přerušovaných čar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510" y="3731655"/>
            <a:ext cx="2475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d</a:t>
            </a:r>
            <a:r>
              <a:rPr lang="cs-CZ" baseline="-25000" dirty="0" err="1" smtClean="0"/>
              <a:t>č</a:t>
            </a:r>
            <a:r>
              <a:rPr lang="cs-CZ" dirty="0" smtClean="0"/>
              <a:t> … délka čáry</a:t>
            </a:r>
          </a:p>
          <a:p>
            <a:r>
              <a:rPr lang="cs-CZ" dirty="0" smtClean="0"/>
              <a:t>d</a:t>
            </a:r>
            <a:r>
              <a:rPr lang="cs-CZ" baseline="-25000" dirty="0" smtClean="0"/>
              <a:t>m</a:t>
            </a:r>
            <a:r>
              <a:rPr lang="cs-CZ" dirty="0" smtClean="0"/>
              <a:t> … délka mezery</a:t>
            </a:r>
          </a:p>
          <a:p>
            <a:r>
              <a:rPr lang="cs-CZ" dirty="0" err="1" smtClean="0"/>
              <a:t>d</a:t>
            </a:r>
            <a:r>
              <a:rPr lang="cs-CZ" baseline="-25000" dirty="0" err="1" smtClean="0"/>
              <a:t>t</a:t>
            </a:r>
            <a:r>
              <a:rPr lang="cs-CZ" dirty="0" smtClean="0"/>
              <a:t> … délka tečky</a:t>
            </a:r>
          </a:p>
          <a:p>
            <a:r>
              <a:rPr lang="cs-CZ" dirty="0" smtClean="0"/>
              <a:t>d … síla čáry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1" y="5570656"/>
            <a:ext cx="8685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P</a:t>
            </a:r>
            <a:r>
              <a:rPr lang="cs-CZ" sz="1400" dirty="0" smtClean="0"/>
              <a:t>ři rýsování od ruky se po určité době řídíme citem, počítačové programy přepočítávají rozměry prvků čar automaticky.</a:t>
            </a:r>
          </a:p>
          <a:p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U čáry od tužky nebo v počítačové grafice používáme rovný konec prvků čar.</a:t>
            </a:r>
            <a:endParaRPr lang="cs-CZ" sz="1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84056"/>
              </p:ext>
            </p:extLst>
          </p:nvPr>
        </p:nvGraphicFramePr>
        <p:xfrm>
          <a:off x="2409605" y="3749490"/>
          <a:ext cx="6480722" cy="156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9"/>
                <a:gridCol w="1053117"/>
                <a:gridCol w="1165284"/>
                <a:gridCol w="1212029"/>
                <a:gridCol w="1160081"/>
                <a:gridCol w="91810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Prvek čáry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Krátká čára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dlouhá čárka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tečka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mezera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násobek tloušťky čáry d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ro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</a:rPr>
                        <a:t> os)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6d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24d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max. 0,5 d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3d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včetně zaoblených konců čar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pro d = 0,25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pro d = 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0,75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7947375" y="2988198"/>
            <a:ext cx="5581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172261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říklad čárkované čáry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81063" y="1744830"/>
            <a:ext cx="7605712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Tloušťka čáry má být v celé délce stejná.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Čárkovaná čára (tloušťky </a:t>
            </a:r>
            <a:r>
              <a:rPr lang="cs-CZ" altLang="cs-CZ" sz="1800" dirty="0" smtClean="0"/>
              <a:t>d) </a:t>
            </a:r>
            <a:r>
              <a:rPr lang="cs-CZ" altLang="cs-CZ" sz="1800" dirty="0"/>
              <a:t>se skládá ze stejně dlouhých čárek (2 – 10 mm), mezi nimiž jsou stejně velké mezery (nejméně 4 </a:t>
            </a:r>
            <a:r>
              <a:rPr lang="cs-CZ" altLang="cs-CZ" sz="1800" dirty="0" smtClean="0"/>
              <a:t>d).</a:t>
            </a:r>
            <a:endParaRPr lang="cs-CZ" altLang="cs-CZ" sz="1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81063" y="5823557"/>
            <a:ext cx="747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 formát A4 lze doporučit krátkou čárku 5 mm a mezeru 1 mm.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12260" y="4885274"/>
            <a:ext cx="5581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Obr. 2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44" y="3534169"/>
            <a:ext cx="5391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3041830" y="3850159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4842030" y="378641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321750" y="4660249"/>
            <a:ext cx="148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2 - 10 mm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399136" y="4642900"/>
            <a:ext cx="88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≥ 4d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5" idx="0"/>
          </p:cNvCxnSpPr>
          <p:nvPr/>
        </p:nvCxnSpPr>
        <p:spPr>
          <a:xfrm flipV="1">
            <a:off x="3064333" y="3831013"/>
            <a:ext cx="382542" cy="829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3" idx="0"/>
          </p:cNvCxnSpPr>
          <p:nvPr/>
        </p:nvCxnSpPr>
        <p:spPr>
          <a:xfrm flipV="1">
            <a:off x="4842030" y="3786414"/>
            <a:ext cx="509724" cy="856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45462" cy="709613"/>
          </a:xfrm>
        </p:spPr>
        <p:txBody>
          <a:bodyPr/>
          <a:lstStyle/>
          <a:p>
            <a:r>
              <a:rPr lang="cs-CZ" altLang="cs-CZ" dirty="0" smtClean="0"/>
              <a:t>Příklad čerchované čáry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57225" y="1358900"/>
            <a:ext cx="782955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Čerchovaná čára (tloušťky </a:t>
            </a:r>
            <a:r>
              <a:rPr lang="cs-CZ" altLang="cs-CZ" sz="1800" dirty="0" smtClean="0"/>
              <a:t>d) </a:t>
            </a:r>
            <a:r>
              <a:rPr lang="cs-CZ" altLang="cs-CZ" sz="1800" dirty="0"/>
              <a:t>se skládá z </a:t>
            </a:r>
            <a:r>
              <a:rPr lang="cs-CZ" altLang="cs-CZ" sz="1800" dirty="0" smtClean="0"/>
              <a:t>dlouhých čárek  </a:t>
            </a:r>
            <a:r>
              <a:rPr lang="cs-CZ" altLang="cs-CZ" sz="1800" dirty="0"/>
              <a:t>a </a:t>
            </a:r>
            <a:r>
              <a:rPr lang="cs-CZ" altLang="cs-CZ" sz="1800" dirty="0" smtClean="0"/>
              <a:t>krátkých čárek proložených mezerami.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Vždy začíná a končí čárkou.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Mezery jsou nejméně </a:t>
            </a:r>
            <a:r>
              <a:rPr lang="cs-CZ" altLang="cs-CZ" sz="1800" dirty="0" smtClean="0"/>
              <a:t>4d. 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Krátká čárka je o délce maximálně </a:t>
            </a:r>
            <a:r>
              <a:rPr lang="cs-CZ" altLang="cs-CZ" sz="1800" dirty="0" smtClean="0"/>
              <a:t>3d.</a:t>
            </a:r>
            <a:endParaRPr lang="cs-CZ" alt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6585" y="5409220"/>
            <a:ext cx="747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 formát A4 lze doporučit dlouhou čárku 10 mm, mezeru 1,5 mm a krátkou čárku 1 mm (délka 0,75 mm by se špatně odhadovala).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272300" y="4975284"/>
            <a:ext cx="5581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Obr. </a:t>
            </a:r>
            <a:r>
              <a:rPr lang="cs-CZ" sz="1050" dirty="0" smtClean="0"/>
              <a:t>3</a:t>
            </a:r>
            <a:endParaRPr lang="cs-CZ" sz="105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85" y="3674483"/>
            <a:ext cx="51911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736685" y="4689140"/>
            <a:ext cx="148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 - 20 mm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46152" y="4700238"/>
            <a:ext cx="88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≥</a:t>
            </a:r>
            <a:r>
              <a:rPr lang="cs-CZ" dirty="0" smtClean="0"/>
              <a:t> 4s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35460" y="4689140"/>
            <a:ext cx="88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≤ 3s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2350853" y="3924055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3491880" y="3860310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2373356" y="3904909"/>
            <a:ext cx="742582" cy="829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3491880" y="3860310"/>
            <a:ext cx="135015" cy="856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4448996" y="3885343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471499" y="3904909"/>
            <a:ext cx="820581" cy="790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sz="3200" dirty="0" smtClean="0"/>
              <a:t>Automatická úprava počítačovým programem</a:t>
            </a:r>
            <a:endParaRPr lang="cs-CZ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04" y="2741658"/>
            <a:ext cx="69738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93" y="4846658"/>
            <a:ext cx="72215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2951820" y="4036568"/>
            <a:ext cx="2250250" cy="675075"/>
          </a:xfrm>
          <a:prstGeom prst="wedgeRoundRectCallout">
            <a:avLst>
              <a:gd name="adj1" fmla="val -27888"/>
              <a:gd name="adj2" fmla="val 935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ový popisek 6"/>
          <p:cNvSpPr/>
          <p:nvPr/>
        </p:nvSpPr>
        <p:spPr>
          <a:xfrm>
            <a:off x="3041829" y="4036568"/>
            <a:ext cx="2160241" cy="675075"/>
          </a:xfrm>
          <a:prstGeom prst="wedgeRoundRectCallout">
            <a:avLst>
              <a:gd name="adj1" fmla="val -13778"/>
              <a:gd name="adj2" fmla="val -9834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Síla čáry 0,25 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6282189" y="1853825"/>
            <a:ext cx="2160241" cy="675075"/>
          </a:xfrm>
          <a:prstGeom prst="wedgeRoundRectCallout">
            <a:avLst>
              <a:gd name="adj1" fmla="val -27447"/>
              <a:gd name="adj2" fmla="val 89308"/>
              <a:gd name="adj3" fmla="val 1666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Síla čáry 0,5 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5620655" y="6016788"/>
            <a:ext cx="2160241" cy="675075"/>
          </a:xfrm>
          <a:prstGeom prst="wedgeRoundRectCallout">
            <a:avLst>
              <a:gd name="adj1" fmla="val -24361"/>
              <a:gd name="adj2" fmla="val -96938"/>
              <a:gd name="adj3" fmla="val 1666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Síla čáry 0,5 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6554" y="1628800"/>
            <a:ext cx="526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Automatická úprava čar v programu </a:t>
            </a:r>
            <a:r>
              <a:rPr lang="cs-CZ" dirty="0" err="1" smtClean="0"/>
              <a:t>Callisto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494225" y="3763086"/>
            <a:ext cx="5581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Obr. </a:t>
            </a:r>
            <a:r>
              <a:rPr lang="cs-CZ" sz="1050" dirty="0" smtClean="0"/>
              <a:t>4</a:t>
            </a:r>
            <a:endParaRPr lang="cs-CZ" sz="1050" dirty="0"/>
          </a:p>
        </p:txBody>
      </p:sp>
      <p:sp>
        <p:nvSpPr>
          <p:cNvPr id="12" name="Obdélník 11"/>
          <p:cNvSpPr/>
          <p:nvPr/>
        </p:nvSpPr>
        <p:spPr>
          <a:xfrm>
            <a:off x="8052391" y="5612628"/>
            <a:ext cx="5581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dirty="0"/>
              <a:t>Obr. </a:t>
            </a:r>
            <a:r>
              <a:rPr lang="cs-CZ" sz="1050" dirty="0" smtClean="0"/>
              <a:t>5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87844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b="1" dirty="0" smtClean="0"/>
              <a:t>- 5</a:t>
            </a:r>
            <a:r>
              <a:rPr lang="cs-CZ" sz="1400" dirty="0" smtClean="0"/>
              <a:t>  Archiv 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5021015"/>
            <a:ext cx="8235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sz="1400" dirty="0" smtClean="0"/>
              <a:t>20.9.2013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en.wikipedia.org/wiki/Main_Page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978-80-251-1887-0.</a:t>
            </a:r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3941515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9875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10882</TotalTime>
  <Words>318</Words>
  <Application>Microsoft Office PowerPoint</Application>
  <PresentationFormat>Předvádění na obrazovce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Rýsování přerušovaných čar</vt:lpstr>
      <vt:lpstr>Konstrukce přerušovaných čar</vt:lpstr>
      <vt:lpstr>Příklad čárkované čáry</vt:lpstr>
      <vt:lpstr>Příklad čerchované čáry</vt:lpstr>
      <vt:lpstr>Automatická úprava počítačovým programem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388</cp:revision>
  <dcterms:created xsi:type="dcterms:W3CDTF">2013-03-27T07:54:35Z</dcterms:created>
  <dcterms:modified xsi:type="dcterms:W3CDTF">2013-11-24T21:30:26Z</dcterms:modified>
</cp:coreProperties>
</file>