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56" r:id="rId3"/>
    <p:sldId id="257" r:id="rId4"/>
    <p:sldId id="278" r:id="rId5"/>
    <p:sldId id="280" r:id="rId6"/>
    <p:sldId id="282" r:id="rId7"/>
    <p:sldId id="277" r:id="rId8"/>
    <p:sldId id="283" r:id="rId9"/>
    <p:sldId id="285" r:id="rId10"/>
    <p:sldId id="279" r:id="rId11"/>
    <p:sldId id="284" r:id="rId12"/>
    <p:sldId id="286" r:id="rId13"/>
    <p:sldId id="261" r:id="rId14"/>
    <p:sldId id="275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07D8B2-2C27-4EF8-A9D9-B9703EA5154F}" v="123" dt="2024-02-18T20:15:40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25" autoAdjust="0"/>
  </p:normalViewPr>
  <p:slideViewPr>
    <p:cSldViewPr>
      <p:cViewPr varScale="1">
        <p:scale>
          <a:sx n="104" d="100"/>
          <a:sy n="104" d="100"/>
        </p:scale>
        <p:origin x="13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86081E-1321-4CBF-AF14-EE48EBE7BDDD}" type="datetimeFigureOut">
              <a:rPr lang="cs-CZ"/>
              <a:pPr>
                <a:defRPr/>
              </a:pPr>
              <a:t>22.2.2024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1154F3-B302-4409-B8A7-BE94779330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161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/>
              <a:t>875 517 </a:t>
            </a:r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A03B4A-F1B5-444E-BC9D-8BB6B0591500}" type="slidenum">
              <a:rPr lang="cs-CZ" smtClean="0"/>
              <a:pPr eaLnBrk="1" hangingPunct="1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https://www.skutecnost.cz/rubriky/volny-cas/jaka-je-rychlost-svetla-ve-vzduchu-vode-i-vakuu_1073.html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154F3-B302-4409-B8A7-BE9477933048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71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https://www.wikiskripta.eu/w/Snell%C5%AFv_z%C3%A1kon</a:t>
            </a:r>
          </a:p>
          <a:p>
            <a:r>
              <a:rPr lang="cs-CZ" dirty="0"/>
              <a:t>http://147.33.74.135/knihy/uid_ekniha-001/pdf/170.pdf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154F3-B302-4409-B8A7-BE9477933048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83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https://www.gjszlin.cz/dumy/32/sada27/VY_32_INOVACE_27_FSTE02.pdf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154F3-B302-4409-B8A7-BE9477933048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94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693B1-7772-468E-A6FC-B1CCC0EB5B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3D9C-5E8F-4642-A493-5BA80EE755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40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DD3A-3B54-49BB-A61A-FAA73CED15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96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B625C-0AAC-441D-BEB4-6E1C2944C2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87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AB0DF-01EE-4449-8D1E-9F549EBA95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05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2D447-A83C-4B96-BFC6-3679A6532B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19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D7709-4A87-49EC-B15D-EC4C142A0E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71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6CD9-5A26-4B06-BF4D-DCFD466682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68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CABF9-E086-4852-BA38-C6CF0242D8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7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EC342-BC5D-4181-BDEB-F4B74C1B1C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72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063A1-1475-4BE7-B80E-CB52DDBE5C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66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FF7768-D21A-488B-B31D-6B9B3749EE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21.png"/><Relationship Id="rId7" Type="http://schemas.openxmlformats.org/officeDocument/2006/relationships/image" Target="../media/image30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0" Type="http://schemas.openxmlformats.org/officeDocument/2006/relationships/image" Target="../media/image37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40.jpeg"/><Relationship Id="rId3" Type="http://schemas.openxmlformats.org/officeDocument/2006/relationships/image" Target="../media/image35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0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0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en/icon-fish-theme-apps-swim-aquatic-27997/" TargetMode="External"/><Relationship Id="rId3" Type="http://schemas.openxmlformats.org/officeDocument/2006/relationships/hyperlink" Target="http://pixabay.com/cs/mnichov-anglick%C3%A1-zahrada-zrcadlen%C3%AD-109921/" TargetMode="External"/><Relationship Id="rId7" Type="http://schemas.openxmlformats.org/officeDocument/2006/relationships/hyperlink" Target="http://en.wikipedia.org/wiki/File:Snells_law_wavefronts.gif" TargetMode="External"/><Relationship Id="rId2" Type="http://schemas.openxmlformats.org/officeDocument/2006/relationships/hyperlink" Target="http://pixabay.com/cs/sklo-apple-kapka-vody-ovoce-kap%C3%A1n%C3%AD-10096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F%C3%A9nyt%C3%B6r%C3%A9s.jpg" TargetMode="External"/><Relationship Id="rId5" Type="http://schemas.openxmlformats.org/officeDocument/2006/relationships/hyperlink" Target="http://pixabay.com/cs/reflexe-voda-kan%C3%A1l-zrcadlen%C3%AD-101005/" TargetMode="External"/><Relationship Id="rId10" Type="http://schemas.openxmlformats.org/officeDocument/2006/relationships/hyperlink" Target="http://en.wikipedia.org/wiki/File:RefractionReflextion.svg" TargetMode="External"/><Relationship Id="rId4" Type="http://schemas.openxmlformats.org/officeDocument/2006/relationships/hyperlink" Target="http://pixabay.com/cs/voda-zrcadlen%C3%AD-vlna-lesk-odraz-76348/" TargetMode="External"/><Relationship Id="rId9" Type="http://schemas.openxmlformats.org/officeDocument/2006/relationships/hyperlink" Target="http://en.wikipedia.org/wiki/File:Laser_in_fibre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ain_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obsah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79452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Jméno autora: Mgr. Zdeněk Chalupský</a:t>
            </a:r>
            <a:b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Datum vytvoření: 20. 9. 2012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Číslo DUM: VY_32_INOVACE_05_FY_C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b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Ročník: I.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Fyzika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Vzdělávací oblast: Přírodovědné vzdělávání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Vzdělávací obor: Fyzika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Tematický okruh: Optika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Téma: Odraz a lom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b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Metodický list/anotace: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cs-CZ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>
                <a:latin typeface="Verdana" pitchFamily="34" charset="0"/>
              </a:rPr>
              <a:t>Odraz a lom jako praktické cvičení – příprava na paprskovou optiku.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>
                <a:latin typeface="Verdana" pitchFamily="34" charset="0"/>
              </a:rPr>
              <a:t>Konstrukcím může předcházet nácvik náčrtu, podle časové dotace.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>
                <a:latin typeface="Verdana" pitchFamily="34" charset="0"/>
              </a:rPr>
              <a:t>Časová náročnost při rýsování konstrukcí až dvě vyučovací hodiny.</a:t>
            </a:r>
          </a:p>
          <a:p>
            <a:pPr algn="just" eaLnBrk="1" hangingPunct="1">
              <a:lnSpc>
                <a:spcPct val="90000"/>
              </a:lnSpc>
            </a:pPr>
            <a:endParaRPr lang="cs-CZ" sz="1200" i="1" dirty="0"/>
          </a:p>
        </p:txBody>
      </p:sp>
      <p:grpSp>
        <p:nvGrpSpPr>
          <p:cNvPr id="2051" name="Group 43"/>
          <p:cNvGrpSpPr>
            <a:grpSpLocks noGrp="1" noChangeAspect="1"/>
          </p:cNvGrpSpPr>
          <p:nvPr/>
        </p:nvGrpSpPr>
        <p:grpSpPr bwMode="auto">
          <a:xfrm>
            <a:off x="642938" y="404813"/>
            <a:ext cx="7772400" cy="1470025"/>
            <a:chOff x="0" y="0"/>
            <a:chExt cx="9765" cy="1637"/>
          </a:xfrm>
        </p:grpSpPr>
        <p:sp>
          <p:nvSpPr>
            <p:cNvPr id="2052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3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1 w 7514"/>
                <a:gd name="T1" fmla="*/ 1 h 385"/>
                <a:gd name="T2" fmla="*/ 1 w 7514"/>
                <a:gd name="T3" fmla="*/ 0 h 385"/>
                <a:gd name="T4" fmla="*/ 1 w 7514"/>
                <a:gd name="T5" fmla="*/ 1 h 385"/>
                <a:gd name="T6" fmla="*/ 3 w 7514"/>
                <a:gd name="T7" fmla="*/ 0 h 385"/>
                <a:gd name="T8" fmla="*/ 2 w 7514"/>
                <a:gd name="T9" fmla="*/ 1 h 385"/>
                <a:gd name="T10" fmla="*/ 4 w 7514"/>
                <a:gd name="T11" fmla="*/ 1 h 385"/>
                <a:gd name="T12" fmla="*/ 3 w 7514"/>
                <a:gd name="T13" fmla="*/ 0 h 385"/>
                <a:gd name="T14" fmla="*/ 4 w 7514"/>
                <a:gd name="T15" fmla="*/ 0 h 385"/>
                <a:gd name="T16" fmla="*/ 4 w 7514"/>
                <a:gd name="T17" fmla="*/ 0 h 385"/>
                <a:gd name="T18" fmla="*/ 3 w 7514"/>
                <a:gd name="T19" fmla="*/ 1 h 385"/>
                <a:gd name="T20" fmla="*/ 5 w 7514"/>
                <a:gd name="T21" fmla="*/ 0 h 385"/>
                <a:gd name="T22" fmla="*/ 6 w 7514"/>
                <a:gd name="T23" fmla="*/ 0 h 385"/>
                <a:gd name="T24" fmla="*/ 6 w 7514"/>
                <a:gd name="T25" fmla="*/ 1 h 385"/>
                <a:gd name="T26" fmla="*/ 6 w 7514"/>
                <a:gd name="T27" fmla="*/ 1 h 385"/>
                <a:gd name="T28" fmla="*/ 6 w 7514"/>
                <a:gd name="T29" fmla="*/ 0 h 385"/>
                <a:gd name="T30" fmla="*/ 7 w 7514"/>
                <a:gd name="T31" fmla="*/ 0 h 385"/>
                <a:gd name="T32" fmla="*/ 7 w 7514"/>
                <a:gd name="T33" fmla="*/ 1 h 385"/>
                <a:gd name="T34" fmla="*/ 9 w 7514"/>
                <a:gd name="T35" fmla="*/ 0 h 385"/>
                <a:gd name="T36" fmla="*/ 8 w 7514"/>
                <a:gd name="T37" fmla="*/ 1 h 385"/>
                <a:gd name="T38" fmla="*/ 9 w 7514"/>
                <a:gd name="T39" fmla="*/ 0 h 385"/>
                <a:gd name="T40" fmla="*/ 10 w 7514"/>
                <a:gd name="T41" fmla="*/ 0 h 385"/>
                <a:gd name="T42" fmla="*/ 10 w 7514"/>
                <a:gd name="T43" fmla="*/ 1 h 385"/>
                <a:gd name="T44" fmla="*/ 10 w 7514"/>
                <a:gd name="T45" fmla="*/ 1 h 385"/>
                <a:gd name="T46" fmla="*/ 10 w 7514"/>
                <a:gd name="T47" fmla="*/ 0 h 385"/>
                <a:gd name="T48" fmla="*/ 11 w 7514"/>
                <a:gd name="T49" fmla="*/ 0 h 385"/>
                <a:gd name="T50" fmla="*/ 12 w 7514"/>
                <a:gd name="T51" fmla="*/ 0 h 385"/>
                <a:gd name="T52" fmla="*/ 12 w 7514"/>
                <a:gd name="T53" fmla="*/ 0 h 385"/>
                <a:gd name="T54" fmla="*/ 12 w 7514"/>
                <a:gd name="T55" fmla="*/ 0 h 385"/>
                <a:gd name="T56" fmla="*/ 13 w 7514"/>
                <a:gd name="T57" fmla="*/ 0 h 385"/>
                <a:gd name="T58" fmla="*/ 13 w 7514"/>
                <a:gd name="T59" fmla="*/ 1 h 385"/>
                <a:gd name="T60" fmla="*/ 13 w 7514"/>
                <a:gd name="T61" fmla="*/ 0 h 385"/>
                <a:gd name="T62" fmla="*/ 13 w 7514"/>
                <a:gd name="T63" fmla="*/ 0 h 385"/>
                <a:gd name="T64" fmla="*/ 13 w 7514"/>
                <a:gd name="T65" fmla="*/ 1 h 385"/>
                <a:gd name="T66" fmla="*/ 14 w 7514"/>
                <a:gd name="T67" fmla="*/ 1 h 385"/>
                <a:gd name="T68" fmla="*/ 15 w 7514"/>
                <a:gd name="T69" fmla="*/ 0 h 385"/>
                <a:gd name="T70" fmla="*/ 15 w 7514"/>
                <a:gd name="T71" fmla="*/ 0 h 385"/>
                <a:gd name="T72" fmla="*/ 16 w 7514"/>
                <a:gd name="T73" fmla="*/ 1 h 385"/>
                <a:gd name="T74" fmla="*/ 16 w 7514"/>
                <a:gd name="T75" fmla="*/ 0 h 385"/>
                <a:gd name="T76" fmla="*/ 16 w 7514"/>
                <a:gd name="T77" fmla="*/ 0 h 385"/>
                <a:gd name="T78" fmla="*/ 16 w 7514"/>
                <a:gd name="T79" fmla="*/ 1 h 385"/>
                <a:gd name="T80" fmla="*/ 17 w 7514"/>
                <a:gd name="T81" fmla="*/ 1 h 385"/>
                <a:gd name="T82" fmla="*/ 17 w 7514"/>
                <a:gd name="T83" fmla="*/ 1 h 385"/>
                <a:gd name="T84" fmla="*/ 18 w 7514"/>
                <a:gd name="T85" fmla="*/ 0 h 385"/>
                <a:gd name="T86" fmla="*/ 19 w 7514"/>
                <a:gd name="T87" fmla="*/ 1 h 385"/>
                <a:gd name="T88" fmla="*/ 20 w 7514"/>
                <a:gd name="T89" fmla="*/ 1 h 385"/>
                <a:gd name="T90" fmla="*/ 21 w 7514"/>
                <a:gd name="T91" fmla="*/ 0 h 385"/>
                <a:gd name="T92" fmla="*/ 20 w 7514"/>
                <a:gd name="T93" fmla="*/ 1 h 385"/>
                <a:gd name="T94" fmla="*/ 22 w 7514"/>
                <a:gd name="T95" fmla="*/ 0 h 385"/>
                <a:gd name="T96" fmla="*/ 21 w 7514"/>
                <a:gd name="T97" fmla="*/ 0 h 385"/>
                <a:gd name="T98" fmla="*/ 22 w 7514"/>
                <a:gd name="T99" fmla="*/ 0 h 385"/>
                <a:gd name="T100" fmla="*/ 23 w 7514"/>
                <a:gd name="T101" fmla="*/ 0 h 385"/>
                <a:gd name="T102" fmla="*/ 23 w 7514"/>
                <a:gd name="T103" fmla="*/ 1 h 385"/>
                <a:gd name="T104" fmla="*/ 23 w 7514"/>
                <a:gd name="T105" fmla="*/ 0 h 385"/>
                <a:gd name="T106" fmla="*/ 24 w 7514"/>
                <a:gd name="T107" fmla="*/ 1 h 385"/>
                <a:gd name="T108" fmla="*/ 25 w 7514"/>
                <a:gd name="T109" fmla="*/ 1 h 385"/>
                <a:gd name="T110" fmla="*/ 25 w 7514"/>
                <a:gd name="T111" fmla="*/ 0 h 385"/>
                <a:gd name="T112" fmla="*/ 26 w 7514"/>
                <a:gd name="T113" fmla="*/ 0 h 385"/>
                <a:gd name="T114" fmla="*/ 27 w 7514"/>
                <a:gd name="T115" fmla="*/ 1 h 385"/>
                <a:gd name="T116" fmla="*/ 27 w 7514"/>
                <a:gd name="T117" fmla="*/ 0 h 385"/>
                <a:gd name="T118" fmla="*/ 28 w 7514"/>
                <a:gd name="T119" fmla="*/ 0 h 385"/>
                <a:gd name="T120" fmla="*/ 27 w 7514"/>
                <a:gd name="T121" fmla="*/ 1 h 385"/>
                <a:gd name="T122" fmla="*/ 29 w 7514"/>
                <a:gd name="T123" fmla="*/ 0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4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1 w 2517"/>
                <a:gd name="T1" fmla="*/ 6 h 1689"/>
                <a:gd name="T2" fmla="*/ 1 w 2517"/>
                <a:gd name="T3" fmla="*/ 6 h 1689"/>
                <a:gd name="T4" fmla="*/ 3 w 2517"/>
                <a:gd name="T5" fmla="*/ 6 h 1689"/>
                <a:gd name="T6" fmla="*/ 4 w 2517"/>
                <a:gd name="T7" fmla="*/ 6 h 1689"/>
                <a:gd name="T8" fmla="*/ 6 w 2517"/>
                <a:gd name="T9" fmla="*/ 6 h 1689"/>
                <a:gd name="T10" fmla="*/ 8 w 2517"/>
                <a:gd name="T11" fmla="*/ 6 h 1689"/>
                <a:gd name="T12" fmla="*/ 9 w 2517"/>
                <a:gd name="T13" fmla="*/ 6 h 1689"/>
                <a:gd name="T14" fmla="*/ 10 w 2517"/>
                <a:gd name="T15" fmla="*/ 6 h 1689"/>
                <a:gd name="T16" fmla="*/ 10 w 2517"/>
                <a:gd name="T17" fmla="*/ 6 h 1689"/>
                <a:gd name="T18" fmla="*/ 10 w 2517"/>
                <a:gd name="T19" fmla="*/ 5 h 1689"/>
                <a:gd name="T20" fmla="*/ 10 w 2517"/>
                <a:gd name="T21" fmla="*/ 5 h 1689"/>
                <a:gd name="T22" fmla="*/ 10 w 2517"/>
                <a:gd name="T23" fmla="*/ 3 h 1689"/>
                <a:gd name="T24" fmla="*/ 10 w 2517"/>
                <a:gd name="T25" fmla="*/ 2 h 1689"/>
                <a:gd name="T26" fmla="*/ 10 w 2517"/>
                <a:gd name="T27" fmla="*/ 1 h 1689"/>
                <a:gd name="T28" fmla="*/ 10 w 2517"/>
                <a:gd name="T29" fmla="*/ 0 h 1689"/>
                <a:gd name="T30" fmla="*/ 10 w 2517"/>
                <a:gd name="T31" fmla="*/ 0 h 1689"/>
                <a:gd name="T32" fmla="*/ 10 w 2517"/>
                <a:gd name="T33" fmla="*/ 0 h 1689"/>
                <a:gd name="T34" fmla="*/ 9 w 2517"/>
                <a:gd name="T35" fmla="*/ 0 h 1689"/>
                <a:gd name="T36" fmla="*/ 8 w 2517"/>
                <a:gd name="T37" fmla="*/ 0 h 1689"/>
                <a:gd name="T38" fmla="*/ 6 w 2517"/>
                <a:gd name="T39" fmla="*/ 0 h 1689"/>
                <a:gd name="T40" fmla="*/ 4 w 2517"/>
                <a:gd name="T41" fmla="*/ 0 h 1689"/>
                <a:gd name="T42" fmla="*/ 3 w 2517"/>
                <a:gd name="T43" fmla="*/ 0 h 1689"/>
                <a:gd name="T44" fmla="*/ 1 w 2517"/>
                <a:gd name="T45" fmla="*/ 0 h 1689"/>
                <a:gd name="T46" fmla="*/ 1 w 2517"/>
                <a:gd name="T47" fmla="*/ 0 h 1689"/>
                <a:gd name="T48" fmla="*/ 0 w 2517"/>
                <a:gd name="T49" fmla="*/ 0 h 1689"/>
                <a:gd name="T50" fmla="*/ 0 w 2517"/>
                <a:gd name="T51" fmla="*/ 0 h 1689"/>
                <a:gd name="T52" fmla="*/ 0 w 2517"/>
                <a:gd name="T53" fmla="*/ 1 h 1689"/>
                <a:gd name="T54" fmla="*/ 0 w 2517"/>
                <a:gd name="T55" fmla="*/ 2 h 1689"/>
                <a:gd name="T56" fmla="*/ 0 w 2517"/>
                <a:gd name="T57" fmla="*/ 3 h 1689"/>
                <a:gd name="T58" fmla="*/ 0 w 2517"/>
                <a:gd name="T59" fmla="*/ 5 h 1689"/>
                <a:gd name="T60" fmla="*/ 0 w 2517"/>
                <a:gd name="T61" fmla="*/ 5 h 1689"/>
                <a:gd name="T62" fmla="*/ 0 w 2517"/>
                <a:gd name="T63" fmla="*/ 6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5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3 w 1310"/>
                <a:gd name="T1" fmla="*/ 1 h 1309"/>
                <a:gd name="T2" fmla="*/ 3 w 1310"/>
                <a:gd name="T3" fmla="*/ 1 h 1309"/>
                <a:gd name="T4" fmla="*/ 3 w 1310"/>
                <a:gd name="T5" fmla="*/ 1 h 1309"/>
                <a:gd name="T6" fmla="*/ 3 w 1310"/>
                <a:gd name="T7" fmla="*/ 1 h 1309"/>
                <a:gd name="T8" fmla="*/ 3 w 1310"/>
                <a:gd name="T9" fmla="*/ 1 h 1309"/>
                <a:gd name="T10" fmla="*/ 2 w 1310"/>
                <a:gd name="T11" fmla="*/ 1 h 1309"/>
                <a:gd name="T12" fmla="*/ 2 w 1310"/>
                <a:gd name="T13" fmla="*/ 1 h 1309"/>
                <a:gd name="T14" fmla="*/ 2 w 1310"/>
                <a:gd name="T15" fmla="*/ 1 h 1309"/>
                <a:gd name="T16" fmla="*/ 2 w 1310"/>
                <a:gd name="T17" fmla="*/ 1 h 1309"/>
                <a:gd name="T18" fmla="*/ 2 w 1310"/>
                <a:gd name="T19" fmla="*/ 1 h 1309"/>
                <a:gd name="T20" fmla="*/ 1 w 1310"/>
                <a:gd name="T21" fmla="*/ 2 h 1309"/>
                <a:gd name="T22" fmla="*/ 1 w 1310"/>
                <a:gd name="T23" fmla="*/ 2 h 1309"/>
                <a:gd name="T24" fmla="*/ 1 w 1310"/>
                <a:gd name="T25" fmla="*/ 2 h 1309"/>
                <a:gd name="T26" fmla="*/ 1 w 1310"/>
                <a:gd name="T27" fmla="*/ 2 h 1309"/>
                <a:gd name="T28" fmla="*/ 1 w 1310"/>
                <a:gd name="T29" fmla="*/ 2 h 1309"/>
                <a:gd name="T30" fmla="*/ 1 w 1310"/>
                <a:gd name="T31" fmla="*/ 3 h 1309"/>
                <a:gd name="T32" fmla="*/ 1 w 1310"/>
                <a:gd name="T33" fmla="*/ 3 h 1309"/>
                <a:gd name="T34" fmla="*/ 1 w 1310"/>
                <a:gd name="T35" fmla="*/ 3 h 1309"/>
                <a:gd name="T36" fmla="*/ 0 w 1310"/>
                <a:gd name="T37" fmla="*/ 3 h 1309"/>
                <a:gd name="T38" fmla="*/ 1 w 1310"/>
                <a:gd name="T39" fmla="*/ 3 h 1309"/>
                <a:gd name="T40" fmla="*/ 1 w 1310"/>
                <a:gd name="T41" fmla="*/ 4 h 1309"/>
                <a:gd name="T42" fmla="*/ 1 w 1310"/>
                <a:gd name="T43" fmla="*/ 4 h 1309"/>
                <a:gd name="T44" fmla="*/ 1 w 1310"/>
                <a:gd name="T45" fmla="*/ 5 h 1309"/>
                <a:gd name="T46" fmla="*/ 1 w 1310"/>
                <a:gd name="T47" fmla="*/ 4 h 1309"/>
                <a:gd name="T48" fmla="*/ 1 w 1310"/>
                <a:gd name="T49" fmla="*/ 4 h 1309"/>
                <a:gd name="T50" fmla="*/ 2 w 1310"/>
                <a:gd name="T51" fmla="*/ 5 h 1309"/>
                <a:gd name="T52" fmla="*/ 2 w 1310"/>
                <a:gd name="T53" fmla="*/ 5 h 1309"/>
                <a:gd name="T54" fmla="*/ 2 w 1310"/>
                <a:gd name="T55" fmla="*/ 5 h 1309"/>
                <a:gd name="T56" fmla="*/ 2 w 1310"/>
                <a:gd name="T57" fmla="*/ 5 h 1309"/>
                <a:gd name="T58" fmla="*/ 2 w 1310"/>
                <a:gd name="T59" fmla="*/ 5 h 1309"/>
                <a:gd name="T60" fmla="*/ 3 w 1310"/>
                <a:gd name="T61" fmla="*/ 5 h 1309"/>
                <a:gd name="T62" fmla="*/ 3 w 1310"/>
                <a:gd name="T63" fmla="*/ 5 h 1309"/>
                <a:gd name="T64" fmla="*/ 3 w 1310"/>
                <a:gd name="T65" fmla="*/ 5 h 1309"/>
                <a:gd name="T66" fmla="*/ 3 w 1310"/>
                <a:gd name="T67" fmla="*/ 5 h 1309"/>
                <a:gd name="T68" fmla="*/ 3 w 1310"/>
                <a:gd name="T69" fmla="*/ 5 h 1309"/>
                <a:gd name="T70" fmla="*/ 4 w 1310"/>
                <a:gd name="T71" fmla="*/ 5 h 1309"/>
                <a:gd name="T72" fmla="*/ 4 w 1310"/>
                <a:gd name="T73" fmla="*/ 5 h 1309"/>
                <a:gd name="T74" fmla="*/ 4 w 1310"/>
                <a:gd name="T75" fmla="*/ 5 h 1309"/>
                <a:gd name="T76" fmla="*/ 4 w 1310"/>
                <a:gd name="T77" fmla="*/ 5 h 1309"/>
                <a:gd name="T78" fmla="*/ 4 w 1310"/>
                <a:gd name="T79" fmla="*/ 5 h 1309"/>
                <a:gd name="T80" fmla="*/ 4 w 1310"/>
                <a:gd name="T81" fmla="*/ 5 h 1309"/>
                <a:gd name="T82" fmla="*/ 5 w 1310"/>
                <a:gd name="T83" fmla="*/ 4 h 1309"/>
                <a:gd name="T84" fmla="*/ 5 w 1310"/>
                <a:gd name="T85" fmla="*/ 4 h 1309"/>
                <a:gd name="T86" fmla="*/ 5 w 1310"/>
                <a:gd name="T87" fmla="*/ 4 h 1309"/>
                <a:gd name="T88" fmla="*/ 5 w 1310"/>
                <a:gd name="T89" fmla="*/ 4 h 1309"/>
                <a:gd name="T90" fmla="*/ 5 w 1310"/>
                <a:gd name="T91" fmla="*/ 4 h 1309"/>
                <a:gd name="T92" fmla="*/ 6 w 1310"/>
                <a:gd name="T93" fmla="*/ 3 h 1309"/>
                <a:gd name="T94" fmla="*/ 5 w 1310"/>
                <a:gd name="T95" fmla="*/ 3 h 1309"/>
                <a:gd name="T96" fmla="*/ 5 w 1310"/>
                <a:gd name="T97" fmla="*/ 3 h 1309"/>
                <a:gd name="T98" fmla="*/ 5 w 1310"/>
                <a:gd name="T99" fmla="*/ 3 h 1309"/>
                <a:gd name="T100" fmla="*/ 5 w 1310"/>
                <a:gd name="T101" fmla="*/ 3 h 1309"/>
                <a:gd name="T102" fmla="*/ 5 w 1310"/>
                <a:gd name="T103" fmla="*/ 2 h 1309"/>
                <a:gd name="T104" fmla="*/ 5 w 1310"/>
                <a:gd name="T105" fmla="*/ 2 h 1309"/>
                <a:gd name="T106" fmla="*/ 5 w 1310"/>
                <a:gd name="T107" fmla="*/ 2 h 1309"/>
                <a:gd name="T108" fmla="*/ 5 w 1310"/>
                <a:gd name="T109" fmla="*/ 2 h 1309"/>
                <a:gd name="T110" fmla="*/ 5 w 1310"/>
                <a:gd name="T111" fmla="*/ 2 h 1309"/>
                <a:gd name="T112" fmla="*/ 4 w 1310"/>
                <a:gd name="T113" fmla="*/ 1 h 1309"/>
                <a:gd name="T114" fmla="*/ 4 w 1310"/>
                <a:gd name="T115" fmla="*/ 1 h 1309"/>
                <a:gd name="T116" fmla="*/ 4 w 1310"/>
                <a:gd name="T117" fmla="*/ 2 h 1309"/>
                <a:gd name="T118" fmla="*/ 4 w 1310"/>
                <a:gd name="T119" fmla="*/ 1 h 1309"/>
                <a:gd name="T120" fmla="*/ 4 w 1310"/>
                <a:gd name="T121" fmla="*/ 1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6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1 w 2521"/>
                <a:gd name="T1" fmla="*/ 1 h 294"/>
                <a:gd name="T2" fmla="*/ 1 w 2521"/>
                <a:gd name="T3" fmla="*/ 1 h 294"/>
                <a:gd name="T4" fmla="*/ 0 w 2521"/>
                <a:gd name="T5" fmla="*/ 1 h 294"/>
                <a:gd name="T6" fmla="*/ 2 w 2521"/>
                <a:gd name="T7" fmla="*/ 1 h 294"/>
                <a:gd name="T8" fmla="*/ 2 w 2521"/>
                <a:gd name="T9" fmla="*/ 1 h 294"/>
                <a:gd name="T10" fmla="*/ 1 w 2521"/>
                <a:gd name="T11" fmla="*/ 1 h 294"/>
                <a:gd name="T12" fmla="*/ 3 w 2521"/>
                <a:gd name="T13" fmla="*/ 1 h 294"/>
                <a:gd name="T14" fmla="*/ 3 w 2521"/>
                <a:gd name="T15" fmla="*/ 1 h 294"/>
                <a:gd name="T16" fmla="*/ 3 w 2521"/>
                <a:gd name="T17" fmla="*/ 2 h 294"/>
                <a:gd name="T18" fmla="*/ 3 w 2521"/>
                <a:gd name="T19" fmla="*/ 1 h 294"/>
                <a:gd name="T20" fmla="*/ 2 w 2521"/>
                <a:gd name="T21" fmla="*/ 1 h 294"/>
                <a:gd name="T22" fmla="*/ 2 w 2521"/>
                <a:gd name="T23" fmla="*/ 1 h 294"/>
                <a:gd name="T24" fmla="*/ 3 w 2521"/>
                <a:gd name="T25" fmla="*/ 1 h 294"/>
                <a:gd name="T26" fmla="*/ 2 w 2521"/>
                <a:gd name="T27" fmla="*/ 1 h 294"/>
                <a:gd name="T28" fmla="*/ 4 w 2521"/>
                <a:gd name="T29" fmla="*/ 1 h 294"/>
                <a:gd name="T30" fmla="*/ 4 w 2521"/>
                <a:gd name="T31" fmla="*/ 2 h 294"/>
                <a:gd name="T32" fmla="*/ 3 w 2521"/>
                <a:gd name="T33" fmla="*/ 1 h 294"/>
                <a:gd name="T34" fmla="*/ 3 w 2521"/>
                <a:gd name="T35" fmla="*/ 1 h 294"/>
                <a:gd name="T36" fmla="*/ 4 w 2521"/>
                <a:gd name="T37" fmla="*/ 1 h 294"/>
                <a:gd name="T38" fmla="*/ 4 w 2521"/>
                <a:gd name="T39" fmla="*/ 1 h 294"/>
                <a:gd name="T40" fmla="*/ 3 w 2521"/>
                <a:gd name="T41" fmla="*/ 1 h 294"/>
                <a:gd name="T42" fmla="*/ 3 w 2521"/>
                <a:gd name="T43" fmla="*/ 1 h 294"/>
                <a:gd name="T44" fmla="*/ 3 w 2521"/>
                <a:gd name="T45" fmla="*/ 2 h 294"/>
                <a:gd name="T46" fmla="*/ 4 w 2521"/>
                <a:gd name="T47" fmla="*/ 1 h 294"/>
                <a:gd name="T48" fmla="*/ 5 w 2521"/>
                <a:gd name="T49" fmla="*/ 1 h 294"/>
                <a:gd name="T50" fmla="*/ 4 w 2521"/>
                <a:gd name="T51" fmla="*/ 1 h 294"/>
                <a:gd name="T52" fmla="*/ 4 w 2521"/>
                <a:gd name="T53" fmla="*/ 1 h 294"/>
                <a:gd name="T54" fmla="*/ 4 w 2521"/>
                <a:gd name="T55" fmla="*/ 1 h 294"/>
                <a:gd name="T56" fmla="*/ 4 w 2521"/>
                <a:gd name="T57" fmla="*/ 1 h 294"/>
                <a:gd name="T58" fmla="*/ 5 w 2521"/>
                <a:gd name="T59" fmla="*/ 2 h 294"/>
                <a:gd name="T60" fmla="*/ 5 w 2521"/>
                <a:gd name="T61" fmla="*/ 1 h 294"/>
                <a:gd name="T62" fmla="*/ 5 w 2521"/>
                <a:gd name="T63" fmla="*/ 1 h 294"/>
                <a:gd name="T64" fmla="*/ 5 w 2521"/>
                <a:gd name="T65" fmla="*/ 1 h 294"/>
                <a:gd name="T66" fmla="*/ 5 w 2521"/>
                <a:gd name="T67" fmla="*/ 1 h 294"/>
                <a:gd name="T68" fmla="*/ 5 w 2521"/>
                <a:gd name="T69" fmla="*/ 1 h 294"/>
                <a:gd name="T70" fmla="*/ 5 w 2521"/>
                <a:gd name="T71" fmla="*/ 1 h 294"/>
                <a:gd name="T72" fmla="*/ 5 w 2521"/>
                <a:gd name="T73" fmla="*/ 1 h 294"/>
                <a:gd name="T74" fmla="*/ 5 w 2521"/>
                <a:gd name="T75" fmla="*/ 1 h 294"/>
                <a:gd name="T76" fmla="*/ 5 w 2521"/>
                <a:gd name="T77" fmla="*/ 2 h 294"/>
                <a:gd name="T78" fmla="*/ 5 w 2521"/>
                <a:gd name="T79" fmla="*/ 1 h 294"/>
                <a:gd name="T80" fmla="*/ 6 w 2521"/>
                <a:gd name="T81" fmla="*/ 1 h 294"/>
                <a:gd name="T82" fmla="*/ 6 w 2521"/>
                <a:gd name="T83" fmla="*/ 2 h 294"/>
                <a:gd name="T84" fmla="*/ 6 w 2521"/>
                <a:gd name="T85" fmla="*/ 2 h 294"/>
                <a:gd name="T86" fmla="*/ 7 w 2521"/>
                <a:gd name="T87" fmla="*/ 1 h 294"/>
                <a:gd name="T88" fmla="*/ 7 w 2521"/>
                <a:gd name="T89" fmla="*/ 1 h 294"/>
                <a:gd name="T90" fmla="*/ 7 w 2521"/>
                <a:gd name="T91" fmla="*/ 1 h 294"/>
                <a:gd name="T92" fmla="*/ 7 w 2521"/>
                <a:gd name="T93" fmla="*/ 1 h 294"/>
                <a:gd name="T94" fmla="*/ 7 w 2521"/>
                <a:gd name="T95" fmla="*/ 0 h 294"/>
                <a:gd name="T96" fmla="*/ 8 w 2521"/>
                <a:gd name="T97" fmla="*/ 2 h 294"/>
                <a:gd name="T98" fmla="*/ 8 w 2521"/>
                <a:gd name="T99" fmla="*/ 1 h 294"/>
                <a:gd name="T100" fmla="*/ 8 w 2521"/>
                <a:gd name="T101" fmla="*/ 1 h 294"/>
                <a:gd name="T102" fmla="*/ 8 w 2521"/>
                <a:gd name="T103" fmla="*/ 2 h 294"/>
                <a:gd name="T104" fmla="*/ 8 w 2521"/>
                <a:gd name="T105" fmla="*/ 1 h 294"/>
                <a:gd name="T106" fmla="*/ 9 w 2521"/>
                <a:gd name="T107" fmla="*/ 1 h 294"/>
                <a:gd name="T108" fmla="*/ 9 w 2521"/>
                <a:gd name="T109" fmla="*/ 2 h 294"/>
                <a:gd name="T110" fmla="*/ 9 w 2521"/>
                <a:gd name="T111" fmla="*/ 1 h 294"/>
                <a:gd name="T112" fmla="*/ 8 w 2521"/>
                <a:gd name="T113" fmla="*/ 1 h 294"/>
                <a:gd name="T114" fmla="*/ 9 w 2521"/>
                <a:gd name="T115" fmla="*/ 1 h 294"/>
                <a:gd name="T116" fmla="*/ 10 w 2521"/>
                <a:gd name="T117" fmla="*/ 1 h 294"/>
                <a:gd name="T118" fmla="*/ 10 w 2521"/>
                <a:gd name="T119" fmla="*/ 1 h 294"/>
                <a:gd name="T120" fmla="*/ 10 w 2521"/>
                <a:gd name="T121" fmla="*/ 2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7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1 w 1777"/>
                <a:gd name="T1" fmla="*/ 4 h 1049"/>
                <a:gd name="T2" fmla="*/ 1 w 1777"/>
                <a:gd name="T3" fmla="*/ 4 h 1049"/>
                <a:gd name="T4" fmla="*/ 2 w 1777"/>
                <a:gd name="T5" fmla="*/ 4 h 1049"/>
                <a:gd name="T6" fmla="*/ 3 w 1777"/>
                <a:gd name="T7" fmla="*/ 4 h 1049"/>
                <a:gd name="T8" fmla="*/ 5 w 1777"/>
                <a:gd name="T9" fmla="*/ 4 h 1049"/>
                <a:gd name="T10" fmla="*/ 6 w 1777"/>
                <a:gd name="T11" fmla="*/ 4 h 1049"/>
                <a:gd name="T12" fmla="*/ 7 w 1777"/>
                <a:gd name="T13" fmla="*/ 4 h 1049"/>
                <a:gd name="T14" fmla="*/ 7 w 1777"/>
                <a:gd name="T15" fmla="*/ 4 h 1049"/>
                <a:gd name="T16" fmla="*/ 7 w 1777"/>
                <a:gd name="T17" fmla="*/ 4 h 1049"/>
                <a:gd name="T18" fmla="*/ 7 w 1777"/>
                <a:gd name="T19" fmla="*/ 3 h 1049"/>
                <a:gd name="T20" fmla="*/ 7 w 1777"/>
                <a:gd name="T21" fmla="*/ 3 h 1049"/>
                <a:gd name="T22" fmla="*/ 7 w 1777"/>
                <a:gd name="T23" fmla="*/ 2 h 1049"/>
                <a:gd name="T24" fmla="*/ 7 w 1777"/>
                <a:gd name="T25" fmla="*/ 1 h 1049"/>
                <a:gd name="T26" fmla="*/ 7 w 1777"/>
                <a:gd name="T27" fmla="*/ 0 h 1049"/>
                <a:gd name="T28" fmla="*/ 7 w 1777"/>
                <a:gd name="T29" fmla="*/ 0 h 1049"/>
                <a:gd name="T30" fmla="*/ 7 w 1777"/>
                <a:gd name="T31" fmla="*/ 0 h 1049"/>
                <a:gd name="T32" fmla="*/ 7 w 1777"/>
                <a:gd name="T33" fmla="*/ 0 h 1049"/>
                <a:gd name="T34" fmla="*/ 7 w 1777"/>
                <a:gd name="T35" fmla="*/ 0 h 1049"/>
                <a:gd name="T36" fmla="*/ 6 w 1777"/>
                <a:gd name="T37" fmla="*/ 0 h 1049"/>
                <a:gd name="T38" fmla="*/ 5 w 1777"/>
                <a:gd name="T39" fmla="*/ 0 h 1049"/>
                <a:gd name="T40" fmla="*/ 3 w 1777"/>
                <a:gd name="T41" fmla="*/ 0 h 1049"/>
                <a:gd name="T42" fmla="*/ 2 w 1777"/>
                <a:gd name="T43" fmla="*/ 0 h 1049"/>
                <a:gd name="T44" fmla="*/ 1 w 1777"/>
                <a:gd name="T45" fmla="*/ 0 h 1049"/>
                <a:gd name="T46" fmla="*/ 1 w 1777"/>
                <a:gd name="T47" fmla="*/ 0 h 1049"/>
                <a:gd name="T48" fmla="*/ 0 w 1777"/>
                <a:gd name="T49" fmla="*/ 0 h 1049"/>
                <a:gd name="T50" fmla="*/ 0 w 1777"/>
                <a:gd name="T51" fmla="*/ 0 h 1049"/>
                <a:gd name="T52" fmla="*/ 0 w 1777"/>
                <a:gd name="T53" fmla="*/ 0 h 1049"/>
                <a:gd name="T54" fmla="*/ 0 w 1777"/>
                <a:gd name="T55" fmla="*/ 1 h 1049"/>
                <a:gd name="T56" fmla="*/ 0 w 1777"/>
                <a:gd name="T57" fmla="*/ 2 h 1049"/>
                <a:gd name="T58" fmla="*/ 0 w 1777"/>
                <a:gd name="T59" fmla="*/ 3 h 1049"/>
                <a:gd name="T60" fmla="*/ 0 w 1777"/>
                <a:gd name="T61" fmla="*/ 3 h 1049"/>
                <a:gd name="T62" fmla="*/ 0 w 1777"/>
                <a:gd name="T63" fmla="*/ 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8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9 w 2355"/>
                <a:gd name="T1" fmla="*/ 1 h 1405"/>
                <a:gd name="T2" fmla="*/ 8 w 2355"/>
                <a:gd name="T3" fmla="*/ 1 h 1405"/>
                <a:gd name="T4" fmla="*/ 8 w 2355"/>
                <a:gd name="T5" fmla="*/ 2 h 1405"/>
                <a:gd name="T6" fmla="*/ 9 w 2355"/>
                <a:gd name="T7" fmla="*/ 2 h 1405"/>
                <a:gd name="T8" fmla="*/ 9 w 2355"/>
                <a:gd name="T9" fmla="*/ 3 h 1405"/>
                <a:gd name="T10" fmla="*/ 8 w 2355"/>
                <a:gd name="T11" fmla="*/ 6 h 1405"/>
                <a:gd name="T12" fmla="*/ 7 w 2355"/>
                <a:gd name="T13" fmla="*/ 6 h 1405"/>
                <a:gd name="T14" fmla="*/ 7 w 2355"/>
                <a:gd name="T15" fmla="*/ 3 h 1405"/>
                <a:gd name="T16" fmla="*/ 7 w 2355"/>
                <a:gd name="T17" fmla="*/ 2 h 1405"/>
                <a:gd name="T18" fmla="*/ 7 w 2355"/>
                <a:gd name="T19" fmla="*/ 1 h 1405"/>
                <a:gd name="T20" fmla="*/ 7 w 2355"/>
                <a:gd name="T21" fmla="*/ 1 h 1405"/>
                <a:gd name="T22" fmla="*/ 8 w 2355"/>
                <a:gd name="T23" fmla="*/ 1 h 1405"/>
                <a:gd name="T24" fmla="*/ 4 w 2355"/>
                <a:gd name="T25" fmla="*/ 5 h 1405"/>
                <a:gd name="T26" fmla="*/ 4 w 2355"/>
                <a:gd name="T27" fmla="*/ 5 h 1405"/>
                <a:gd name="T28" fmla="*/ 5 w 2355"/>
                <a:gd name="T29" fmla="*/ 5 h 1405"/>
                <a:gd name="T30" fmla="*/ 5 w 2355"/>
                <a:gd name="T31" fmla="*/ 5 h 1405"/>
                <a:gd name="T32" fmla="*/ 5 w 2355"/>
                <a:gd name="T33" fmla="*/ 5 h 1405"/>
                <a:gd name="T34" fmla="*/ 4 w 2355"/>
                <a:gd name="T35" fmla="*/ 4 h 1405"/>
                <a:gd name="T36" fmla="*/ 3 w 2355"/>
                <a:gd name="T37" fmla="*/ 4 h 1405"/>
                <a:gd name="T38" fmla="*/ 3 w 2355"/>
                <a:gd name="T39" fmla="*/ 4 h 1405"/>
                <a:gd name="T40" fmla="*/ 3 w 2355"/>
                <a:gd name="T41" fmla="*/ 3 h 1405"/>
                <a:gd name="T42" fmla="*/ 3 w 2355"/>
                <a:gd name="T43" fmla="*/ 2 h 1405"/>
                <a:gd name="T44" fmla="*/ 4 w 2355"/>
                <a:gd name="T45" fmla="*/ 2 h 1405"/>
                <a:gd name="T46" fmla="*/ 5 w 2355"/>
                <a:gd name="T47" fmla="*/ 2 h 1405"/>
                <a:gd name="T48" fmla="*/ 5 w 2355"/>
                <a:gd name="T49" fmla="*/ 2 h 1405"/>
                <a:gd name="T50" fmla="*/ 6 w 2355"/>
                <a:gd name="T51" fmla="*/ 2 h 1405"/>
                <a:gd name="T52" fmla="*/ 6 w 2355"/>
                <a:gd name="T53" fmla="*/ 3 h 1405"/>
                <a:gd name="T54" fmla="*/ 5 w 2355"/>
                <a:gd name="T55" fmla="*/ 3 h 1405"/>
                <a:gd name="T56" fmla="*/ 5 w 2355"/>
                <a:gd name="T57" fmla="*/ 3 h 1405"/>
                <a:gd name="T58" fmla="*/ 4 w 2355"/>
                <a:gd name="T59" fmla="*/ 3 h 1405"/>
                <a:gd name="T60" fmla="*/ 4 w 2355"/>
                <a:gd name="T61" fmla="*/ 3 h 1405"/>
                <a:gd name="T62" fmla="*/ 4 w 2355"/>
                <a:gd name="T63" fmla="*/ 3 h 1405"/>
                <a:gd name="T64" fmla="*/ 5 w 2355"/>
                <a:gd name="T65" fmla="*/ 4 h 1405"/>
                <a:gd name="T66" fmla="*/ 6 w 2355"/>
                <a:gd name="T67" fmla="*/ 4 h 1405"/>
                <a:gd name="T68" fmla="*/ 6 w 2355"/>
                <a:gd name="T69" fmla="*/ 5 h 1405"/>
                <a:gd name="T70" fmla="*/ 6 w 2355"/>
                <a:gd name="T71" fmla="*/ 5 h 1405"/>
                <a:gd name="T72" fmla="*/ 6 w 2355"/>
                <a:gd name="T73" fmla="*/ 6 h 1405"/>
                <a:gd name="T74" fmla="*/ 5 w 2355"/>
                <a:gd name="T75" fmla="*/ 6 h 1405"/>
                <a:gd name="T76" fmla="*/ 4 w 2355"/>
                <a:gd name="T77" fmla="*/ 6 h 1405"/>
                <a:gd name="T78" fmla="*/ 3 w 2355"/>
                <a:gd name="T79" fmla="*/ 6 h 1405"/>
                <a:gd name="T80" fmla="*/ 3 w 2355"/>
                <a:gd name="T81" fmla="*/ 5 h 1405"/>
                <a:gd name="T82" fmla="*/ 3 w 2355"/>
                <a:gd name="T83" fmla="*/ 5 h 1405"/>
                <a:gd name="T84" fmla="*/ 1 w 2355"/>
                <a:gd name="T85" fmla="*/ 6 h 1405"/>
                <a:gd name="T86" fmla="*/ 2 w 2355"/>
                <a:gd name="T87" fmla="*/ 5 h 1405"/>
                <a:gd name="T88" fmla="*/ 2 w 2355"/>
                <a:gd name="T89" fmla="*/ 5 h 1405"/>
                <a:gd name="T90" fmla="*/ 1 w 2355"/>
                <a:gd name="T91" fmla="*/ 5 h 1405"/>
                <a:gd name="T92" fmla="*/ 1 w 2355"/>
                <a:gd name="T93" fmla="*/ 5 h 1405"/>
                <a:gd name="T94" fmla="*/ 0 w 2355"/>
                <a:gd name="T95" fmla="*/ 5 h 1405"/>
                <a:gd name="T96" fmla="*/ 0 w 2355"/>
                <a:gd name="T97" fmla="*/ 5 h 1405"/>
                <a:gd name="T98" fmla="*/ 0 w 2355"/>
                <a:gd name="T99" fmla="*/ 6 h 1405"/>
                <a:gd name="T100" fmla="*/ 0 w 2355"/>
                <a:gd name="T101" fmla="*/ 3 h 1405"/>
                <a:gd name="T102" fmla="*/ 1 w 2355"/>
                <a:gd name="T103" fmla="*/ 3 h 1405"/>
                <a:gd name="T104" fmla="*/ 1 w 2355"/>
                <a:gd name="T105" fmla="*/ 3 h 1405"/>
                <a:gd name="T106" fmla="*/ 0 w 2355"/>
                <a:gd name="T107" fmla="*/ 4 h 1405"/>
                <a:gd name="T108" fmla="*/ 2 w 2355"/>
                <a:gd name="T109" fmla="*/ 4 h 1405"/>
                <a:gd name="T110" fmla="*/ 2 w 2355"/>
                <a:gd name="T111" fmla="*/ 3 h 1405"/>
                <a:gd name="T112" fmla="*/ 2 w 2355"/>
                <a:gd name="T113" fmla="*/ 2 h 1405"/>
                <a:gd name="T114" fmla="*/ 1 w 2355"/>
                <a:gd name="T115" fmla="*/ 2 h 1405"/>
                <a:gd name="T116" fmla="*/ 0 w 2355"/>
                <a:gd name="T117" fmla="*/ 2 h 1405"/>
                <a:gd name="T118" fmla="*/ 0 w 2355"/>
                <a:gd name="T119" fmla="*/ 3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9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4 w 1237"/>
                <a:gd name="T1" fmla="*/ 0 h 939"/>
                <a:gd name="T2" fmla="*/ 4 w 1237"/>
                <a:gd name="T3" fmla="*/ 0 h 939"/>
                <a:gd name="T4" fmla="*/ 4 w 1237"/>
                <a:gd name="T5" fmla="*/ 0 h 939"/>
                <a:gd name="T6" fmla="*/ 4 w 1237"/>
                <a:gd name="T7" fmla="*/ 0 h 939"/>
                <a:gd name="T8" fmla="*/ 4 w 1237"/>
                <a:gd name="T9" fmla="*/ 0 h 939"/>
                <a:gd name="T10" fmla="*/ 4 w 1237"/>
                <a:gd name="T11" fmla="*/ 0 h 939"/>
                <a:gd name="T12" fmla="*/ 4 w 1237"/>
                <a:gd name="T13" fmla="*/ 0 h 939"/>
                <a:gd name="T14" fmla="*/ 4 w 1237"/>
                <a:gd name="T15" fmla="*/ 0 h 939"/>
                <a:gd name="T16" fmla="*/ 4 w 1237"/>
                <a:gd name="T17" fmla="*/ 0 h 939"/>
                <a:gd name="T18" fmla="*/ 4 w 1237"/>
                <a:gd name="T19" fmla="*/ 0 h 939"/>
                <a:gd name="T20" fmla="*/ 4 w 1237"/>
                <a:gd name="T21" fmla="*/ 0 h 939"/>
                <a:gd name="T22" fmla="*/ 4 w 1237"/>
                <a:gd name="T23" fmla="*/ 0 h 939"/>
                <a:gd name="T24" fmla="*/ 4 w 1237"/>
                <a:gd name="T25" fmla="*/ 0 h 939"/>
                <a:gd name="T26" fmla="*/ 3 w 1237"/>
                <a:gd name="T27" fmla="*/ 0 h 939"/>
                <a:gd name="T28" fmla="*/ 3 w 1237"/>
                <a:gd name="T29" fmla="*/ 0 h 939"/>
                <a:gd name="T30" fmla="*/ 3 w 1237"/>
                <a:gd name="T31" fmla="*/ 0 h 939"/>
                <a:gd name="T32" fmla="*/ 3 w 1237"/>
                <a:gd name="T33" fmla="*/ 0 h 939"/>
                <a:gd name="T34" fmla="*/ 3 w 1237"/>
                <a:gd name="T35" fmla="*/ 1 h 939"/>
                <a:gd name="T36" fmla="*/ 3 w 1237"/>
                <a:gd name="T37" fmla="*/ 0 h 939"/>
                <a:gd name="T38" fmla="*/ 3 w 1237"/>
                <a:gd name="T39" fmla="*/ 0 h 939"/>
                <a:gd name="T40" fmla="*/ 3 w 1237"/>
                <a:gd name="T41" fmla="*/ 0 h 939"/>
                <a:gd name="T42" fmla="*/ 3 w 1237"/>
                <a:gd name="T43" fmla="*/ 0 h 939"/>
                <a:gd name="T44" fmla="*/ 3 w 1237"/>
                <a:gd name="T45" fmla="*/ 0 h 939"/>
                <a:gd name="T46" fmla="*/ 3 w 1237"/>
                <a:gd name="T47" fmla="*/ 0 h 939"/>
                <a:gd name="T48" fmla="*/ 3 w 1237"/>
                <a:gd name="T49" fmla="*/ 0 h 939"/>
                <a:gd name="T50" fmla="*/ 3 w 1237"/>
                <a:gd name="T51" fmla="*/ 0 h 939"/>
                <a:gd name="T52" fmla="*/ 3 w 1237"/>
                <a:gd name="T53" fmla="*/ 0 h 939"/>
                <a:gd name="T54" fmla="*/ 1 w 1237"/>
                <a:gd name="T55" fmla="*/ 2 h 939"/>
                <a:gd name="T56" fmla="*/ 1 w 1237"/>
                <a:gd name="T57" fmla="*/ 2 h 939"/>
                <a:gd name="T58" fmla="*/ 2 w 1237"/>
                <a:gd name="T59" fmla="*/ 2 h 939"/>
                <a:gd name="T60" fmla="*/ 1 w 1237"/>
                <a:gd name="T61" fmla="*/ 2 h 939"/>
                <a:gd name="T62" fmla="*/ 1 w 1237"/>
                <a:gd name="T63" fmla="*/ 2 h 939"/>
                <a:gd name="T64" fmla="*/ 1 w 1237"/>
                <a:gd name="T65" fmla="*/ 3 h 939"/>
                <a:gd name="T66" fmla="*/ 1 w 1237"/>
                <a:gd name="T67" fmla="*/ 3 h 939"/>
                <a:gd name="T68" fmla="*/ 1 w 1237"/>
                <a:gd name="T69" fmla="*/ 3 h 939"/>
                <a:gd name="T70" fmla="*/ 1 w 1237"/>
                <a:gd name="T71" fmla="*/ 3 h 939"/>
                <a:gd name="T72" fmla="*/ 0 w 1237"/>
                <a:gd name="T73" fmla="*/ 3 h 939"/>
                <a:gd name="T74" fmla="*/ 0 w 1237"/>
                <a:gd name="T75" fmla="*/ 3 h 939"/>
                <a:gd name="T76" fmla="*/ 0 w 1237"/>
                <a:gd name="T77" fmla="*/ 2 h 939"/>
                <a:gd name="T78" fmla="*/ 0 w 1237"/>
                <a:gd name="T79" fmla="*/ 2 h 939"/>
                <a:gd name="T80" fmla="*/ 0 w 1237"/>
                <a:gd name="T81" fmla="*/ 2 h 939"/>
                <a:gd name="T82" fmla="*/ 0 w 1237"/>
                <a:gd name="T83" fmla="*/ 2 h 939"/>
                <a:gd name="T84" fmla="*/ 0 w 1237"/>
                <a:gd name="T85" fmla="*/ 2 h 939"/>
                <a:gd name="T86" fmla="*/ 0 w 1237"/>
                <a:gd name="T87" fmla="*/ 2 h 939"/>
                <a:gd name="T88" fmla="*/ 0 w 1237"/>
                <a:gd name="T89" fmla="*/ 1 h 939"/>
                <a:gd name="T90" fmla="*/ 1 w 1237"/>
                <a:gd name="T91" fmla="*/ 1 h 939"/>
                <a:gd name="T92" fmla="*/ 1 w 1237"/>
                <a:gd name="T93" fmla="*/ 1 h 939"/>
                <a:gd name="T94" fmla="*/ 1 w 1237"/>
                <a:gd name="T95" fmla="*/ 2 h 939"/>
                <a:gd name="T96" fmla="*/ 1 w 1237"/>
                <a:gd name="T97" fmla="*/ 2 h 939"/>
                <a:gd name="T98" fmla="*/ 2 w 1237"/>
                <a:gd name="T99" fmla="*/ 1 h 939"/>
                <a:gd name="T100" fmla="*/ 2 w 1237"/>
                <a:gd name="T101" fmla="*/ 1 h 939"/>
                <a:gd name="T102" fmla="*/ 2 w 1237"/>
                <a:gd name="T103" fmla="*/ 1 h 939"/>
                <a:gd name="T104" fmla="*/ 2 w 1237"/>
                <a:gd name="T105" fmla="*/ 1 h 939"/>
                <a:gd name="T106" fmla="*/ 2 w 1237"/>
                <a:gd name="T107" fmla="*/ 1 h 939"/>
                <a:gd name="T108" fmla="*/ 2 w 1237"/>
                <a:gd name="T109" fmla="*/ 1 h 939"/>
                <a:gd name="T110" fmla="*/ 1 w 1237"/>
                <a:gd name="T111" fmla="*/ 1 h 939"/>
                <a:gd name="T112" fmla="*/ 1 w 1237"/>
                <a:gd name="T113" fmla="*/ 1 h 939"/>
                <a:gd name="T114" fmla="*/ 1 w 1237"/>
                <a:gd name="T115" fmla="*/ 1 h 939"/>
                <a:gd name="T116" fmla="*/ 1 w 1237"/>
                <a:gd name="T117" fmla="*/ 1 h 939"/>
                <a:gd name="T118" fmla="*/ 2 w 1237"/>
                <a:gd name="T119" fmla="*/ 1 h 939"/>
                <a:gd name="T120" fmla="*/ 2 w 1237"/>
                <a:gd name="T121" fmla="*/ 0 h 939"/>
                <a:gd name="T122" fmla="*/ 2 w 1237"/>
                <a:gd name="T123" fmla="*/ 0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0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 h 1107"/>
                <a:gd name="T2" fmla="*/ 0 w 1739"/>
                <a:gd name="T3" fmla="*/ 1 h 1107"/>
                <a:gd name="T4" fmla="*/ 0 w 1739"/>
                <a:gd name="T5" fmla="*/ 1 h 1107"/>
                <a:gd name="T6" fmla="*/ 1 w 1739"/>
                <a:gd name="T7" fmla="*/ 1 h 1107"/>
                <a:gd name="T8" fmla="*/ 2 w 1739"/>
                <a:gd name="T9" fmla="*/ 1 h 1107"/>
                <a:gd name="T10" fmla="*/ 1 w 1739"/>
                <a:gd name="T11" fmla="*/ 2 h 1107"/>
                <a:gd name="T12" fmla="*/ 2 w 1739"/>
                <a:gd name="T13" fmla="*/ 1 h 1107"/>
                <a:gd name="T14" fmla="*/ 3 w 1739"/>
                <a:gd name="T15" fmla="*/ 1 h 1107"/>
                <a:gd name="T16" fmla="*/ 2 w 1739"/>
                <a:gd name="T17" fmla="*/ 1 h 1107"/>
                <a:gd name="T18" fmla="*/ 3 w 1739"/>
                <a:gd name="T19" fmla="*/ 1 h 1107"/>
                <a:gd name="T20" fmla="*/ 4 w 1739"/>
                <a:gd name="T21" fmla="*/ 2 h 1107"/>
                <a:gd name="T22" fmla="*/ 3 w 1739"/>
                <a:gd name="T23" fmla="*/ 1 h 1107"/>
                <a:gd name="T24" fmla="*/ 3 w 1739"/>
                <a:gd name="T25" fmla="*/ 1 h 1107"/>
                <a:gd name="T26" fmla="*/ 4 w 1739"/>
                <a:gd name="T27" fmla="*/ 1 h 1107"/>
                <a:gd name="T28" fmla="*/ 5 w 1739"/>
                <a:gd name="T29" fmla="*/ 2 h 1107"/>
                <a:gd name="T30" fmla="*/ 4 w 1739"/>
                <a:gd name="T31" fmla="*/ 1 h 1107"/>
                <a:gd name="T32" fmla="*/ 4 w 1739"/>
                <a:gd name="T33" fmla="*/ 1 h 1107"/>
                <a:gd name="T34" fmla="*/ 4 w 1739"/>
                <a:gd name="T35" fmla="*/ 1 h 1107"/>
                <a:gd name="T36" fmla="*/ 5 w 1739"/>
                <a:gd name="T37" fmla="*/ 1 h 1107"/>
                <a:gd name="T38" fmla="*/ 6 w 1739"/>
                <a:gd name="T39" fmla="*/ 2 h 1107"/>
                <a:gd name="T40" fmla="*/ 6 w 1739"/>
                <a:gd name="T41" fmla="*/ 1 h 1107"/>
                <a:gd name="T42" fmla="*/ 6 w 1739"/>
                <a:gd name="T43" fmla="*/ 0 h 1107"/>
                <a:gd name="T44" fmla="*/ 0 w 1739"/>
                <a:gd name="T45" fmla="*/ 3 h 1107"/>
                <a:gd name="T46" fmla="*/ 0 w 1739"/>
                <a:gd name="T47" fmla="*/ 3 h 1107"/>
                <a:gd name="T48" fmla="*/ 0 w 1739"/>
                <a:gd name="T49" fmla="*/ 3 h 1107"/>
                <a:gd name="T50" fmla="*/ 1 w 1739"/>
                <a:gd name="T51" fmla="*/ 2 h 1107"/>
                <a:gd name="T52" fmla="*/ 1 w 1739"/>
                <a:gd name="T53" fmla="*/ 3 h 1107"/>
                <a:gd name="T54" fmla="*/ 1 w 1739"/>
                <a:gd name="T55" fmla="*/ 2 h 1107"/>
                <a:gd name="T56" fmla="*/ 0 w 1739"/>
                <a:gd name="T57" fmla="*/ 3 h 1107"/>
                <a:gd name="T58" fmla="*/ 1 w 1739"/>
                <a:gd name="T59" fmla="*/ 3 h 1107"/>
                <a:gd name="T60" fmla="*/ 2 w 1739"/>
                <a:gd name="T61" fmla="*/ 3 h 1107"/>
                <a:gd name="T62" fmla="*/ 1 w 1739"/>
                <a:gd name="T63" fmla="*/ 3 h 1107"/>
                <a:gd name="T64" fmla="*/ 2 w 1739"/>
                <a:gd name="T65" fmla="*/ 2 h 1107"/>
                <a:gd name="T66" fmla="*/ 2 w 1739"/>
                <a:gd name="T67" fmla="*/ 3 h 1107"/>
                <a:gd name="T68" fmla="*/ 3 w 1739"/>
                <a:gd name="T69" fmla="*/ 3 h 1107"/>
                <a:gd name="T70" fmla="*/ 2 w 1739"/>
                <a:gd name="T71" fmla="*/ 3 h 1107"/>
                <a:gd name="T72" fmla="*/ 2 w 1739"/>
                <a:gd name="T73" fmla="*/ 3 h 1107"/>
                <a:gd name="T74" fmla="*/ 2 w 1739"/>
                <a:gd name="T75" fmla="*/ 3 h 1107"/>
                <a:gd name="T76" fmla="*/ 3 w 1739"/>
                <a:gd name="T77" fmla="*/ 2 h 1107"/>
                <a:gd name="T78" fmla="*/ 3 w 1739"/>
                <a:gd name="T79" fmla="*/ 3 h 1107"/>
                <a:gd name="T80" fmla="*/ 3 w 1739"/>
                <a:gd name="T81" fmla="*/ 2 h 1107"/>
                <a:gd name="T82" fmla="*/ 4 w 1739"/>
                <a:gd name="T83" fmla="*/ 3 h 1107"/>
                <a:gd name="T84" fmla="*/ 0 w 1739"/>
                <a:gd name="T85" fmla="*/ 4 h 1107"/>
                <a:gd name="T86" fmla="*/ 0 w 1739"/>
                <a:gd name="T87" fmla="*/ 4 h 1107"/>
                <a:gd name="T88" fmla="*/ 0 w 1739"/>
                <a:gd name="T89" fmla="*/ 5 h 1107"/>
                <a:gd name="T90" fmla="*/ 0 w 1739"/>
                <a:gd name="T91" fmla="*/ 4 h 1107"/>
                <a:gd name="T92" fmla="*/ 0 w 1739"/>
                <a:gd name="T93" fmla="*/ 4 h 1107"/>
                <a:gd name="T94" fmla="*/ 1 w 1739"/>
                <a:gd name="T95" fmla="*/ 4 h 1107"/>
                <a:gd name="T96" fmla="*/ 1 w 1739"/>
                <a:gd name="T97" fmla="*/ 4 h 1107"/>
                <a:gd name="T98" fmla="*/ 2 w 1739"/>
                <a:gd name="T99" fmla="*/ 5 h 1107"/>
                <a:gd name="T100" fmla="*/ 2 w 1739"/>
                <a:gd name="T101" fmla="*/ 4 h 1107"/>
                <a:gd name="T102" fmla="*/ 2 w 1739"/>
                <a:gd name="T103" fmla="*/ 5 h 1107"/>
                <a:gd name="T104" fmla="*/ 2 w 1739"/>
                <a:gd name="T105" fmla="*/ 4 h 1107"/>
                <a:gd name="T106" fmla="*/ 3 w 1739"/>
                <a:gd name="T107" fmla="*/ 5 h 1107"/>
                <a:gd name="T108" fmla="*/ 4 w 1739"/>
                <a:gd name="T109" fmla="*/ 4 h 1107"/>
                <a:gd name="T110" fmla="*/ 4 w 1739"/>
                <a:gd name="T111" fmla="*/ 5 h 1107"/>
                <a:gd name="T112" fmla="*/ 4 w 1739"/>
                <a:gd name="T113" fmla="*/ 5 h 1107"/>
                <a:gd name="T114" fmla="*/ 4 w 1739"/>
                <a:gd name="T115" fmla="*/ 4 h 1107"/>
                <a:gd name="T116" fmla="*/ 4 w 1739"/>
                <a:gd name="T117" fmla="*/ 4 h 1107"/>
                <a:gd name="T118" fmla="*/ 6 w 1739"/>
                <a:gd name="T119" fmla="*/ 4 h 1107"/>
                <a:gd name="T120" fmla="*/ 5 w 1739"/>
                <a:gd name="T121" fmla="*/ 5 h 1107"/>
                <a:gd name="T122" fmla="*/ 5 w 1739"/>
                <a:gd name="T123" fmla="*/ 4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1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0 w 317"/>
                <a:gd name="T1" fmla="*/ 0 h 235"/>
                <a:gd name="T2" fmla="*/ 0 w 317"/>
                <a:gd name="T3" fmla="*/ 0 h 235"/>
                <a:gd name="T4" fmla="*/ 0 w 317"/>
                <a:gd name="T5" fmla="*/ 0 h 235"/>
                <a:gd name="T6" fmla="*/ 0 w 317"/>
                <a:gd name="T7" fmla="*/ 0 h 235"/>
                <a:gd name="T8" fmla="*/ 0 w 317"/>
                <a:gd name="T9" fmla="*/ 0 h 235"/>
                <a:gd name="T10" fmla="*/ 0 w 317"/>
                <a:gd name="T11" fmla="*/ 0 h 235"/>
                <a:gd name="T12" fmla="*/ 0 w 317"/>
                <a:gd name="T13" fmla="*/ 0 h 235"/>
                <a:gd name="T14" fmla="*/ 0 w 317"/>
                <a:gd name="T15" fmla="*/ 0 h 235"/>
                <a:gd name="T16" fmla="*/ 0 w 317"/>
                <a:gd name="T17" fmla="*/ 0 h 235"/>
                <a:gd name="T18" fmla="*/ 0 w 317"/>
                <a:gd name="T19" fmla="*/ 0 h 235"/>
                <a:gd name="T20" fmla="*/ 0 w 317"/>
                <a:gd name="T21" fmla="*/ 0 h 235"/>
                <a:gd name="T22" fmla="*/ 0 w 317"/>
                <a:gd name="T23" fmla="*/ 0 h 235"/>
                <a:gd name="T24" fmla="*/ 0 w 317"/>
                <a:gd name="T25" fmla="*/ 0 h 235"/>
                <a:gd name="T26" fmla="*/ 0 w 317"/>
                <a:gd name="T27" fmla="*/ 0 h 235"/>
                <a:gd name="T28" fmla="*/ 0 w 317"/>
                <a:gd name="T29" fmla="*/ 0 h 235"/>
                <a:gd name="T30" fmla="*/ 0 w 317"/>
                <a:gd name="T31" fmla="*/ 0 h 235"/>
                <a:gd name="T32" fmla="*/ 0 w 317"/>
                <a:gd name="T33" fmla="*/ 0 h 235"/>
                <a:gd name="T34" fmla="*/ 0 w 317"/>
                <a:gd name="T35" fmla="*/ 0 h 235"/>
                <a:gd name="T36" fmla="*/ 0 w 317"/>
                <a:gd name="T37" fmla="*/ 0 h 235"/>
                <a:gd name="T38" fmla="*/ 0 w 317"/>
                <a:gd name="T39" fmla="*/ 0 h 235"/>
                <a:gd name="T40" fmla="*/ 0 w 317"/>
                <a:gd name="T41" fmla="*/ 0 h 235"/>
                <a:gd name="T42" fmla="*/ 0 w 317"/>
                <a:gd name="T43" fmla="*/ 0 h 235"/>
                <a:gd name="T44" fmla="*/ 0 w 317"/>
                <a:gd name="T45" fmla="*/ 0 h 235"/>
                <a:gd name="T46" fmla="*/ 0 w 317"/>
                <a:gd name="T47" fmla="*/ 0 h 235"/>
                <a:gd name="T48" fmla="*/ 1 w 317"/>
                <a:gd name="T49" fmla="*/ 0 h 235"/>
                <a:gd name="T50" fmla="*/ 1 w 317"/>
                <a:gd name="T51" fmla="*/ 0 h 235"/>
                <a:gd name="T52" fmla="*/ 1 w 317"/>
                <a:gd name="T53" fmla="*/ 0 h 235"/>
                <a:gd name="T54" fmla="*/ 1 w 317"/>
                <a:gd name="T55" fmla="*/ 0 h 235"/>
                <a:gd name="T56" fmla="*/ 1 w 317"/>
                <a:gd name="T57" fmla="*/ 0 h 235"/>
                <a:gd name="T58" fmla="*/ 1 w 317"/>
                <a:gd name="T59" fmla="*/ 0 h 235"/>
                <a:gd name="T60" fmla="*/ 0 w 317"/>
                <a:gd name="T61" fmla="*/ 0 h 235"/>
                <a:gd name="T62" fmla="*/ 0 w 317"/>
                <a:gd name="T63" fmla="*/ 0 h 235"/>
                <a:gd name="T64" fmla="*/ 0 w 317"/>
                <a:gd name="T65" fmla="*/ 0 h 235"/>
                <a:gd name="T66" fmla="*/ 0 w 317"/>
                <a:gd name="T67" fmla="*/ 0 h 235"/>
                <a:gd name="T68" fmla="*/ 0 w 317"/>
                <a:gd name="T69" fmla="*/ 0 h 235"/>
                <a:gd name="T70" fmla="*/ 0 w 317"/>
                <a:gd name="T71" fmla="*/ 0 h 235"/>
                <a:gd name="T72" fmla="*/ 0 w 317"/>
                <a:gd name="T73" fmla="*/ 0 h 235"/>
                <a:gd name="T74" fmla="*/ 0 w 317"/>
                <a:gd name="T75" fmla="*/ 0 h 235"/>
                <a:gd name="T76" fmla="*/ 0 w 317"/>
                <a:gd name="T77" fmla="*/ 0 h 235"/>
                <a:gd name="T78" fmla="*/ 0 w 317"/>
                <a:gd name="T79" fmla="*/ 0 h 235"/>
                <a:gd name="T80" fmla="*/ 0 w 317"/>
                <a:gd name="T81" fmla="*/ 0 h 235"/>
                <a:gd name="T82" fmla="*/ 0 w 317"/>
                <a:gd name="T83" fmla="*/ 0 h 235"/>
                <a:gd name="T84" fmla="*/ 0 w 317"/>
                <a:gd name="T85" fmla="*/ 0 h 235"/>
                <a:gd name="T86" fmla="*/ 1 w 317"/>
                <a:gd name="T87" fmla="*/ 0 h 235"/>
                <a:gd name="T88" fmla="*/ 1 w 317"/>
                <a:gd name="T89" fmla="*/ 0 h 235"/>
                <a:gd name="T90" fmla="*/ 1 w 317"/>
                <a:gd name="T91" fmla="*/ 0 h 235"/>
                <a:gd name="T92" fmla="*/ 1 w 317"/>
                <a:gd name="T93" fmla="*/ 0 h 235"/>
                <a:gd name="T94" fmla="*/ 1 w 317"/>
                <a:gd name="T95" fmla="*/ 0 h 235"/>
                <a:gd name="T96" fmla="*/ 1 w 317"/>
                <a:gd name="T97" fmla="*/ 0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2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5 w 1559"/>
                <a:gd name="T1" fmla="*/ 1 h 639"/>
                <a:gd name="T2" fmla="*/ 5 w 1559"/>
                <a:gd name="T3" fmla="*/ 0 h 639"/>
                <a:gd name="T4" fmla="*/ 5 w 1559"/>
                <a:gd name="T5" fmla="*/ 0 h 639"/>
                <a:gd name="T6" fmla="*/ 5 w 1559"/>
                <a:gd name="T7" fmla="*/ 0 h 639"/>
                <a:gd name="T8" fmla="*/ 5 w 1559"/>
                <a:gd name="T9" fmla="*/ 0 h 639"/>
                <a:gd name="T10" fmla="*/ 5 w 1559"/>
                <a:gd name="T11" fmla="*/ 0 h 639"/>
                <a:gd name="T12" fmla="*/ 4 w 1559"/>
                <a:gd name="T13" fmla="*/ 0 h 639"/>
                <a:gd name="T14" fmla="*/ 3 w 1559"/>
                <a:gd name="T15" fmla="*/ 0 h 639"/>
                <a:gd name="T16" fmla="*/ 2 w 1559"/>
                <a:gd name="T17" fmla="*/ 0 h 639"/>
                <a:gd name="T18" fmla="*/ 1 w 1559"/>
                <a:gd name="T19" fmla="*/ 0 h 639"/>
                <a:gd name="T20" fmla="*/ 0 w 1559"/>
                <a:gd name="T21" fmla="*/ 0 h 639"/>
                <a:gd name="T22" fmla="*/ 0 w 1559"/>
                <a:gd name="T23" fmla="*/ 0 h 639"/>
                <a:gd name="T24" fmla="*/ 0 w 1559"/>
                <a:gd name="T25" fmla="*/ 0 h 639"/>
                <a:gd name="T26" fmla="*/ 0 w 1559"/>
                <a:gd name="T27" fmla="*/ 0 h 639"/>
                <a:gd name="T28" fmla="*/ 0 w 1559"/>
                <a:gd name="T29" fmla="*/ 1 h 639"/>
                <a:gd name="T30" fmla="*/ 0 w 1559"/>
                <a:gd name="T31" fmla="*/ 2 h 639"/>
                <a:gd name="T32" fmla="*/ 0 w 1559"/>
                <a:gd name="T33" fmla="*/ 2 h 639"/>
                <a:gd name="T34" fmla="*/ 0 w 1559"/>
                <a:gd name="T35" fmla="*/ 2 h 639"/>
                <a:gd name="T36" fmla="*/ 0 w 1559"/>
                <a:gd name="T37" fmla="*/ 2 h 639"/>
                <a:gd name="T38" fmla="*/ 0 w 1559"/>
                <a:gd name="T39" fmla="*/ 1 h 639"/>
                <a:gd name="T40" fmla="*/ 0 w 1559"/>
                <a:gd name="T41" fmla="*/ 1 h 639"/>
                <a:gd name="T42" fmla="*/ 0 w 1559"/>
                <a:gd name="T43" fmla="*/ 0 h 639"/>
                <a:gd name="T44" fmla="*/ 0 w 1559"/>
                <a:gd name="T45" fmla="*/ 0 h 639"/>
                <a:gd name="T46" fmla="*/ 0 w 1559"/>
                <a:gd name="T47" fmla="*/ 0 h 639"/>
                <a:gd name="T48" fmla="*/ 1 w 1559"/>
                <a:gd name="T49" fmla="*/ 0 h 639"/>
                <a:gd name="T50" fmla="*/ 2 w 1559"/>
                <a:gd name="T51" fmla="*/ 0 h 639"/>
                <a:gd name="T52" fmla="*/ 3 w 1559"/>
                <a:gd name="T53" fmla="*/ 0 h 639"/>
                <a:gd name="T54" fmla="*/ 4 w 1559"/>
                <a:gd name="T55" fmla="*/ 0 h 639"/>
                <a:gd name="T56" fmla="*/ 4 w 1559"/>
                <a:gd name="T57" fmla="*/ 0 h 639"/>
                <a:gd name="T58" fmla="*/ 5 w 1559"/>
                <a:gd name="T59" fmla="*/ 0 h 639"/>
                <a:gd name="T60" fmla="*/ 5 w 1559"/>
                <a:gd name="T61" fmla="*/ 0 h 639"/>
                <a:gd name="T62" fmla="*/ 5 w 1559"/>
                <a:gd name="T63" fmla="*/ 0 h 639"/>
                <a:gd name="T64" fmla="*/ 5 w 1559"/>
                <a:gd name="T65" fmla="*/ 0 h 639"/>
                <a:gd name="T66" fmla="*/ 5 w 1559"/>
                <a:gd name="T67" fmla="*/ 1 h 639"/>
                <a:gd name="T68" fmla="*/ 5 w 1559"/>
                <a:gd name="T69" fmla="*/ 1 h 639"/>
                <a:gd name="T70" fmla="*/ 4 w 1559"/>
                <a:gd name="T71" fmla="*/ 1 h 639"/>
                <a:gd name="T72" fmla="*/ 4 w 1559"/>
                <a:gd name="T73" fmla="*/ 1 h 639"/>
                <a:gd name="T74" fmla="*/ 4 w 1559"/>
                <a:gd name="T75" fmla="*/ 1 h 639"/>
                <a:gd name="T76" fmla="*/ 5 w 1559"/>
                <a:gd name="T77" fmla="*/ 2 h 639"/>
                <a:gd name="T78" fmla="*/ 5 w 1559"/>
                <a:gd name="T79" fmla="*/ 2 h 639"/>
                <a:gd name="T80" fmla="*/ 5 w 1559"/>
                <a:gd name="T81" fmla="*/ 2 h 639"/>
                <a:gd name="T82" fmla="*/ 5 w 1559"/>
                <a:gd name="T83" fmla="*/ 2 h 639"/>
                <a:gd name="T84" fmla="*/ 5 w 1559"/>
                <a:gd name="T85" fmla="*/ 1 h 639"/>
                <a:gd name="T86" fmla="*/ 6 w 1559"/>
                <a:gd name="T87" fmla="*/ 1 h 639"/>
                <a:gd name="T88" fmla="*/ 6 w 1559"/>
                <a:gd name="T89" fmla="*/ 1 h 639"/>
                <a:gd name="T90" fmla="*/ 5 w 1559"/>
                <a:gd name="T91" fmla="*/ 1 h 639"/>
                <a:gd name="T92" fmla="*/ 5 w 1559"/>
                <a:gd name="T93" fmla="*/ 2 h 639"/>
                <a:gd name="T94" fmla="*/ 5 w 1559"/>
                <a:gd name="T95" fmla="*/ 1 h 639"/>
                <a:gd name="T96" fmla="*/ 5 w 1559"/>
                <a:gd name="T97" fmla="*/ 1 h 639"/>
                <a:gd name="T98" fmla="*/ 5 w 1559"/>
                <a:gd name="T99" fmla="*/ 1 h 639"/>
                <a:gd name="T100" fmla="*/ 5 w 1559"/>
                <a:gd name="T101" fmla="*/ 1 h 639"/>
                <a:gd name="T102" fmla="*/ 5 w 1559"/>
                <a:gd name="T103" fmla="*/ 1 h 639"/>
                <a:gd name="T104" fmla="*/ 5 w 1559"/>
                <a:gd name="T105" fmla="*/ 2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3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0 w 468"/>
                <a:gd name="T1" fmla="*/ 2 h 685"/>
                <a:gd name="T2" fmla="*/ 0 w 468"/>
                <a:gd name="T3" fmla="*/ 2 h 685"/>
                <a:gd name="T4" fmla="*/ 0 w 468"/>
                <a:gd name="T5" fmla="*/ 2 h 685"/>
                <a:gd name="T6" fmla="*/ 0 w 468"/>
                <a:gd name="T7" fmla="*/ 2 h 685"/>
                <a:gd name="T8" fmla="*/ 0 w 468"/>
                <a:gd name="T9" fmla="*/ 2 h 685"/>
                <a:gd name="T10" fmla="*/ 0 w 468"/>
                <a:gd name="T11" fmla="*/ 2 h 685"/>
                <a:gd name="T12" fmla="*/ 0 w 468"/>
                <a:gd name="T13" fmla="*/ 2 h 685"/>
                <a:gd name="T14" fmla="*/ 0 w 468"/>
                <a:gd name="T15" fmla="*/ 2 h 685"/>
                <a:gd name="T16" fmla="*/ 0 w 468"/>
                <a:gd name="T17" fmla="*/ 2 h 685"/>
                <a:gd name="T18" fmla="*/ 0 w 468"/>
                <a:gd name="T19" fmla="*/ 2 h 685"/>
                <a:gd name="T20" fmla="*/ 0 w 468"/>
                <a:gd name="T21" fmla="*/ 2 h 685"/>
                <a:gd name="T22" fmla="*/ 0 w 468"/>
                <a:gd name="T23" fmla="*/ 2 h 685"/>
                <a:gd name="T24" fmla="*/ 0 w 468"/>
                <a:gd name="T25" fmla="*/ 1 h 685"/>
                <a:gd name="T26" fmla="*/ 0 w 468"/>
                <a:gd name="T27" fmla="*/ 1 h 685"/>
                <a:gd name="T28" fmla="*/ 0 w 468"/>
                <a:gd name="T29" fmla="*/ 1 h 685"/>
                <a:gd name="T30" fmla="*/ 0 w 468"/>
                <a:gd name="T31" fmla="*/ 1 h 685"/>
                <a:gd name="T32" fmla="*/ 0 w 468"/>
                <a:gd name="T33" fmla="*/ 1 h 685"/>
                <a:gd name="T34" fmla="*/ 0 w 468"/>
                <a:gd name="T35" fmla="*/ 1 h 685"/>
                <a:gd name="T36" fmla="*/ 0 w 468"/>
                <a:gd name="T37" fmla="*/ 1 h 685"/>
                <a:gd name="T38" fmla="*/ 0 w 468"/>
                <a:gd name="T39" fmla="*/ 1 h 685"/>
                <a:gd name="T40" fmla="*/ 0 w 468"/>
                <a:gd name="T41" fmla="*/ 1 h 685"/>
                <a:gd name="T42" fmla="*/ 0 w 468"/>
                <a:gd name="T43" fmla="*/ 1 h 685"/>
                <a:gd name="T44" fmla="*/ 0 w 468"/>
                <a:gd name="T45" fmla="*/ 1 h 685"/>
                <a:gd name="T46" fmla="*/ 0 w 468"/>
                <a:gd name="T47" fmla="*/ 1 h 685"/>
                <a:gd name="T48" fmla="*/ 1 w 468"/>
                <a:gd name="T49" fmla="*/ 0 h 685"/>
                <a:gd name="T50" fmla="*/ 1 w 468"/>
                <a:gd name="T51" fmla="*/ 0 h 685"/>
                <a:gd name="T52" fmla="*/ 1 w 468"/>
                <a:gd name="T53" fmla="*/ 0 h 685"/>
                <a:gd name="T54" fmla="*/ 1 w 468"/>
                <a:gd name="T55" fmla="*/ 0 h 685"/>
                <a:gd name="T56" fmla="*/ 0 w 468"/>
                <a:gd name="T57" fmla="*/ 0 h 685"/>
                <a:gd name="T58" fmla="*/ 0 w 468"/>
                <a:gd name="T59" fmla="*/ 0 h 685"/>
                <a:gd name="T60" fmla="*/ 0 w 468"/>
                <a:gd name="T61" fmla="*/ 0 h 685"/>
                <a:gd name="T62" fmla="*/ 0 w 468"/>
                <a:gd name="T63" fmla="*/ 0 h 685"/>
                <a:gd name="T64" fmla="*/ 0 w 468"/>
                <a:gd name="T65" fmla="*/ 1 h 685"/>
                <a:gd name="T66" fmla="*/ 1 w 468"/>
                <a:gd name="T67" fmla="*/ 1 h 685"/>
                <a:gd name="T68" fmla="*/ 1 w 468"/>
                <a:gd name="T69" fmla="*/ 1 h 685"/>
                <a:gd name="T70" fmla="*/ 1 w 468"/>
                <a:gd name="T71" fmla="*/ 0 h 685"/>
                <a:gd name="T72" fmla="*/ 1 w 468"/>
                <a:gd name="T73" fmla="*/ 0 h 685"/>
                <a:gd name="T74" fmla="*/ 1 w 468"/>
                <a:gd name="T75" fmla="*/ 0 h 685"/>
                <a:gd name="T76" fmla="*/ 1 w 468"/>
                <a:gd name="T77" fmla="*/ 0 h 685"/>
                <a:gd name="T78" fmla="*/ 1 w 468"/>
                <a:gd name="T79" fmla="*/ 0 h 685"/>
                <a:gd name="T80" fmla="*/ 1 w 468"/>
                <a:gd name="T81" fmla="*/ 0 h 685"/>
                <a:gd name="T82" fmla="*/ 1 w 468"/>
                <a:gd name="T83" fmla="*/ 0 h 685"/>
                <a:gd name="T84" fmla="*/ 1 w 468"/>
                <a:gd name="T85" fmla="*/ 0 h 685"/>
                <a:gd name="T86" fmla="*/ 1 w 468"/>
                <a:gd name="T87" fmla="*/ 0 h 685"/>
                <a:gd name="T88" fmla="*/ 1 w 468"/>
                <a:gd name="T89" fmla="*/ 0 h 685"/>
                <a:gd name="T90" fmla="*/ 1 w 468"/>
                <a:gd name="T91" fmla="*/ 0 h 685"/>
                <a:gd name="T92" fmla="*/ 1 w 468"/>
                <a:gd name="T93" fmla="*/ 0 h 685"/>
                <a:gd name="T94" fmla="*/ 1 w 468"/>
                <a:gd name="T95" fmla="*/ 0 h 685"/>
                <a:gd name="T96" fmla="*/ 1 w 468"/>
                <a:gd name="T97" fmla="*/ 0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4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1 w 93"/>
                <a:gd name="T3" fmla="*/ 0 h 553"/>
                <a:gd name="T4" fmla="*/ 1 w 93"/>
                <a:gd name="T5" fmla="*/ 0 h 553"/>
                <a:gd name="T6" fmla="*/ 1 w 93"/>
                <a:gd name="T7" fmla="*/ 0 h 553"/>
                <a:gd name="T8" fmla="*/ 1 w 93"/>
                <a:gd name="T9" fmla="*/ 0 h 553"/>
                <a:gd name="T10" fmla="*/ 1 w 93"/>
                <a:gd name="T11" fmla="*/ 0 h 553"/>
                <a:gd name="T12" fmla="*/ 1 w 93"/>
                <a:gd name="T13" fmla="*/ 0 h 553"/>
                <a:gd name="T14" fmla="*/ 1 w 93"/>
                <a:gd name="T15" fmla="*/ 0 h 553"/>
                <a:gd name="T16" fmla="*/ 1 w 93"/>
                <a:gd name="T17" fmla="*/ 0 h 553"/>
                <a:gd name="T18" fmla="*/ 1 w 93"/>
                <a:gd name="T19" fmla="*/ 0 h 553"/>
                <a:gd name="T20" fmla="*/ 1 w 93"/>
                <a:gd name="T21" fmla="*/ 0 h 553"/>
                <a:gd name="T22" fmla="*/ 1 w 93"/>
                <a:gd name="T23" fmla="*/ 0 h 553"/>
                <a:gd name="T24" fmla="*/ 1 w 93"/>
                <a:gd name="T25" fmla="*/ 0 h 553"/>
                <a:gd name="T26" fmla="*/ 1 w 93"/>
                <a:gd name="T27" fmla="*/ 0 h 553"/>
                <a:gd name="T28" fmla="*/ 1 w 93"/>
                <a:gd name="T29" fmla="*/ 0 h 553"/>
                <a:gd name="T30" fmla="*/ 1 w 93"/>
                <a:gd name="T31" fmla="*/ 0 h 553"/>
                <a:gd name="T32" fmla="*/ 1 w 93"/>
                <a:gd name="T33" fmla="*/ 0 h 553"/>
                <a:gd name="T34" fmla="*/ 1 w 93"/>
                <a:gd name="T35" fmla="*/ 0 h 553"/>
                <a:gd name="T36" fmla="*/ 1 w 93"/>
                <a:gd name="T37" fmla="*/ 0 h 553"/>
                <a:gd name="T38" fmla="*/ 0 w 93"/>
                <a:gd name="T39" fmla="*/ 0 h 553"/>
                <a:gd name="T40" fmla="*/ 1 w 93"/>
                <a:gd name="T41" fmla="*/ 0 h 553"/>
                <a:gd name="T42" fmla="*/ 1 w 93"/>
                <a:gd name="T43" fmla="*/ 0 h 553"/>
                <a:gd name="T44" fmla="*/ 1 w 93"/>
                <a:gd name="T45" fmla="*/ 0 h 553"/>
                <a:gd name="T46" fmla="*/ 1 w 93"/>
                <a:gd name="T47" fmla="*/ 0 h 553"/>
                <a:gd name="T48" fmla="*/ 1 w 93"/>
                <a:gd name="T49" fmla="*/ 0 h 553"/>
                <a:gd name="T50" fmla="*/ 1 w 93"/>
                <a:gd name="T51" fmla="*/ 0 h 553"/>
                <a:gd name="T52" fmla="*/ 1 w 93"/>
                <a:gd name="T53" fmla="*/ 0 h 553"/>
                <a:gd name="T54" fmla="*/ 1 w 93"/>
                <a:gd name="T55" fmla="*/ 0 h 553"/>
                <a:gd name="T56" fmla="*/ 1 w 93"/>
                <a:gd name="T57" fmla="*/ 1 h 553"/>
                <a:gd name="T58" fmla="*/ 1 w 93"/>
                <a:gd name="T59" fmla="*/ 1 h 553"/>
                <a:gd name="T60" fmla="*/ 1 w 93"/>
                <a:gd name="T61" fmla="*/ 1 h 553"/>
                <a:gd name="T62" fmla="*/ 1 w 93"/>
                <a:gd name="T63" fmla="*/ 1 h 553"/>
                <a:gd name="T64" fmla="*/ 1 w 93"/>
                <a:gd name="T65" fmla="*/ 1 h 553"/>
                <a:gd name="T66" fmla="*/ 1 w 93"/>
                <a:gd name="T67" fmla="*/ 1 h 553"/>
                <a:gd name="T68" fmla="*/ 1 w 93"/>
                <a:gd name="T69" fmla="*/ 1 h 553"/>
                <a:gd name="T70" fmla="*/ 1 w 93"/>
                <a:gd name="T71" fmla="*/ 1 h 553"/>
                <a:gd name="T72" fmla="*/ 1 w 93"/>
                <a:gd name="T73" fmla="*/ 1 h 553"/>
                <a:gd name="T74" fmla="*/ 1 w 93"/>
                <a:gd name="T75" fmla="*/ 1 h 553"/>
                <a:gd name="T76" fmla="*/ 1 w 93"/>
                <a:gd name="T77" fmla="*/ 1 h 553"/>
                <a:gd name="T78" fmla="*/ 1 w 93"/>
                <a:gd name="T79" fmla="*/ 1 h 553"/>
                <a:gd name="T80" fmla="*/ 1 w 93"/>
                <a:gd name="T81" fmla="*/ 1 h 553"/>
                <a:gd name="T82" fmla="*/ 1 w 93"/>
                <a:gd name="T83" fmla="*/ 1 h 553"/>
                <a:gd name="T84" fmla="*/ 1 w 93"/>
                <a:gd name="T85" fmla="*/ 2 h 553"/>
                <a:gd name="T86" fmla="*/ 1 w 93"/>
                <a:gd name="T87" fmla="*/ 1 h 553"/>
                <a:gd name="T88" fmla="*/ 1 w 93"/>
                <a:gd name="T89" fmla="*/ 2 h 553"/>
                <a:gd name="T90" fmla="*/ 1 w 93"/>
                <a:gd name="T91" fmla="*/ 2 h 553"/>
                <a:gd name="T92" fmla="*/ 1 w 93"/>
                <a:gd name="T93" fmla="*/ 1 h 553"/>
                <a:gd name="T94" fmla="*/ 1 w 93"/>
                <a:gd name="T95" fmla="*/ 1 h 553"/>
                <a:gd name="T96" fmla="*/ 1 w 93"/>
                <a:gd name="T97" fmla="*/ 2 h 553"/>
                <a:gd name="T98" fmla="*/ 1 w 93"/>
                <a:gd name="T99" fmla="*/ 2 h 553"/>
                <a:gd name="T100" fmla="*/ 1 w 93"/>
                <a:gd name="T101" fmla="*/ 2 h 553"/>
                <a:gd name="T102" fmla="*/ 1 w 93"/>
                <a:gd name="T103" fmla="*/ 2 h 553"/>
                <a:gd name="T104" fmla="*/ 0 w 93"/>
                <a:gd name="T105" fmla="*/ 1 h 553"/>
                <a:gd name="T106" fmla="*/ 1 w 93"/>
                <a:gd name="T107" fmla="*/ 1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5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1 w 2753"/>
                <a:gd name="T1" fmla="*/ 2 h 496"/>
                <a:gd name="T2" fmla="*/ 11 w 2753"/>
                <a:gd name="T3" fmla="*/ 2 h 496"/>
                <a:gd name="T4" fmla="*/ 11 w 2753"/>
                <a:gd name="T5" fmla="*/ 2 h 496"/>
                <a:gd name="T6" fmla="*/ 11 w 2753"/>
                <a:gd name="T7" fmla="*/ 2 h 496"/>
                <a:gd name="T8" fmla="*/ 10 w 2753"/>
                <a:gd name="T9" fmla="*/ 2 h 496"/>
                <a:gd name="T10" fmla="*/ 10 w 2753"/>
                <a:gd name="T11" fmla="*/ 2 h 496"/>
                <a:gd name="T12" fmla="*/ 10 w 2753"/>
                <a:gd name="T13" fmla="*/ 2 h 496"/>
                <a:gd name="T14" fmla="*/ 9 w 2753"/>
                <a:gd name="T15" fmla="*/ 2 h 496"/>
                <a:gd name="T16" fmla="*/ 9 w 2753"/>
                <a:gd name="T17" fmla="*/ 2 h 496"/>
                <a:gd name="T18" fmla="*/ 9 w 2753"/>
                <a:gd name="T19" fmla="*/ 2 h 496"/>
                <a:gd name="T20" fmla="*/ 9 w 2753"/>
                <a:gd name="T21" fmla="*/ 2 h 496"/>
                <a:gd name="T22" fmla="*/ 9 w 2753"/>
                <a:gd name="T23" fmla="*/ 2 h 496"/>
                <a:gd name="T24" fmla="*/ 8 w 2753"/>
                <a:gd name="T25" fmla="*/ 2 h 496"/>
                <a:gd name="T26" fmla="*/ 8 w 2753"/>
                <a:gd name="T27" fmla="*/ 2 h 496"/>
                <a:gd name="T28" fmla="*/ 8 w 2753"/>
                <a:gd name="T29" fmla="*/ 2 h 496"/>
                <a:gd name="T30" fmla="*/ 8 w 2753"/>
                <a:gd name="T31" fmla="*/ 2 h 496"/>
                <a:gd name="T32" fmla="*/ 7 w 2753"/>
                <a:gd name="T33" fmla="*/ 2 h 496"/>
                <a:gd name="T34" fmla="*/ 7 w 2753"/>
                <a:gd name="T35" fmla="*/ 2 h 496"/>
                <a:gd name="T36" fmla="*/ 7 w 2753"/>
                <a:gd name="T37" fmla="*/ 2 h 496"/>
                <a:gd name="T38" fmla="*/ 7 w 2753"/>
                <a:gd name="T39" fmla="*/ 2 h 496"/>
                <a:gd name="T40" fmla="*/ 7 w 2753"/>
                <a:gd name="T41" fmla="*/ 2 h 496"/>
                <a:gd name="T42" fmla="*/ 6 w 2753"/>
                <a:gd name="T43" fmla="*/ 2 h 496"/>
                <a:gd name="T44" fmla="*/ 6 w 2753"/>
                <a:gd name="T45" fmla="*/ 2 h 496"/>
                <a:gd name="T46" fmla="*/ 6 w 2753"/>
                <a:gd name="T47" fmla="*/ 2 h 496"/>
                <a:gd name="T48" fmla="*/ 6 w 2753"/>
                <a:gd name="T49" fmla="*/ 2 h 496"/>
                <a:gd name="T50" fmla="*/ 5 w 2753"/>
                <a:gd name="T51" fmla="*/ 2 h 496"/>
                <a:gd name="T52" fmla="*/ 5 w 2753"/>
                <a:gd name="T53" fmla="*/ 2 h 496"/>
                <a:gd name="T54" fmla="*/ 5 w 2753"/>
                <a:gd name="T55" fmla="*/ 2 h 496"/>
                <a:gd name="T56" fmla="*/ 4 w 2753"/>
                <a:gd name="T57" fmla="*/ 2 h 496"/>
                <a:gd name="T58" fmla="*/ 5 w 2753"/>
                <a:gd name="T59" fmla="*/ 2 h 496"/>
                <a:gd name="T60" fmla="*/ 4 w 2753"/>
                <a:gd name="T61" fmla="*/ 2 h 496"/>
                <a:gd name="T62" fmla="*/ 3 w 2753"/>
                <a:gd name="T63" fmla="*/ 2 h 496"/>
                <a:gd name="T64" fmla="*/ 3 w 2753"/>
                <a:gd name="T65" fmla="*/ 2 h 496"/>
                <a:gd name="T66" fmla="*/ 3 w 2753"/>
                <a:gd name="T67" fmla="*/ 2 h 496"/>
                <a:gd name="T68" fmla="*/ 3 w 2753"/>
                <a:gd name="T69" fmla="*/ 2 h 496"/>
                <a:gd name="T70" fmla="*/ 2 w 2753"/>
                <a:gd name="T71" fmla="*/ 2 h 496"/>
                <a:gd name="T72" fmla="*/ 2 w 2753"/>
                <a:gd name="T73" fmla="*/ 2 h 496"/>
                <a:gd name="T74" fmla="*/ 2 w 2753"/>
                <a:gd name="T75" fmla="*/ 2 h 496"/>
                <a:gd name="T76" fmla="*/ 1 w 2753"/>
                <a:gd name="T77" fmla="*/ 2 h 496"/>
                <a:gd name="T78" fmla="*/ 1 w 2753"/>
                <a:gd name="T79" fmla="*/ 2 h 496"/>
                <a:gd name="T80" fmla="*/ 1 w 2753"/>
                <a:gd name="T81" fmla="*/ 2 h 496"/>
                <a:gd name="T82" fmla="*/ 9 w 2753"/>
                <a:gd name="T83" fmla="*/ 1 h 496"/>
                <a:gd name="T84" fmla="*/ 8 w 2753"/>
                <a:gd name="T85" fmla="*/ 1 h 496"/>
                <a:gd name="T86" fmla="*/ 8 w 2753"/>
                <a:gd name="T87" fmla="*/ 1 h 496"/>
                <a:gd name="T88" fmla="*/ 8 w 2753"/>
                <a:gd name="T89" fmla="*/ 1 h 496"/>
                <a:gd name="T90" fmla="*/ 8 w 2753"/>
                <a:gd name="T91" fmla="*/ 1 h 496"/>
                <a:gd name="T92" fmla="*/ 8 w 2753"/>
                <a:gd name="T93" fmla="*/ 1 h 496"/>
                <a:gd name="T94" fmla="*/ 7 w 2753"/>
                <a:gd name="T95" fmla="*/ 1 h 496"/>
                <a:gd name="T96" fmla="*/ 7 w 2753"/>
                <a:gd name="T97" fmla="*/ 1 h 496"/>
                <a:gd name="T98" fmla="*/ 7 w 2753"/>
                <a:gd name="T99" fmla="*/ 1 h 496"/>
                <a:gd name="T100" fmla="*/ 7 w 2753"/>
                <a:gd name="T101" fmla="*/ 1 h 496"/>
                <a:gd name="T102" fmla="*/ 6 w 2753"/>
                <a:gd name="T103" fmla="*/ 0 h 496"/>
                <a:gd name="T104" fmla="*/ 6 w 2753"/>
                <a:gd name="T105" fmla="*/ 1 h 496"/>
                <a:gd name="T106" fmla="*/ 6 w 2753"/>
                <a:gd name="T107" fmla="*/ 1 h 496"/>
                <a:gd name="T108" fmla="*/ 6 w 2753"/>
                <a:gd name="T109" fmla="*/ 1 h 496"/>
                <a:gd name="T110" fmla="*/ 6 w 2753"/>
                <a:gd name="T111" fmla="*/ 1 h 496"/>
                <a:gd name="T112" fmla="*/ 5 w 2753"/>
                <a:gd name="T113" fmla="*/ 1 h 496"/>
                <a:gd name="T114" fmla="*/ 5 w 2753"/>
                <a:gd name="T115" fmla="*/ 1 h 496"/>
                <a:gd name="T116" fmla="*/ 4 w 2753"/>
                <a:gd name="T117" fmla="*/ 1 h 496"/>
                <a:gd name="T118" fmla="*/ 4 w 2753"/>
                <a:gd name="T119" fmla="*/ 1 h 496"/>
                <a:gd name="T120" fmla="*/ 3 w 2753"/>
                <a:gd name="T121" fmla="*/ 1 h 496"/>
                <a:gd name="T122" fmla="*/ 3 w 2753"/>
                <a:gd name="T123" fmla="*/ 1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6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0 w 1400"/>
                <a:gd name="T1" fmla="*/ 2 h 639"/>
                <a:gd name="T2" fmla="*/ 0 w 1400"/>
                <a:gd name="T3" fmla="*/ 1 h 639"/>
                <a:gd name="T4" fmla="*/ 0 w 1400"/>
                <a:gd name="T5" fmla="*/ 1 h 639"/>
                <a:gd name="T6" fmla="*/ 0 w 1400"/>
                <a:gd name="T7" fmla="*/ 1 h 639"/>
                <a:gd name="T8" fmla="*/ 0 w 1400"/>
                <a:gd name="T9" fmla="*/ 1 h 639"/>
                <a:gd name="T10" fmla="*/ 1 w 1400"/>
                <a:gd name="T11" fmla="*/ 1 h 639"/>
                <a:gd name="T12" fmla="*/ 1 w 1400"/>
                <a:gd name="T13" fmla="*/ 1 h 639"/>
                <a:gd name="T14" fmla="*/ 1 w 1400"/>
                <a:gd name="T15" fmla="*/ 1 h 639"/>
                <a:gd name="T16" fmla="*/ 1 w 1400"/>
                <a:gd name="T17" fmla="*/ 0 h 639"/>
                <a:gd name="T18" fmla="*/ 0 w 1400"/>
                <a:gd name="T19" fmla="*/ 0 h 639"/>
                <a:gd name="T20" fmla="*/ 0 w 1400"/>
                <a:gd name="T21" fmla="*/ 0 h 639"/>
                <a:gd name="T22" fmla="*/ 0 w 1400"/>
                <a:gd name="T23" fmla="*/ 0 h 639"/>
                <a:gd name="T24" fmla="*/ 0 w 1400"/>
                <a:gd name="T25" fmla="*/ 0 h 639"/>
                <a:gd name="T26" fmla="*/ 0 w 1400"/>
                <a:gd name="T27" fmla="*/ 0 h 639"/>
                <a:gd name="T28" fmla="*/ 0 w 1400"/>
                <a:gd name="T29" fmla="*/ 1 h 639"/>
                <a:gd name="T30" fmla="*/ 0 w 1400"/>
                <a:gd name="T31" fmla="*/ 1 h 639"/>
                <a:gd name="T32" fmla="*/ 0 w 1400"/>
                <a:gd name="T33" fmla="*/ 1 h 639"/>
                <a:gd name="T34" fmla="*/ 0 w 1400"/>
                <a:gd name="T35" fmla="*/ 1 h 639"/>
                <a:gd name="T36" fmla="*/ 0 w 1400"/>
                <a:gd name="T37" fmla="*/ 1 h 639"/>
                <a:gd name="T38" fmla="*/ 0 w 1400"/>
                <a:gd name="T39" fmla="*/ 2 h 639"/>
                <a:gd name="T40" fmla="*/ 0 w 1400"/>
                <a:gd name="T41" fmla="*/ 2 h 639"/>
                <a:gd name="T42" fmla="*/ 0 w 1400"/>
                <a:gd name="T43" fmla="*/ 2 h 639"/>
                <a:gd name="T44" fmla="*/ 0 w 1400"/>
                <a:gd name="T45" fmla="*/ 2 h 639"/>
                <a:gd name="T46" fmla="*/ 1 w 1400"/>
                <a:gd name="T47" fmla="*/ 2 h 639"/>
                <a:gd name="T48" fmla="*/ 2 w 1400"/>
                <a:gd name="T49" fmla="*/ 2 h 639"/>
                <a:gd name="T50" fmla="*/ 3 w 1400"/>
                <a:gd name="T51" fmla="*/ 2 h 639"/>
                <a:gd name="T52" fmla="*/ 4 w 1400"/>
                <a:gd name="T53" fmla="*/ 2 h 639"/>
                <a:gd name="T54" fmla="*/ 5 w 1400"/>
                <a:gd name="T55" fmla="*/ 2 h 639"/>
                <a:gd name="T56" fmla="*/ 5 w 1400"/>
                <a:gd name="T57" fmla="*/ 2 h 639"/>
                <a:gd name="T58" fmla="*/ 5 w 1400"/>
                <a:gd name="T59" fmla="*/ 2 h 639"/>
                <a:gd name="T60" fmla="*/ 5 w 1400"/>
                <a:gd name="T61" fmla="*/ 2 h 639"/>
                <a:gd name="T62" fmla="*/ 5 w 1400"/>
                <a:gd name="T63" fmla="*/ 2 h 639"/>
                <a:gd name="T64" fmla="*/ 5 w 1400"/>
                <a:gd name="T65" fmla="*/ 2 h 639"/>
                <a:gd name="T66" fmla="*/ 4 w 1400"/>
                <a:gd name="T67" fmla="*/ 2 h 639"/>
                <a:gd name="T68" fmla="*/ 3 w 1400"/>
                <a:gd name="T69" fmla="*/ 2 h 639"/>
                <a:gd name="T70" fmla="*/ 2 w 1400"/>
                <a:gd name="T71" fmla="*/ 2 h 639"/>
                <a:gd name="T72" fmla="*/ 1 w 1400"/>
                <a:gd name="T73" fmla="*/ 2 h 639"/>
                <a:gd name="T74" fmla="*/ 1 w 1400"/>
                <a:gd name="T75" fmla="*/ 2 h 639"/>
                <a:gd name="T76" fmla="*/ 1 w 1400"/>
                <a:gd name="T77" fmla="*/ 2 h 639"/>
                <a:gd name="T78" fmla="*/ 0 w 1400"/>
                <a:gd name="T79" fmla="*/ 1 h 639"/>
                <a:gd name="T80" fmla="*/ 0 w 1400"/>
                <a:gd name="T81" fmla="*/ 0 h 639"/>
                <a:gd name="T82" fmla="*/ 0 w 1400"/>
                <a:gd name="T83" fmla="*/ 0 h 639"/>
                <a:gd name="T84" fmla="*/ 0 w 1400"/>
                <a:gd name="T85" fmla="*/ 0 h 639"/>
                <a:gd name="T86" fmla="*/ 1 w 1400"/>
                <a:gd name="T87" fmla="*/ 1 h 639"/>
                <a:gd name="T88" fmla="*/ 0 w 1400"/>
                <a:gd name="T89" fmla="*/ 1 h 639"/>
                <a:gd name="T90" fmla="*/ 0 w 1400"/>
                <a:gd name="T91" fmla="*/ 1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7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7 w 2101"/>
                <a:gd name="T1" fmla="*/ 0 h 1421"/>
                <a:gd name="T2" fmla="*/ 7 w 2101"/>
                <a:gd name="T3" fmla="*/ 0 h 1421"/>
                <a:gd name="T4" fmla="*/ 6 w 2101"/>
                <a:gd name="T5" fmla="*/ 0 h 1421"/>
                <a:gd name="T6" fmla="*/ 5 w 2101"/>
                <a:gd name="T7" fmla="*/ 0 h 1421"/>
                <a:gd name="T8" fmla="*/ 5 w 2101"/>
                <a:gd name="T9" fmla="*/ 0 h 1421"/>
                <a:gd name="T10" fmla="*/ 6 w 2101"/>
                <a:gd name="T11" fmla="*/ 0 h 1421"/>
                <a:gd name="T12" fmla="*/ 7 w 2101"/>
                <a:gd name="T13" fmla="*/ 3 h 1421"/>
                <a:gd name="T14" fmla="*/ 7 w 2101"/>
                <a:gd name="T15" fmla="*/ 2 h 1421"/>
                <a:gd name="T16" fmla="*/ 7 w 2101"/>
                <a:gd name="T17" fmla="*/ 2 h 1421"/>
                <a:gd name="T18" fmla="*/ 7 w 2101"/>
                <a:gd name="T19" fmla="*/ 2 h 1421"/>
                <a:gd name="T20" fmla="*/ 7 w 2101"/>
                <a:gd name="T21" fmla="*/ 2 h 1421"/>
                <a:gd name="T22" fmla="*/ 5 w 2101"/>
                <a:gd name="T23" fmla="*/ 1 h 1421"/>
                <a:gd name="T24" fmla="*/ 5 w 2101"/>
                <a:gd name="T25" fmla="*/ 1 h 1421"/>
                <a:gd name="T26" fmla="*/ 5 w 2101"/>
                <a:gd name="T27" fmla="*/ 1 h 1421"/>
                <a:gd name="T28" fmla="*/ 5 w 2101"/>
                <a:gd name="T29" fmla="*/ 1 h 1421"/>
                <a:gd name="T30" fmla="*/ 5 w 2101"/>
                <a:gd name="T31" fmla="*/ 0 h 1421"/>
                <a:gd name="T32" fmla="*/ 6 w 2101"/>
                <a:gd name="T33" fmla="*/ 0 h 1421"/>
                <a:gd name="T34" fmla="*/ 6 w 2101"/>
                <a:gd name="T35" fmla="*/ 0 h 1421"/>
                <a:gd name="T36" fmla="*/ 7 w 2101"/>
                <a:gd name="T37" fmla="*/ 0 h 1421"/>
                <a:gd name="T38" fmla="*/ 7 w 2101"/>
                <a:gd name="T39" fmla="*/ 0 h 1421"/>
                <a:gd name="T40" fmla="*/ 6 w 2101"/>
                <a:gd name="T41" fmla="*/ 0 h 1421"/>
                <a:gd name="T42" fmla="*/ 5 w 2101"/>
                <a:gd name="T43" fmla="*/ 0 h 1421"/>
                <a:gd name="T44" fmla="*/ 5 w 2101"/>
                <a:gd name="T45" fmla="*/ 0 h 1421"/>
                <a:gd name="T46" fmla="*/ 4 w 2101"/>
                <a:gd name="T47" fmla="*/ 0 h 1421"/>
                <a:gd name="T48" fmla="*/ 3 w 2101"/>
                <a:gd name="T49" fmla="*/ 1 h 1421"/>
                <a:gd name="T50" fmla="*/ 2 w 2101"/>
                <a:gd name="T51" fmla="*/ 0 h 1421"/>
                <a:gd name="T52" fmla="*/ 1 w 2101"/>
                <a:gd name="T53" fmla="*/ 0 h 1421"/>
                <a:gd name="T54" fmla="*/ 0 w 2101"/>
                <a:gd name="T55" fmla="*/ 2 h 1421"/>
                <a:gd name="T56" fmla="*/ 1 w 2101"/>
                <a:gd name="T57" fmla="*/ 2 h 1421"/>
                <a:gd name="T58" fmla="*/ 1 w 2101"/>
                <a:gd name="T59" fmla="*/ 0 h 1421"/>
                <a:gd name="T60" fmla="*/ 2 w 2101"/>
                <a:gd name="T61" fmla="*/ 2 h 1421"/>
                <a:gd name="T62" fmla="*/ 2 w 2101"/>
                <a:gd name="T63" fmla="*/ 2 h 1421"/>
                <a:gd name="T64" fmla="*/ 2 w 2101"/>
                <a:gd name="T65" fmla="*/ 4 h 1421"/>
                <a:gd name="T66" fmla="*/ 2 w 2101"/>
                <a:gd name="T67" fmla="*/ 3 h 1421"/>
                <a:gd name="T68" fmla="*/ 3 w 2101"/>
                <a:gd name="T69" fmla="*/ 3 h 1421"/>
                <a:gd name="T70" fmla="*/ 4 w 2101"/>
                <a:gd name="T71" fmla="*/ 4 h 1421"/>
                <a:gd name="T72" fmla="*/ 6 w 2101"/>
                <a:gd name="T73" fmla="*/ 2 h 1421"/>
                <a:gd name="T74" fmla="*/ 6 w 2101"/>
                <a:gd name="T75" fmla="*/ 4 h 1421"/>
                <a:gd name="T76" fmla="*/ 6 w 2101"/>
                <a:gd name="T77" fmla="*/ 4 h 1421"/>
                <a:gd name="T78" fmla="*/ 6 w 2101"/>
                <a:gd name="T79" fmla="*/ 3 h 1421"/>
                <a:gd name="T80" fmla="*/ 7 w 2101"/>
                <a:gd name="T81" fmla="*/ 3 h 1421"/>
                <a:gd name="T82" fmla="*/ 7 w 2101"/>
                <a:gd name="T83" fmla="*/ 5 h 1421"/>
                <a:gd name="T84" fmla="*/ 8 w 2101"/>
                <a:gd name="T85" fmla="*/ 5 h 1421"/>
                <a:gd name="T86" fmla="*/ 8 w 2101"/>
                <a:gd name="T87" fmla="*/ 3 h 1421"/>
                <a:gd name="T88" fmla="*/ 9 w 2101"/>
                <a:gd name="T89" fmla="*/ 3 h 1421"/>
                <a:gd name="T90" fmla="*/ 8 w 2101"/>
                <a:gd name="T91" fmla="*/ 3 h 1421"/>
                <a:gd name="T92" fmla="*/ 6 w 2101"/>
                <a:gd name="T93" fmla="*/ 2 h 1421"/>
                <a:gd name="T94" fmla="*/ 6 w 2101"/>
                <a:gd name="T95" fmla="*/ 2 h 1421"/>
                <a:gd name="T96" fmla="*/ 5 w 2101"/>
                <a:gd name="T97" fmla="*/ 2 h 1421"/>
                <a:gd name="T98" fmla="*/ 4 w 2101"/>
                <a:gd name="T99" fmla="*/ 2 h 1421"/>
                <a:gd name="T100" fmla="*/ 5 w 2101"/>
                <a:gd name="T101" fmla="*/ 3 h 1421"/>
                <a:gd name="T102" fmla="*/ 4 w 2101"/>
                <a:gd name="T103" fmla="*/ 4 h 1421"/>
                <a:gd name="T104" fmla="*/ 4 w 2101"/>
                <a:gd name="T105" fmla="*/ 4 h 1421"/>
                <a:gd name="T106" fmla="*/ 3 w 2101"/>
                <a:gd name="T107" fmla="*/ 2 h 1421"/>
                <a:gd name="T108" fmla="*/ 4 w 2101"/>
                <a:gd name="T109" fmla="*/ 0 h 1421"/>
                <a:gd name="T110" fmla="*/ 4 w 2101"/>
                <a:gd name="T111" fmla="*/ 2 h 1421"/>
                <a:gd name="T112" fmla="*/ 5 w 2101"/>
                <a:gd name="T113" fmla="*/ 2 h 1421"/>
                <a:gd name="T114" fmla="*/ 5 w 2101"/>
                <a:gd name="T115" fmla="*/ 2 h 1421"/>
                <a:gd name="T116" fmla="*/ 6 w 2101"/>
                <a:gd name="T117" fmla="*/ 2 h 1421"/>
                <a:gd name="T118" fmla="*/ 6 w 2101"/>
                <a:gd name="T119" fmla="*/ 2 h 1421"/>
                <a:gd name="T120" fmla="*/ 6 w 2101"/>
                <a:gd name="T121" fmla="*/ 2 h 1421"/>
                <a:gd name="T122" fmla="*/ 6 w 2101"/>
                <a:gd name="T123" fmla="*/ 2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1 h 532"/>
                <a:gd name="T2" fmla="*/ 2 w 4304"/>
                <a:gd name="T3" fmla="*/ 1 h 532"/>
                <a:gd name="T4" fmla="*/ 3 w 4304"/>
                <a:gd name="T5" fmla="*/ 2 h 532"/>
                <a:gd name="T6" fmla="*/ 4 w 4304"/>
                <a:gd name="T7" fmla="*/ 1 h 532"/>
                <a:gd name="T8" fmla="*/ 4 w 4304"/>
                <a:gd name="T9" fmla="*/ 1 h 532"/>
                <a:gd name="T10" fmla="*/ 4 w 4304"/>
                <a:gd name="T11" fmla="*/ 1 h 532"/>
                <a:gd name="T12" fmla="*/ 3 w 4304"/>
                <a:gd name="T13" fmla="*/ 1 h 532"/>
                <a:gd name="T14" fmla="*/ 6 w 4304"/>
                <a:gd name="T15" fmla="*/ 1 h 532"/>
                <a:gd name="T16" fmla="*/ 5 w 4304"/>
                <a:gd name="T17" fmla="*/ 1 h 532"/>
                <a:gd name="T18" fmla="*/ 6 w 4304"/>
                <a:gd name="T19" fmla="*/ 1 h 532"/>
                <a:gd name="T20" fmla="*/ 6 w 4304"/>
                <a:gd name="T21" fmla="*/ 1 h 532"/>
                <a:gd name="T22" fmla="*/ 7 w 4304"/>
                <a:gd name="T23" fmla="*/ 1 h 532"/>
                <a:gd name="T24" fmla="*/ 7 w 4304"/>
                <a:gd name="T25" fmla="*/ 1 h 532"/>
                <a:gd name="T26" fmla="*/ 7 w 4304"/>
                <a:gd name="T27" fmla="*/ 1 h 532"/>
                <a:gd name="T28" fmla="*/ 7 w 4304"/>
                <a:gd name="T29" fmla="*/ 2 h 532"/>
                <a:gd name="T30" fmla="*/ 8 w 4304"/>
                <a:gd name="T31" fmla="*/ 2 h 532"/>
                <a:gd name="T32" fmla="*/ 10 w 4304"/>
                <a:gd name="T33" fmla="*/ 2 h 532"/>
                <a:gd name="T34" fmla="*/ 10 w 4304"/>
                <a:gd name="T35" fmla="*/ 1 h 532"/>
                <a:gd name="T36" fmla="*/ 10 w 4304"/>
                <a:gd name="T37" fmla="*/ 1 h 532"/>
                <a:gd name="T38" fmla="*/ 10 w 4304"/>
                <a:gd name="T39" fmla="*/ 1 h 532"/>
                <a:gd name="T40" fmla="*/ 11 w 4304"/>
                <a:gd name="T41" fmla="*/ 1 h 532"/>
                <a:gd name="T42" fmla="*/ 11 w 4304"/>
                <a:gd name="T43" fmla="*/ 1 h 532"/>
                <a:gd name="T44" fmla="*/ 11 w 4304"/>
                <a:gd name="T45" fmla="*/ 1 h 532"/>
                <a:gd name="T46" fmla="*/ 11 w 4304"/>
                <a:gd name="T47" fmla="*/ 1 h 532"/>
                <a:gd name="T48" fmla="*/ 12 w 4304"/>
                <a:gd name="T49" fmla="*/ 1 h 532"/>
                <a:gd name="T50" fmla="*/ 12 w 4304"/>
                <a:gd name="T51" fmla="*/ 1 h 532"/>
                <a:gd name="T52" fmla="*/ 13 w 4304"/>
                <a:gd name="T53" fmla="*/ 1 h 532"/>
                <a:gd name="T54" fmla="*/ 13 w 4304"/>
                <a:gd name="T55" fmla="*/ 1 h 532"/>
                <a:gd name="T56" fmla="*/ 13 w 4304"/>
                <a:gd name="T57" fmla="*/ 1 h 532"/>
                <a:gd name="T58" fmla="*/ 14 w 4304"/>
                <a:gd name="T59" fmla="*/ 1 h 532"/>
                <a:gd name="T60" fmla="*/ 14 w 4304"/>
                <a:gd name="T61" fmla="*/ 1 h 532"/>
                <a:gd name="T62" fmla="*/ 14 w 4304"/>
                <a:gd name="T63" fmla="*/ 1 h 532"/>
                <a:gd name="T64" fmla="*/ 14 w 4304"/>
                <a:gd name="T65" fmla="*/ 2 h 532"/>
                <a:gd name="T66" fmla="*/ 15 w 4304"/>
                <a:gd name="T67" fmla="*/ 2 h 532"/>
                <a:gd name="T68" fmla="*/ 17 w 4304"/>
                <a:gd name="T69" fmla="*/ 1 h 532"/>
                <a:gd name="T70" fmla="*/ 17 w 4304"/>
                <a:gd name="T71" fmla="*/ 2 h 532"/>
                <a:gd name="T72" fmla="*/ 2 w 4304"/>
                <a:gd name="T73" fmla="*/ 3 h 532"/>
                <a:gd name="T74" fmla="*/ 3 w 4304"/>
                <a:gd name="T75" fmla="*/ 3 h 532"/>
                <a:gd name="T76" fmla="*/ 4 w 4304"/>
                <a:gd name="T77" fmla="*/ 2 h 532"/>
                <a:gd name="T78" fmla="*/ 5 w 4304"/>
                <a:gd name="T79" fmla="*/ 3 h 532"/>
                <a:gd name="T80" fmla="*/ 5 w 4304"/>
                <a:gd name="T81" fmla="*/ 2 h 532"/>
                <a:gd name="T82" fmla="*/ 5 w 4304"/>
                <a:gd name="T83" fmla="*/ 2 h 532"/>
                <a:gd name="T84" fmla="*/ 6 w 4304"/>
                <a:gd name="T85" fmla="*/ 2 h 532"/>
                <a:gd name="T86" fmla="*/ 6 w 4304"/>
                <a:gd name="T87" fmla="*/ 2 h 532"/>
                <a:gd name="T88" fmla="*/ 7 w 4304"/>
                <a:gd name="T89" fmla="*/ 3 h 532"/>
                <a:gd name="T90" fmla="*/ 8 w 4304"/>
                <a:gd name="T91" fmla="*/ 2 h 532"/>
                <a:gd name="T92" fmla="*/ 9 w 4304"/>
                <a:gd name="T93" fmla="*/ 2 h 532"/>
                <a:gd name="T94" fmla="*/ 9 w 4304"/>
                <a:gd name="T95" fmla="*/ 2 h 532"/>
                <a:gd name="T96" fmla="*/ 10 w 4304"/>
                <a:gd name="T97" fmla="*/ 2 h 532"/>
                <a:gd name="T98" fmla="*/ 11 w 4304"/>
                <a:gd name="T99" fmla="*/ 2 h 532"/>
                <a:gd name="T100" fmla="*/ 11 w 4304"/>
                <a:gd name="T101" fmla="*/ 2 h 532"/>
                <a:gd name="T102" fmla="*/ 10 w 4304"/>
                <a:gd name="T103" fmla="*/ 3 h 532"/>
                <a:gd name="T104" fmla="*/ 11 w 4304"/>
                <a:gd name="T105" fmla="*/ 2 h 532"/>
                <a:gd name="T106" fmla="*/ 12 w 4304"/>
                <a:gd name="T107" fmla="*/ 2 h 532"/>
                <a:gd name="T108" fmla="*/ 13 w 4304"/>
                <a:gd name="T109" fmla="*/ 3 h 532"/>
                <a:gd name="T110" fmla="*/ 12 w 4304"/>
                <a:gd name="T111" fmla="*/ 2 h 532"/>
                <a:gd name="T112" fmla="*/ 13 w 4304"/>
                <a:gd name="T113" fmla="*/ 2 h 532"/>
                <a:gd name="T114" fmla="*/ 13 w 4304"/>
                <a:gd name="T115" fmla="*/ 2 h 532"/>
                <a:gd name="T116" fmla="*/ 14 w 4304"/>
                <a:gd name="T117" fmla="*/ 2 h 532"/>
                <a:gd name="T118" fmla="*/ 15 w 4304"/>
                <a:gd name="T119" fmla="*/ 2 h 532"/>
                <a:gd name="T120" fmla="*/ 14 w 4304"/>
                <a:gd name="T121" fmla="*/ 3 h 532"/>
                <a:gd name="T122" fmla="*/ 15 w 4304"/>
                <a:gd name="T123" fmla="*/ 2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2 w 1529"/>
                <a:gd name="T1" fmla="*/ 3 h 1275"/>
                <a:gd name="T2" fmla="*/ 3 w 1529"/>
                <a:gd name="T3" fmla="*/ 3 h 1275"/>
                <a:gd name="T4" fmla="*/ 3 w 1529"/>
                <a:gd name="T5" fmla="*/ 2 h 1275"/>
                <a:gd name="T6" fmla="*/ 1 w 1529"/>
                <a:gd name="T7" fmla="*/ 2 h 1275"/>
                <a:gd name="T8" fmla="*/ 1 w 1529"/>
                <a:gd name="T9" fmla="*/ 4 h 1275"/>
                <a:gd name="T10" fmla="*/ 4 w 1529"/>
                <a:gd name="T11" fmla="*/ 4 h 1275"/>
                <a:gd name="T12" fmla="*/ 4 w 1529"/>
                <a:gd name="T13" fmla="*/ 1 h 1275"/>
                <a:gd name="T14" fmla="*/ 0 w 1529"/>
                <a:gd name="T15" fmla="*/ 1 h 1275"/>
                <a:gd name="T16" fmla="*/ 0 w 1529"/>
                <a:gd name="T17" fmla="*/ 5 h 1275"/>
                <a:gd name="T18" fmla="*/ 5 w 1529"/>
                <a:gd name="T19" fmla="*/ 5 h 1275"/>
                <a:gd name="T20" fmla="*/ 5 w 1529"/>
                <a:gd name="T21" fmla="*/ 1 h 1275"/>
                <a:gd name="T22" fmla="*/ 5 w 1529"/>
                <a:gd name="T23" fmla="*/ 1 h 1275"/>
                <a:gd name="T24" fmla="*/ 5 w 1529"/>
                <a:gd name="T25" fmla="*/ 5 h 1275"/>
                <a:gd name="T26" fmla="*/ 0 w 1529"/>
                <a:gd name="T27" fmla="*/ 5 h 1275"/>
                <a:gd name="T28" fmla="*/ 0 w 1529"/>
                <a:gd name="T29" fmla="*/ 5 h 1275"/>
                <a:gd name="T30" fmla="*/ 0 w 1529"/>
                <a:gd name="T31" fmla="*/ 0 h 1275"/>
                <a:gd name="T32" fmla="*/ 4 w 1529"/>
                <a:gd name="T33" fmla="*/ 0 h 1275"/>
                <a:gd name="T34" fmla="*/ 4 w 1529"/>
                <a:gd name="T35" fmla="*/ 1 h 1275"/>
                <a:gd name="T36" fmla="*/ 4 w 1529"/>
                <a:gd name="T37" fmla="*/ 1 h 1275"/>
                <a:gd name="T38" fmla="*/ 4 w 1529"/>
                <a:gd name="T39" fmla="*/ 1 h 1275"/>
                <a:gd name="T40" fmla="*/ 4 w 1529"/>
                <a:gd name="T41" fmla="*/ 1 h 1275"/>
                <a:gd name="T42" fmla="*/ 4 w 1529"/>
                <a:gd name="T43" fmla="*/ 2 h 1275"/>
                <a:gd name="T44" fmla="*/ 4 w 1529"/>
                <a:gd name="T45" fmla="*/ 2 h 1275"/>
                <a:gd name="T46" fmla="*/ 4 w 1529"/>
                <a:gd name="T47" fmla="*/ 2 h 1275"/>
                <a:gd name="T48" fmla="*/ 4 w 1529"/>
                <a:gd name="T49" fmla="*/ 2 h 1275"/>
                <a:gd name="T50" fmla="*/ 4 w 1529"/>
                <a:gd name="T51" fmla="*/ 3 h 1275"/>
                <a:gd name="T52" fmla="*/ 4 w 1529"/>
                <a:gd name="T53" fmla="*/ 3 h 1275"/>
                <a:gd name="T54" fmla="*/ 4 w 1529"/>
                <a:gd name="T55" fmla="*/ 3 h 1275"/>
                <a:gd name="T56" fmla="*/ 4 w 1529"/>
                <a:gd name="T57" fmla="*/ 3 h 1275"/>
                <a:gd name="T58" fmla="*/ 4 w 1529"/>
                <a:gd name="T59" fmla="*/ 4 h 1275"/>
                <a:gd name="T60" fmla="*/ 4 w 1529"/>
                <a:gd name="T61" fmla="*/ 4 h 1275"/>
                <a:gd name="T62" fmla="*/ 4 w 1529"/>
                <a:gd name="T63" fmla="*/ 4 h 1275"/>
                <a:gd name="T64" fmla="*/ 4 w 1529"/>
                <a:gd name="T65" fmla="*/ 4 h 1275"/>
                <a:gd name="T66" fmla="*/ 4 w 1529"/>
                <a:gd name="T67" fmla="*/ 4 h 1275"/>
                <a:gd name="T68" fmla="*/ 4 w 1529"/>
                <a:gd name="T69" fmla="*/ 4 h 1275"/>
                <a:gd name="T70" fmla="*/ 4 w 1529"/>
                <a:gd name="T71" fmla="*/ 4 h 1275"/>
                <a:gd name="T72" fmla="*/ 4 w 1529"/>
                <a:gd name="T73" fmla="*/ 4 h 1275"/>
                <a:gd name="T74" fmla="*/ 3 w 1529"/>
                <a:gd name="T75" fmla="*/ 4 h 1275"/>
                <a:gd name="T76" fmla="*/ 3 w 1529"/>
                <a:gd name="T77" fmla="*/ 4 h 1275"/>
                <a:gd name="T78" fmla="*/ 3 w 1529"/>
                <a:gd name="T79" fmla="*/ 4 h 1275"/>
                <a:gd name="T80" fmla="*/ 3 w 1529"/>
                <a:gd name="T81" fmla="*/ 4 h 1275"/>
                <a:gd name="T82" fmla="*/ 2 w 1529"/>
                <a:gd name="T83" fmla="*/ 4 h 1275"/>
                <a:gd name="T84" fmla="*/ 2 w 1529"/>
                <a:gd name="T85" fmla="*/ 4 h 1275"/>
                <a:gd name="T86" fmla="*/ 2 w 1529"/>
                <a:gd name="T87" fmla="*/ 4 h 1275"/>
                <a:gd name="T88" fmla="*/ 2 w 1529"/>
                <a:gd name="T89" fmla="*/ 4 h 1275"/>
                <a:gd name="T90" fmla="*/ 1 w 1529"/>
                <a:gd name="T91" fmla="*/ 4 h 1275"/>
                <a:gd name="T92" fmla="*/ 1 w 1529"/>
                <a:gd name="T93" fmla="*/ 4 h 1275"/>
                <a:gd name="T94" fmla="*/ 1 w 1529"/>
                <a:gd name="T95" fmla="*/ 4 h 1275"/>
                <a:gd name="T96" fmla="*/ 1 w 1529"/>
                <a:gd name="T97" fmla="*/ 4 h 1275"/>
                <a:gd name="T98" fmla="*/ 1 w 1529"/>
                <a:gd name="T99" fmla="*/ 4 h 1275"/>
                <a:gd name="T100" fmla="*/ 1 w 1529"/>
                <a:gd name="T101" fmla="*/ 4 h 1275"/>
                <a:gd name="T102" fmla="*/ 1 w 1529"/>
                <a:gd name="T103" fmla="*/ 3 h 1275"/>
                <a:gd name="T104" fmla="*/ 1 w 1529"/>
                <a:gd name="T105" fmla="*/ 3 h 1275"/>
                <a:gd name="T106" fmla="*/ 1 w 1529"/>
                <a:gd name="T107" fmla="*/ 3 h 1275"/>
                <a:gd name="T108" fmla="*/ 1 w 1529"/>
                <a:gd name="T109" fmla="*/ 2 h 1275"/>
                <a:gd name="T110" fmla="*/ 1 w 1529"/>
                <a:gd name="T111" fmla="*/ 2 h 1275"/>
                <a:gd name="T112" fmla="*/ 1 w 1529"/>
                <a:gd name="T113" fmla="*/ 2 h 1275"/>
                <a:gd name="T114" fmla="*/ 3 w 1529"/>
                <a:gd name="T115" fmla="*/ 2 h 1275"/>
                <a:gd name="T116" fmla="*/ 3 w 1529"/>
                <a:gd name="T117" fmla="*/ 3 h 1275"/>
                <a:gd name="T118" fmla="*/ 2 w 1529"/>
                <a:gd name="T119" fmla="*/ 3 h 1275"/>
                <a:gd name="T120" fmla="*/ 2 w 1529"/>
                <a:gd name="T121" fmla="*/ 3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0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4 w 2467"/>
                <a:gd name="T1" fmla="*/ 1 h 262"/>
                <a:gd name="T2" fmla="*/ 4 w 2467"/>
                <a:gd name="T3" fmla="*/ 1 h 262"/>
                <a:gd name="T4" fmla="*/ 4 w 2467"/>
                <a:gd name="T5" fmla="*/ 1 h 262"/>
                <a:gd name="T6" fmla="*/ 3 w 2467"/>
                <a:gd name="T7" fmla="*/ 1 h 262"/>
                <a:gd name="T8" fmla="*/ 3 w 2467"/>
                <a:gd name="T9" fmla="*/ 1 h 262"/>
                <a:gd name="T10" fmla="*/ 3 w 2467"/>
                <a:gd name="T11" fmla="*/ 1 h 262"/>
                <a:gd name="T12" fmla="*/ 3 w 2467"/>
                <a:gd name="T13" fmla="*/ 1 h 262"/>
                <a:gd name="T14" fmla="*/ 3 w 2467"/>
                <a:gd name="T15" fmla="*/ 1 h 262"/>
                <a:gd name="T16" fmla="*/ 3 w 2467"/>
                <a:gd name="T17" fmla="*/ 1 h 262"/>
                <a:gd name="T18" fmla="*/ 3 w 2467"/>
                <a:gd name="T19" fmla="*/ 1 h 262"/>
                <a:gd name="T20" fmla="*/ 3 w 2467"/>
                <a:gd name="T21" fmla="*/ 1 h 262"/>
                <a:gd name="T22" fmla="*/ 3 w 2467"/>
                <a:gd name="T23" fmla="*/ 1 h 262"/>
                <a:gd name="T24" fmla="*/ 2 w 2467"/>
                <a:gd name="T25" fmla="*/ 1 h 262"/>
                <a:gd name="T26" fmla="*/ 3 w 2467"/>
                <a:gd name="T27" fmla="*/ 1 h 262"/>
                <a:gd name="T28" fmla="*/ 3 w 2467"/>
                <a:gd name="T29" fmla="*/ 1 h 262"/>
                <a:gd name="T30" fmla="*/ 3 w 2467"/>
                <a:gd name="T31" fmla="*/ 1 h 262"/>
                <a:gd name="T32" fmla="*/ 2 w 2467"/>
                <a:gd name="T33" fmla="*/ 1 h 262"/>
                <a:gd name="T34" fmla="*/ 2 w 2467"/>
                <a:gd name="T35" fmla="*/ 1 h 262"/>
                <a:gd name="T36" fmla="*/ 2 w 2467"/>
                <a:gd name="T37" fmla="*/ 1 h 262"/>
                <a:gd name="T38" fmla="*/ 1 w 2467"/>
                <a:gd name="T39" fmla="*/ 1 h 262"/>
                <a:gd name="T40" fmla="*/ 1 w 2467"/>
                <a:gd name="T41" fmla="*/ 1 h 262"/>
                <a:gd name="T42" fmla="*/ 1 w 2467"/>
                <a:gd name="T43" fmla="*/ 1 h 262"/>
                <a:gd name="T44" fmla="*/ 1 w 2467"/>
                <a:gd name="T45" fmla="*/ 1 h 262"/>
                <a:gd name="T46" fmla="*/ 1 w 2467"/>
                <a:gd name="T47" fmla="*/ 1 h 262"/>
                <a:gd name="T48" fmla="*/ 1 w 2467"/>
                <a:gd name="T49" fmla="*/ 1 h 262"/>
                <a:gd name="T50" fmla="*/ 10 w 2467"/>
                <a:gd name="T51" fmla="*/ 1 h 262"/>
                <a:gd name="T52" fmla="*/ 10 w 2467"/>
                <a:gd name="T53" fmla="*/ 1 h 262"/>
                <a:gd name="T54" fmla="*/ 10 w 2467"/>
                <a:gd name="T55" fmla="*/ 1 h 262"/>
                <a:gd name="T56" fmla="*/ 10 w 2467"/>
                <a:gd name="T57" fmla="*/ 1 h 262"/>
                <a:gd name="T58" fmla="*/ 10 w 2467"/>
                <a:gd name="T59" fmla="*/ 1 h 262"/>
                <a:gd name="T60" fmla="*/ 9 w 2467"/>
                <a:gd name="T61" fmla="*/ 1 h 262"/>
                <a:gd name="T62" fmla="*/ 9 w 2467"/>
                <a:gd name="T63" fmla="*/ 1 h 262"/>
                <a:gd name="T64" fmla="*/ 9 w 2467"/>
                <a:gd name="T65" fmla="*/ 1 h 262"/>
                <a:gd name="T66" fmla="*/ 9 w 2467"/>
                <a:gd name="T67" fmla="*/ 1 h 262"/>
                <a:gd name="T68" fmla="*/ 8 w 2467"/>
                <a:gd name="T69" fmla="*/ 1 h 262"/>
                <a:gd name="T70" fmla="*/ 8 w 2467"/>
                <a:gd name="T71" fmla="*/ 1 h 262"/>
                <a:gd name="T72" fmla="*/ 8 w 2467"/>
                <a:gd name="T73" fmla="*/ 1 h 262"/>
                <a:gd name="T74" fmla="*/ 8 w 2467"/>
                <a:gd name="T75" fmla="*/ 1 h 262"/>
                <a:gd name="T76" fmla="*/ 8 w 2467"/>
                <a:gd name="T77" fmla="*/ 1 h 262"/>
                <a:gd name="T78" fmla="*/ 8 w 2467"/>
                <a:gd name="T79" fmla="*/ 1 h 262"/>
                <a:gd name="T80" fmla="*/ 8 w 2467"/>
                <a:gd name="T81" fmla="*/ 1 h 262"/>
                <a:gd name="T82" fmla="*/ 8 w 2467"/>
                <a:gd name="T83" fmla="*/ 1 h 262"/>
                <a:gd name="T84" fmla="*/ 7 w 2467"/>
                <a:gd name="T85" fmla="*/ 1 h 262"/>
                <a:gd name="T86" fmla="*/ 7 w 2467"/>
                <a:gd name="T87" fmla="*/ 1 h 262"/>
                <a:gd name="T88" fmla="*/ 7 w 2467"/>
                <a:gd name="T89" fmla="*/ 1 h 262"/>
                <a:gd name="T90" fmla="*/ 7 w 2467"/>
                <a:gd name="T91" fmla="*/ 1 h 262"/>
                <a:gd name="T92" fmla="*/ 7 w 2467"/>
                <a:gd name="T93" fmla="*/ 1 h 262"/>
                <a:gd name="T94" fmla="*/ 7 w 2467"/>
                <a:gd name="T95" fmla="*/ 1 h 262"/>
                <a:gd name="T96" fmla="*/ 7 w 2467"/>
                <a:gd name="T97" fmla="*/ 1 h 262"/>
                <a:gd name="T98" fmla="*/ 7 w 2467"/>
                <a:gd name="T99" fmla="*/ 1 h 262"/>
                <a:gd name="T100" fmla="*/ 6 w 2467"/>
                <a:gd name="T101" fmla="*/ 1 h 262"/>
                <a:gd name="T102" fmla="*/ 6 w 2467"/>
                <a:gd name="T103" fmla="*/ 1 h 262"/>
                <a:gd name="T104" fmla="*/ 6 w 2467"/>
                <a:gd name="T105" fmla="*/ 1 h 262"/>
                <a:gd name="T106" fmla="*/ 6 w 2467"/>
                <a:gd name="T107" fmla="*/ 1 h 262"/>
                <a:gd name="T108" fmla="*/ 6 w 2467"/>
                <a:gd name="T109" fmla="*/ 1 h 262"/>
                <a:gd name="T110" fmla="*/ 5 w 2467"/>
                <a:gd name="T111" fmla="*/ 1 h 262"/>
                <a:gd name="T112" fmla="*/ 5 w 2467"/>
                <a:gd name="T113" fmla="*/ 1 h 262"/>
                <a:gd name="T114" fmla="*/ 5 w 2467"/>
                <a:gd name="T115" fmla="*/ 1 h 262"/>
                <a:gd name="T116" fmla="*/ 5 w 2467"/>
                <a:gd name="T117" fmla="*/ 1 h 262"/>
                <a:gd name="T118" fmla="*/ 5 w 2467"/>
                <a:gd name="T119" fmla="*/ 1 h 262"/>
                <a:gd name="T120" fmla="*/ 5 w 2467"/>
                <a:gd name="T121" fmla="*/ 1 h 262"/>
                <a:gd name="T122" fmla="*/ 5 w 2467"/>
                <a:gd name="T123" fmla="*/ 1 h 262"/>
                <a:gd name="T124" fmla="*/ 5 w 2467"/>
                <a:gd name="T125" fmla="*/ 1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1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8 w 2131"/>
                <a:gd name="T1" fmla="*/ 0 h 263"/>
                <a:gd name="T2" fmla="*/ 8 w 2131"/>
                <a:gd name="T3" fmla="*/ 0 h 263"/>
                <a:gd name="T4" fmla="*/ 8 w 2131"/>
                <a:gd name="T5" fmla="*/ 0 h 263"/>
                <a:gd name="T6" fmla="*/ 8 w 2131"/>
                <a:gd name="T7" fmla="*/ 0 h 263"/>
                <a:gd name="T8" fmla="*/ 7 w 2131"/>
                <a:gd name="T9" fmla="*/ 0 h 263"/>
                <a:gd name="T10" fmla="*/ 8 w 2131"/>
                <a:gd name="T11" fmla="*/ 0 h 263"/>
                <a:gd name="T12" fmla="*/ 8 w 2131"/>
                <a:gd name="T13" fmla="*/ 0 h 263"/>
                <a:gd name="T14" fmla="*/ 8 w 2131"/>
                <a:gd name="T15" fmla="*/ 0 h 263"/>
                <a:gd name="T16" fmla="*/ 8 w 2131"/>
                <a:gd name="T17" fmla="*/ 0 h 263"/>
                <a:gd name="T18" fmla="*/ 8 w 2131"/>
                <a:gd name="T19" fmla="*/ 0 h 263"/>
                <a:gd name="T20" fmla="*/ 8 w 2131"/>
                <a:gd name="T21" fmla="*/ 0 h 263"/>
                <a:gd name="T22" fmla="*/ 7 w 2131"/>
                <a:gd name="T23" fmla="*/ 0 h 263"/>
                <a:gd name="T24" fmla="*/ 6 w 2131"/>
                <a:gd name="T25" fmla="*/ 0 h 263"/>
                <a:gd name="T26" fmla="*/ 6 w 2131"/>
                <a:gd name="T27" fmla="*/ 0 h 263"/>
                <a:gd name="T28" fmla="*/ 6 w 2131"/>
                <a:gd name="T29" fmla="*/ 0 h 263"/>
                <a:gd name="T30" fmla="*/ 6 w 2131"/>
                <a:gd name="T31" fmla="*/ 0 h 263"/>
                <a:gd name="T32" fmla="*/ 6 w 2131"/>
                <a:gd name="T33" fmla="*/ 0 h 263"/>
                <a:gd name="T34" fmla="*/ 6 w 2131"/>
                <a:gd name="T35" fmla="*/ 0 h 263"/>
                <a:gd name="T36" fmla="*/ 6 w 2131"/>
                <a:gd name="T37" fmla="*/ 0 h 263"/>
                <a:gd name="T38" fmla="*/ 6 w 2131"/>
                <a:gd name="T39" fmla="*/ 0 h 263"/>
                <a:gd name="T40" fmla="*/ 5 w 2131"/>
                <a:gd name="T41" fmla="*/ 0 h 263"/>
                <a:gd name="T42" fmla="*/ 5 w 2131"/>
                <a:gd name="T43" fmla="*/ 0 h 263"/>
                <a:gd name="T44" fmla="*/ 5 w 2131"/>
                <a:gd name="T45" fmla="*/ 0 h 263"/>
                <a:gd name="T46" fmla="*/ 5 w 2131"/>
                <a:gd name="T47" fmla="*/ 0 h 263"/>
                <a:gd name="T48" fmla="*/ 5 w 2131"/>
                <a:gd name="T49" fmla="*/ 0 h 263"/>
                <a:gd name="T50" fmla="*/ 5 w 2131"/>
                <a:gd name="T51" fmla="*/ 0 h 263"/>
                <a:gd name="T52" fmla="*/ 5 w 2131"/>
                <a:gd name="T53" fmla="*/ 0 h 263"/>
                <a:gd name="T54" fmla="*/ 5 w 2131"/>
                <a:gd name="T55" fmla="*/ 0 h 263"/>
                <a:gd name="T56" fmla="*/ 5 w 2131"/>
                <a:gd name="T57" fmla="*/ 0 h 263"/>
                <a:gd name="T58" fmla="*/ 4 w 2131"/>
                <a:gd name="T59" fmla="*/ 0 h 263"/>
                <a:gd name="T60" fmla="*/ 4 w 2131"/>
                <a:gd name="T61" fmla="*/ 0 h 263"/>
                <a:gd name="T62" fmla="*/ 4 w 2131"/>
                <a:gd name="T63" fmla="*/ 0 h 263"/>
                <a:gd name="T64" fmla="*/ 4 w 2131"/>
                <a:gd name="T65" fmla="*/ 0 h 263"/>
                <a:gd name="T66" fmla="*/ 4 w 2131"/>
                <a:gd name="T67" fmla="*/ 0 h 263"/>
                <a:gd name="T68" fmla="*/ 4 w 2131"/>
                <a:gd name="T69" fmla="*/ 0 h 263"/>
                <a:gd name="T70" fmla="*/ 4 w 2131"/>
                <a:gd name="T71" fmla="*/ 0 h 263"/>
                <a:gd name="T72" fmla="*/ 4 w 2131"/>
                <a:gd name="T73" fmla="*/ 0 h 263"/>
                <a:gd name="T74" fmla="*/ 3 w 2131"/>
                <a:gd name="T75" fmla="*/ 0 h 263"/>
                <a:gd name="T76" fmla="*/ 3 w 2131"/>
                <a:gd name="T77" fmla="*/ 0 h 263"/>
                <a:gd name="T78" fmla="*/ 3 w 2131"/>
                <a:gd name="T79" fmla="*/ 0 h 263"/>
                <a:gd name="T80" fmla="*/ 3 w 2131"/>
                <a:gd name="T81" fmla="*/ 0 h 263"/>
                <a:gd name="T82" fmla="*/ 3 w 2131"/>
                <a:gd name="T83" fmla="*/ 0 h 263"/>
                <a:gd name="T84" fmla="*/ 2 w 2131"/>
                <a:gd name="T85" fmla="*/ 0 h 263"/>
                <a:gd name="T86" fmla="*/ 2 w 2131"/>
                <a:gd name="T87" fmla="*/ 0 h 263"/>
                <a:gd name="T88" fmla="*/ 3 w 2131"/>
                <a:gd name="T89" fmla="*/ 0 h 263"/>
                <a:gd name="T90" fmla="*/ 2 w 2131"/>
                <a:gd name="T91" fmla="*/ 0 h 263"/>
                <a:gd name="T92" fmla="*/ 3 w 2131"/>
                <a:gd name="T93" fmla="*/ 0 h 263"/>
                <a:gd name="T94" fmla="*/ 2 w 2131"/>
                <a:gd name="T95" fmla="*/ 0 h 263"/>
                <a:gd name="T96" fmla="*/ 2 w 2131"/>
                <a:gd name="T97" fmla="*/ 0 h 263"/>
                <a:gd name="T98" fmla="*/ 1 w 2131"/>
                <a:gd name="T99" fmla="*/ 0 h 263"/>
                <a:gd name="T100" fmla="*/ 2 w 2131"/>
                <a:gd name="T101" fmla="*/ 0 h 263"/>
                <a:gd name="T102" fmla="*/ 1 w 2131"/>
                <a:gd name="T103" fmla="*/ 0 h 263"/>
                <a:gd name="T104" fmla="*/ 1 w 2131"/>
                <a:gd name="T105" fmla="*/ 0 h 263"/>
                <a:gd name="T106" fmla="*/ 1 w 2131"/>
                <a:gd name="T107" fmla="*/ 0 h 263"/>
                <a:gd name="T108" fmla="*/ 1 w 2131"/>
                <a:gd name="T109" fmla="*/ 0 h 263"/>
                <a:gd name="T110" fmla="*/ 1 w 2131"/>
                <a:gd name="T111" fmla="*/ 0 h 263"/>
                <a:gd name="T112" fmla="*/ 1 w 2131"/>
                <a:gd name="T113" fmla="*/ 0 h 263"/>
                <a:gd name="T114" fmla="*/ 1 w 2131"/>
                <a:gd name="T115" fmla="*/ 0 h 263"/>
                <a:gd name="T116" fmla="*/ 1 w 2131"/>
                <a:gd name="T117" fmla="*/ 0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2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0 w 2582"/>
                <a:gd name="T1" fmla="*/ 1 h 254"/>
                <a:gd name="T2" fmla="*/ 10 w 2582"/>
                <a:gd name="T3" fmla="*/ 1 h 254"/>
                <a:gd name="T4" fmla="*/ 10 w 2582"/>
                <a:gd name="T5" fmla="*/ 1 h 254"/>
                <a:gd name="T6" fmla="*/ 9 w 2582"/>
                <a:gd name="T7" fmla="*/ 1 h 254"/>
                <a:gd name="T8" fmla="*/ 10 w 2582"/>
                <a:gd name="T9" fmla="*/ 1 h 254"/>
                <a:gd name="T10" fmla="*/ 10 w 2582"/>
                <a:gd name="T11" fmla="*/ 1 h 254"/>
                <a:gd name="T12" fmla="*/ 9 w 2582"/>
                <a:gd name="T13" fmla="*/ 1 h 254"/>
                <a:gd name="T14" fmla="*/ 9 w 2582"/>
                <a:gd name="T15" fmla="*/ 1 h 254"/>
                <a:gd name="T16" fmla="*/ 9 w 2582"/>
                <a:gd name="T17" fmla="*/ 1 h 254"/>
                <a:gd name="T18" fmla="*/ 9 w 2582"/>
                <a:gd name="T19" fmla="*/ 1 h 254"/>
                <a:gd name="T20" fmla="*/ 9 w 2582"/>
                <a:gd name="T21" fmla="*/ 1 h 254"/>
                <a:gd name="T22" fmla="*/ 8 w 2582"/>
                <a:gd name="T23" fmla="*/ 1 h 254"/>
                <a:gd name="T24" fmla="*/ 8 w 2582"/>
                <a:gd name="T25" fmla="*/ 1 h 254"/>
                <a:gd name="T26" fmla="*/ 8 w 2582"/>
                <a:gd name="T27" fmla="*/ 1 h 254"/>
                <a:gd name="T28" fmla="*/ 8 w 2582"/>
                <a:gd name="T29" fmla="*/ 1 h 254"/>
                <a:gd name="T30" fmla="*/ 8 w 2582"/>
                <a:gd name="T31" fmla="*/ 1 h 254"/>
                <a:gd name="T32" fmla="*/ 7 w 2582"/>
                <a:gd name="T33" fmla="*/ 1 h 254"/>
                <a:gd name="T34" fmla="*/ 7 w 2582"/>
                <a:gd name="T35" fmla="*/ 1 h 254"/>
                <a:gd name="T36" fmla="*/ 8 w 2582"/>
                <a:gd name="T37" fmla="*/ 1 h 254"/>
                <a:gd name="T38" fmla="*/ 7 w 2582"/>
                <a:gd name="T39" fmla="*/ 1 h 254"/>
                <a:gd name="T40" fmla="*/ 7 w 2582"/>
                <a:gd name="T41" fmla="*/ 1 h 254"/>
                <a:gd name="T42" fmla="*/ 7 w 2582"/>
                <a:gd name="T43" fmla="*/ 1 h 254"/>
                <a:gd name="T44" fmla="*/ 7 w 2582"/>
                <a:gd name="T45" fmla="*/ 1 h 254"/>
                <a:gd name="T46" fmla="*/ 6 w 2582"/>
                <a:gd name="T47" fmla="*/ 1 h 254"/>
                <a:gd name="T48" fmla="*/ 6 w 2582"/>
                <a:gd name="T49" fmla="*/ 1 h 254"/>
                <a:gd name="T50" fmla="*/ 6 w 2582"/>
                <a:gd name="T51" fmla="*/ 1 h 254"/>
                <a:gd name="T52" fmla="*/ 6 w 2582"/>
                <a:gd name="T53" fmla="*/ 1 h 254"/>
                <a:gd name="T54" fmla="*/ 6 w 2582"/>
                <a:gd name="T55" fmla="*/ 1 h 254"/>
                <a:gd name="T56" fmla="*/ 6 w 2582"/>
                <a:gd name="T57" fmla="*/ 1 h 254"/>
                <a:gd name="T58" fmla="*/ 5 w 2582"/>
                <a:gd name="T59" fmla="*/ 1 h 254"/>
                <a:gd name="T60" fmla="*/ 5 w 2582"/>
                <a:gd name="T61" fmla="*/ 1 h 254"/>
                <a:gd name="T62" fmla="*/ 5 w 2582"/>
                <a:gd name="T63" fmla="*/ 1 h 254"/>
                <a:gd name="T64" fmla="*/ 5 w 2582"/>
                <a:gd name="T65" fmla="*/ 1 h 254"/>
                <a:gd name="T66" fmla="*/ 4 w 2582"/>
                <a:gd name="T67" fmla="*/ 1 h 254"/>
                <a:gd name="T68" fmla="*/ 4 w 2582"/>
                <a:gd name="T69" fmla="*/ 1 h 254"/>
                <a:gd name="T70" fmla="*/ 4 w 2582"/>
                <a:gd name="T71" fmla="*/ 1 h 254"/>
                <a:gd name="T72" fmla="*/ 4 w 2582"/>
                <a:gd name="T73" fmla="*/ 1 h 254"/>
                <a:gd name="T74" fmla="*/ 4 w 2582"/>
                <a:gd name="T75" fmla="*/ 1 h 254"/>
                <a:gd name="T76" fmla="*/ 4 w 2582"/>
                <a:gd name="T77" fmla="*/ 1 h 254"/>
                <a:gd name="T78" fmla="*/ 3 w 2582"/>
                <a:gd name="T79" fmla="*/ 1 h 254"/>
                <a:gd name="T80" fmla="*/ 3 w 2582"/>
                <a:gd name="T81" fmla="*/ 1 h 254"/>
                <a:gd name="T82" fmla="*/ 3 w 2582"/>
                <a:gd name="T83" fmla="*/ 1 h 254"/>
                <a:gd name="T84" fmla="*/ 2 w 2582"/>
                <a:gd name="T85" fmla="*/ 1 h 254"/>
                <a:gd name="T86" fmla="*/ 3 w 2582"/>
                <a:gd name="T87" fmla="*/ 1 h 254"/>
                <a:gd name="T88" fmla="*/ 3 w 2582"/>
                <a:gd name="T89" fmla="*/ 1 h 254"/>
                <a:gd name="T90" fmla="*/ 2 w 2582"/>
                <a:gd name="T91" fmla="*/ 1 h 254"/>
                <a:gd name="T92" fmla="*/ 2 w 2582"/>
                <a:gd name="T93" fmla="*/ 1 h 254"/>
                <a:gd name="T94" fmla="*/ 2 w 2582"/>
                <a:gd name="T95" fmla="*/ 1 h 254"/>
                <a:gd name="T96" fmla="*/ 2 w 2582"/>
                <a:gd name="T97" fmla="*/ 1 h 254"/>
                <a:gd name="T98" fmla="*/ 2 w 2582"/>
                <a:gd name="T99" fmla="*/ 1 h 254"/>
                <a:gd name="T100" fmla="*/ 2 w 2582"/>
                <a:gd name="T101" fmla="*/ 1 h 254"/>
                <a:gd name="T102" fmla="*/ 2 w 2582"/>
                <a:gd name="T103" fmla="*/ 1 h 254"/>
                <a:gd name="T104" fmla="*/ 1 w 2582"/>
                <a:gd name="T105" fmla="*/ 1 h 254"/>
                <a:gd name="T106" fmla="*/ 1 w 2582"/>
                <a:gd name="T107" fmla="*/ 1 h 254"/>
                <a:gd name="T108" fmla="*/ 1 w 2582"/>
                <a:gd name="T109" fmla="*/ 1 h 254"/>
                <a:gd name="T110" fmla="*/ 1 w 2582"/>
                <a:gd name="T111" fmla="*/ 1 h 254"/>
                <a:gd name="T112" fmla="*/ 1 w 2582"/>
                <a:gd name="T113" fmla="*/ 1 h 254"/>
                <a:gd name="T114" fmla="*/ 1 w 2582"/>
                <a:gd name="T115" fmla="*/ 1 h 254"/>
                <a:gd name="T116" fmla="*/ 1 w 2582"/>
                <a:gd name="T117" fmla="*/ 1 h 254"/>
                <a:gd name="T118" fmla="*/ 1 w 2582"/>
                <a:gd name="T119" fmla="*/ 1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3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4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5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 w 4312"/>
                <a:gd name="T1" fmla="*/ 0 h 228"/>
                <a:gd name="T2" fmla="*/ 2 w 4312"/>
                <a:gd name="T3" fmla="*/ 0 h 228"/>
                <a:gd name="T4" fmla="*/ 2 w 4312"/>
                <a:gd name="T5" fmla="*/ 0 h 228"/>
                <a:gd name="T6" fmla="*/ 2 w 4312"/>
                <a:gd name="T7" fmla="*/ 0 h 228"/>
                <a:gd name="T8" fmla="*/ 2 w 4312"/>
                <a:gd name="T9" fmla="*/ 0 h 228"/>
                <a:gd name="T10" fmla="*/ 2 w 4312"/>
                <a:gd name="T11" fmla="*/ 0 h 228"/>
                <a:gd name="T12" fmla="*/ 2 w 4312"/>
                <a:gd name="T13" fmla="*/ 0 h 228"/>
                <a:gd name="T14" fmla="*/ 3 w 4312"/>
                <a:gd name="T15" fmla="*/ 0 h 228"/>
                <a:gd name="T16" fmla="*/ 3 w 4312"/>
                <a:gd name="T17" fmla="*/ 0 h 228"/>
                <a:gd name="T18" fmla="*/ 3 w 4312"/>
                <a:gd name="T19" fmla="*/ 0 h 228"/>
                <a:gd name="T20" fmla="*/ 3 w 4312"/>
                <a:gd name="T21" fmla="*/ 0 h 228"/>
                <a:gd name="T22" fmla="*/ 4 w 4312"/>
                <a:gd name="T23" fmla="*/ 0 h 228"/>
                <a:gd name="T24" fmla="*/ 4 w 4312"/>
                <a:gd name="T25" fmla="*/ 0 h 228"/>
                <a:gd name="T26" fmla="*/ 5 w 4312"/>
                <a:gd name="T27" fmla="*/ 0 h 228"/>
                <a:gd name="T28" fmla="*/ 5 w 4312"/>
                <a:gd name="T29" fmla="*/ 0 h 228"/>
                <a:gd name="T30" fmla="*/ 5 w 4312"/>
                <a:gd name="T31" fmla="*/ 0 h 228"/>
                <a:gd name="T32" fmla="*/ 5 w 4312"/>
                <a:gd name="T33" fmla="*/ 0 h 228"/>
                <a:gd name="T34" fmla="*/ 6 w 4312"/>
                <a:gd name="T35" fmla="*/ 0 h 228"/>
                <a:gd name="T36" fmla="*/ 6 w 4312"/>
                <a:gd name="T37" fmla="*/ 0 h 228"/>
                <a:gd name="T38" fmla="*/ 7 w 4312"/>
                <a:gd name="T39" fmla="*/ 0 h 228"/>
                <a:gd name="T40" fmla="*/ 6 w 4312"/>
                <a:gd name="T41" fmla="*/ 0 h 228"/>
                <a:gd name="T42" fmla="*/ 6 w 4312"/>
                <a:gd name="T43" fmla="*/ 0 h 228"/>
                <a:gd name="T44" fmla="*/ 7 w 4312"/>
                <a:gd name="T45" fmla="*/ 0 h 228"/>
                <a:gd name="T46" fmla="*/ 7 w 4312"/>
                <a:gd name="T47" fmla="*/ 0 h 228"/>
                <a:gd name="T48" fmla="*/ 7 w 4312"/>
                <a:gd name="T49" fmla="*/ 0 h 228"/>
                <a:gd name="T50" fmla="*/ 7 w 4312"/>
                <a:gd name="T51" fmla="*/ 0 h 228"/>
                <a:gd name="T52" fmla="*/ 8 w 4312"/>
                <a:gd name="T53" fmla="*/ 0 h 228"/>
                <a:gd name="T54" fmla="*/ 9 w 4312"/>
                <a:gd name="T55" fmla="*/ 0 h 228"/>
                <a:gd name="T56" fmla="*/ 9 w 4312"/>
                <a:gd name="T57" fmla="*/ 0 h 228"/>
                <a:gd name="T58" fmla="*/ 9 w 4312"/>
                <a:gd name="T59" fmla="*/ 0 h 228"/>
                <a:gd name="T60" fmla="*/ 9 w 4312"/>
                <a:gd name="T61" fmla="*/ 0 h 228"/>
                <a:gd name="T62" fmla="*/ 9 w 4312"/>
                <a:gd name="T63" fmla="*/ 0 h 228"/>
                <a:gd name="T64" fmla="*/ 9 w 4312"/>
                <a:gd name="T65" fmla="*/ 0 h 228"/>
                <a:gd name="T66" fmla="*/ 9 w 4312"/>
                <a:gd name="T67" fmla="*/ 0 h 228"/>
                <a:gd name="T68" fmla="*/ 10 w 4312"/>
                <a:gd name="T69" fmla="*/ 0 h 228"/>
                <a:gd name="T70" fmla="*/ 10 w 4312"/>
                <a:gd name="T71" fmla="*/ 0 h 228"/>
                <a:gd name="T72" fmla="*/ 11 w 4312"/>
                <a:gd name="T73" fmla="*/ 0 h 228"/>
                <a:gd name="T74" fmla="*/ 11 w 4312"/>
                <a:gd name="T75" fmla="*/ 0 h 228"/>
                <a:gd name="T76" fmla="*/ 11 w 4312"/>
                <a:gd name="T77" fmla="*/ 0 h 228"/>
                <a:gd name="T78" fmla="*/ 12 w 4312"/>
                <a:gd name="T79" fmla="*/ 0 h 228"/>
                <a:gd name="T80" fmla="*/ 12 w 4312"/>
                <a:gd name="T81" fmla="*/ 0 h 228"/>
                <a:gd name="T82" fmla="*/ 12 w 4312"/>
                <a:gd name="T83" fmla="*/ 0 h 228"/>
                <a:gd name="T84" fmla="*/ 12 w 4312"/>
                <a:gd name="T85" fmla="*/ 0 h 228"/>
                <a:gd name="T86" fmla="*/ 12 w 4312"/>
                <a:gd name="T87" fmla="*/ 0 h 228"/>
                <a:gd name="T88" fmla="*/ 13 w 4312"/>
                <a:gd name="T89" fmla="*/ 0 h 228"/>
                <a:gd name="T90" fmla="*/ 13 w 4312"/>
                <a:gd name="T91" fmla="*/ 0 h 228"/>
                <a:gd name="T92" fmla="*/ 13 w 4312"/>
                <a:gd name="T93" fmla="*/ 0 h 228"/>
                <a:gd name="T94" fmla="*/ 14 w 4312"/>
                <a:gd name="T95" fmla="*/ 0 h 228"/>
                <a:gd name="T96" fmla="*/ 14 w 4312"/>
                <a:gd name="T97" fmla="*/ 0 h 228"/>
                <a:gd name="T98" fmla="*/ 14 w 4312"/>
                <a:gd name="T99" fmla="*/ 0 h 228"/>
                <a:gd name="T100" fmla="*/ 15 w 4312"/>
                <a:gd name="T101" fmla="*/ 0 h 228"/>
                <a:gd name="T102" fmla="*/ 15 w 4312"/>
                <a:gd name="T103" fmla="*/ 0 h 228"/>
                <a:gd name="T104" fmla="*/ 15 w 4312"/>
                <a:gd name="T105" fmla="*/ 0 h 228"/>
                <a:gd name="T106" fmla="*/ 15 w 4312"/>
                <a:gd name="T107" fmla="*/ 0 h 228"/>
                <a:gd name="T108" fmla="*/ 15 w 4312"/>
                <a:gd name="T109" fmla="*/ 0 h 228"/>
                <a:gd name="T110" fmla="*/ 16 w 4312"/>
                <a:gd name="T111" fmla="*/ 0 h 228"/>
                <a:gd name="T112" fmla="*/ 16 w 4312"/>
                <a:gd name="T113" fmla="*/ 0 h 228"/>
                <a:gd name="T114" fmla="*/ 17 w 4312"/>
                <a:gd name="T115" fmla="*/ 0 h 228"/>
                <a:gd name="T116" fmla="*/ 17 w 4312"/>
                <a:gd name="T117" fmla="*/ 0 h 228"/>
                <a:gd name="T118" fmla="*/ 17 w 4312"/>
                <a:gd name="T119" fmla="*/ 0 h 228"/>
                <a:gd name="T120" fmla="*/ 17 w 4312"/>
                <a:gd name="T121" fmla="*/ 0 h 228"/>
                <a:gd name="T122" fmla="*/ 17 w 4312"/>
                <a:gd name="T123" fmla="*/ 0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1946" y="4498894"/>
            <a:ext cx="7610475" cy="120416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3635"/>
            <a:ext cx="9144000" cy="633412"/>
          </a:xfrm>
        </p:spPr>
        <p:txBody>
          <a:bodyPr/>
          <a:lstStyle/>
          <a:p>
            <a:pPr eaLnBrk="1" hangingPunct="1"/>
            <a:r>
              <a:rPr lang="cs-CZ" dirty="0"/>
              <a:t>Mezní úhel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41530" y="998730"/>
                <a:ext cx="8595955" cy="92333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cs-CZ" dirty="0">
                    <a:solidFill>
                      <a:schemeClr val="accent4"/>
                    </a:solidFill>
                  </a:rPr>
                  <a:t>Při zvětšování úhlu dopadu úhel lomu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cs-CZ" dirty="0">
                    <a:solidFill>
                      <a:schemeClr val="accent4"/>
                    </a:solidFill>
                  </a:rPr>
                  <a:t> roste rychleji než úhel dopadu</a:t>
                </a:r>
                <a:r>
                  <a:rPr lang="el-GR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cs-CZ" dirty="0">
                    <a:solidFill>
                      <a:schemeClr val="accent4"/>
                    </a:solidFill>
                  </a:rPr>
                  <a:t> .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cs-CZ" dirty="0">
                    <a:solidFill>
                      <a:schemeClr val="accent4"/>
                    </a:solidFill>
                  </a:rPr>
                  <a:t>Úhel dopadu </a:t>
                </a:r>
                <a:r>
                  <a:rPr lang="el-GR" dirty="0">
                    <a:solidFill>
                      <a:schemeClr val="accent4"/>
                    </a:solidFill>
                  </a:rPr>
                  <a:t>α</a:t>
                </a:r>
                <a:r>
                  <a:rPr lang="cs-CZ" dirty="0">
                    <a:solidFill>
                      <a:schemeClr val="accent4"/>
                    </a:solidFill>
                  </a:rPr>
                  <a:t> , kterému odpovídá úhel lomu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cs-CZ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=90°</m:t>
                    </m:r>
                  </m:oMath>
                </a14:m>
                <a:r>
                  <a:rPr lang="cs-CZ" dirty="0">
                    <a:solidFill>
                      <a:schemeClr val="accent4"/>
                    </a:solidFill>
                  </a:rPr>
                  <a:t>, se nazývá mezní úhel </a:t>
                </a:r>
                <a:r>
                  <a:rPr lang="el-GR" dirty="0">
                    <a:solidFill>
                      <a:schemeClr val="accent4"/>
                    </a:solidFill>
                  </a:rPr>
                  <a:t>α</a:t>
                </a:r>
                <a:r>
                  <a:rPr lang="cs-CZ" baseline="-25000" dirty="0">
                    <a:solidFill>
                      <a:schemeClr val="accent4"/>
                    </a:solidFill>
                  </a:rPr>
                  <a:t>m</a:t>
                </a:r>
                <a:r>
                  <a:rPr lang="cs-CZ" dirty="0">
                    <a:solidFill>
                      <a:schemeClr val="accent4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30" y="998730"/>
                <a:ext cx="8595955" cy="923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/>
          <p:cNvSpPr/>
          <p:nvPr/>
        </p:nvSpPr>
        <p:spPr>
          <a:xfrm>
            <a:off x="5643668" y="2764398"/>
            <a:ext cx="2641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Je-li </a:t>
            </a:r>
            <a:r>
              <a:rPr lang="el-GR" sz="1400" dirty="0"/>
              <a:t>α &gt; α</a:t>
            </a:r>
            <a:r>
              <a:rPr lang="cs-CZ" sz="1400" baseline="-25000" dirty="0"/>
              <a:t>m</a:t>
            </a:r>
            <a:r>
              <a:rPr lang="cs-CZ" sz="1400" dirty="0"/>
              <a:t> vzniká úplný odraz.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857367" y="5703059"/>
            <a:ext cx="855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15 [1]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1785829" y="4496443"/>
            <a:ext cx="512880" cy="11054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2300921" y="3317794"/>
            <a:ext cx="0" cy="2295255"/>
          </a:xfrm>
          <a:prstGeom prst="line">
            <a:avLst/>
          </a:prstGeom>
          <a:ln w="31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4436986" y="3317794"/>
            <a:ext cx="0" cy="2295255"/>
          </a:xfrm>
          <a:prstGeom prst="line">
            <a:avLst/>
          </a:prstGeom>
          <a:ln w="31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3556009" y="4496020"/>
            <a:ext cx="882455" cy="10500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6744941" y="3317794"/>
            <a:ext cx="0" cy="2295255"/>
          </a:xfrm>
          <a:prstGeom prst="line">
            <a:avLst/>
          </a:prstGeom>
          <a:ln w="31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382091" y="4501245"/>
            <a:ext cx="1369200" cy="7517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751291" y="4502696"/>
            <a:ext cx="1309080" cy="737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919690" y="3452809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vzduch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901232" y="5305272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voda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996567" y="4052083"/>
            <a:ext cx="72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</a:t>
            </a:r>
            <a:r>
              <a:rPr lang="cs-CZ" sz="1400" baseline="-25000" dirty="0"/>
              <a:t>2</a:t>
            </a:r>
            <a:r>
              <a:rPr lang="cs-CZ" sz="1400" dirty="0"/>
              <a:t>=1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005193" y="4511443"/>
            <a:ext cx="364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</a:t>
            </a:r>
            <a:r>
              <a:rPr lang="cs-CZ" sz="1400" baseline="-25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3513434" y="2610221"/>
                <a:ext cx="1964577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434" y="2610221"/>
                <a:ext cx="1964577" cy="6580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bdélník 28"/>
          <p:cNvSpPr/>
          <p:nvPr/>
        </p:nvSpPr>
        <p:spPr>
          <a:xfrm>
            <a:off x="2164939" y="2192381"/>
            <a:ext cx="5147563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Pro mezní úhel, v uvedeném případu, platí vztah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901232" y="2765905"/>
            <a:ext cx="24656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Je-li </a:t>
            </a:r>
            <a:r>
              <a:rPr lang="el-GR" sz="1400" dirty="0"/>
              <a:t>α </a:t>
            </a:r>
            <a:r>
              <a:rPr lang="cs-CZ" sz="1400" dirty="0"/>
              <a:t>&lt;</a:t>
            </a:r>
            <a:r>
              <a:rPr lang="el-GR" sz="1400" dirty="0"/>
              <a:t> α</a:t>
            </a:r>
            <a:r>
              <a:rPr lang="cs-CZ" sz="1400" baseline="-25000" dirty="0"/>
              <a:t>m</a:t>
            </a:r>
            <a:r>
              <a:rPr lang="cs-CZ" sz="1400" dirty="0"/>
              <a:t> dochází k lomu.</a:t>
            </a:r>
          </a:p>
        </p:txBody>
      </p:sp>
      <p:cxnSp>
        <p:nvCxnSpPr>
          <p:cNvPr id="2049" name="Přímá spojnice se šipkou 2048"/>
          <p:cNvCxnSpPr/>
          <p:nvPr/>
        </p:nvCxnSpPr>
        <p:spPr>
          <a:xfrm>
            <a:off x="4434325" y="4497719"/>
            <a:ext cx="14278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TextovéPole 2049"/>
          <p:cNvSpPr txBox="1"/>
          <p:nvPr/>
        </p:nvSpPr>
        <p:spPr>
          <a:xfrm>
            <a:off x="2276745" y="3158970"/>
            <a:ext cx="245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</a:t>
            </a:r>
          </a:p>
        </p:txBody>
      </p:sp>
      <p:cxnSp>
        <p:nvCxnSpPr>
          <p:cNvPr id="2053" name="Přímá spojnice se šipkou 2052"/>
          <p:cNvCxnSpPr/>
          <p:nvPr/>
        </p:nvCxnSpPr>
        <p:spPr>
          <a:xfrm flipV="1">
            <a:off x="2300921" y="3455130"/>
            <a:ext cx="1065920" cy="10397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blouk 42"/>
          <p:cNvSpPr/>
          <p:nvPr/>
        </p:nvSpPr>
        <p:spPr>
          <a:xfrm rot="10800000">
            <a:off x="5787136" y="3567304"/>
            <a:ext cx="1913646" cy="1861824"/>
          </a:xfrm>
          <a:prstGeom prst="arc">
            <a:avLst>
              <a:gd name="adj1" fmla="val 16180082"/>
              <a:gd name="adj2" fmla="val 19846689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louk 43"/>
          <p:cNvSpPr/>
          <p:nvPr/>
        </p:nvSpPr>
        <p:spPr>
          <a:xfrm rot="10800000">
            <a:off x="3480341" y="3569698"/>
            <a:ext cx="1913646" cy="1861824"/>
          </a:xfrm>
          <a:prstGeom prst="arc">
            <a:avLst>
              <a:gd name="adj1" fmla="val 16180082"/>
              <a:gd name="adj2" fmla="val 18610908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louk 44"/>
          <p:cNvSpPr/>
          <p:nvPr/>
        </p:nvSpPr>
        <p:spPr>
          <a:xfrm rot="10800000">
            <a:off x="1353209" y="3581250"/>
            <a:ext cx="1913646" cy="1861824"/>
          </a:xfrm>
          <a:prstGeom prst="arc">
            <a:avLst>
              <a:gd name="adj1" fmla="val 16180082"/>
              <a:gd name="adj2" fmla="val 17788155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2365342" y="3744035"/>
                <a:ext cx="408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342" y="3744035"/>
                <a:ext cx="40806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1961710" y="4916310"/>
                <a:ext cx="406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710" y="4916310"/>
                <a:ext cx="40645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4390567" y="4104075"/>
                <a:ext cx="1036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 =90°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567" y="4104075"/>
                <a:ext cx="103652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3524605" y="4779150"/>
                <a:ext cx="10023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605" y="4779150"/>
                <a:ext cx="100239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6775832" y="4779150"/>
                <a:ext cx="395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832" y="4779150"/>
                <a:ext cx="39523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5864865" y="4779150"/>
                <a:ext cx="10023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865" y="4779150"/>
                <a:ext cx="100239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blouk 51"/>
          <p:cNvSpPr/>
          <p:nvPr/>
        </p:nvSpPr>
        <p:spPr>
          <a:xfrm rot="10800000">
            <a:off x="5792800" y="3564568"/>
            <a:ext cx="1913646" cy="1861824"/>
          </a:xfrm>
          <a:prstGeom prst="arc">
            <a:avLst>
              <a:gd name="adj1" fmla="val 12590333"/>
              <a:gd name="adj2" fmla="val 16222532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louk 52"/>
          <p:cNvSpPr/>
          <p:nvPr/>
        </p:nvSpPr>
        <p:spPr>
          <a:xfrm>
            <a:off x="1351131" y="3594700"/>
            <a:ext cx="1907882" cy="1810805"/>
          </a:xfrm>
          <a:prstGeom prst="arc">
            <a:avLst>
              <a:gd name="adj1" fmla="val 16187293"/>
              <a:gd name="adj2" fmla="val 18920626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louk 53"/>
          <p:cNvSpPr/>
          <p:nvPr/>
        </p:nvSpPr>
        <p:spPr>
          <a:xfrm>
            <a:off x="3486856" y="3598972"/>
            <a:ext cx="1907882" cy="1810805"/>
          </a:xfrm>
          <a:prstGeom prst="arc">
            <a:avLst>
              <a:gd name="adj1" fmla="val 16187293"/>
              <a:gd name="adj2" fmla="val 677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383" y="5785698"/>
            <a:ext cx="3467948" cy="98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Zaoblený obdélníkový popisek 2053"/>
          <p:cNvSpPr/>
          <p:nvPr/>
        </p:nvSpPr>
        <p:spPr>
          <a:xfrm>
            <a:off x="7700782" y="6005416"/>
            <a:ext cx="1309282" cy="495055"/>
          </a:xfrm>
          <a:prstGeom prst="wedgeRoundRectCallout">
            <a:avLst>
              <a:gd name="adj1" fmla="val -61529"/>
              <a:gd name="adj2" fmla="val 197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dirty="0">
                <a:solidFill>
                  <a:schemeClr val="accent4"/>
                </a:solidFill>
              </a:rPr>
              <a:t>Vedení světla optickým vláknem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7706446" y="6528245"/>
            <a:ext cx="855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16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41945" y="5859270"/>
            <a:ext cx="243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Výpočet mezního úhlu (S. n.)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048187" y="6118774"/>
                <a:ext cx="1267206" cy="655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187" y="6118774"/>
                <a:ext cx="1267206" cy="65569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51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C43CD0D0-3A7B-9239-73AC-6B172FC9DCBE}"/>
              </a:ext>
            </a:extLst>
          </p:cNvPr>
          <p:cNvSpPr/>
          <p:nvPr/>
        </p:nvSpPr>
        <p:spPr>
          <a:xfrm>
            <a:off x="5055667" y="1440050"/>
            <a:ext cx="3645404" cy="118005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60CA7F-BA21-F029-E4F2-78030FE46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12089" cy="11430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cs-CZ" dirty="0"/>
              <a:t>Proč je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9DAFC4A2-DB40-E18D-5C20-E538D947E776}"/>
                  </a:ext>
                </a:extLst>
              </p:cNvPr>
              <p:cNvSpPr txBox="1"/>
              <p:nvPr/>
            </p:nvSpPr>
            <p:spPr>
              <a:xfrm>
                <a:off x="3131840" y="297050"/>
                <a:ext cx="2109872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9DAFC4A2-DB40-E18D-5C20-E538D947E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97050"/>
                <a:ext cx="2109872" cy="972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8140097B-B60D-A43A-9160-44214025FA84}"/>
                  </a:ext>
                </a:extLst>
              </p:cNvPr>
              <p:cNvSpPr txBox="1"/>
              <p:nvPr/>
            </p:nvSpPr>
            <p:spPr>
              <a:xfrm>
                <a:off x="600421" y="1410222"/>
                <a:ext cx="1267206" cy="655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8140097B-B60D-A43A-9160-44214025F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21" y="1410222"/>
                <a:ext cx="1267206" cy="6556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85BD6E3-B8D8-33F3-5616-9F258840B58D}"/>
              </a:ext>
            </a:extLst>
          </p:cNvPr>
          <p:cNvCxnSpPr/>
          <p:nvPr/>
        </p:nvCxnSpPr>
        <p:spPr>
          <a:xfrm>
            <a:off x="6632255" y="261824"/>
            <a:ext cx="0" cy="2295255"/>
          </a:xfrm>
          <a:prstGeom prst="line">
            <a:avLst/>
          </a:prstGeom>
          <a:ln w="31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5ED07646-664A-6E3D-82C5-CCE673EC1F93}"/>
              </a:ext>
            </a:extLst>
          </p:cNvPr>
          <p:cNvCxnSpPr/>
          <p:nvPr/>
        </p:nvCxnSpPr>
        <p:spPr>
          <a:xfrm flipV="1">
            <a:off x="5751278" y="1440050"/>
            <a:ext cx="882455" cy="10500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7266E6C5-835D-3FDC-A003-4F79DBCB8EDA}"/>
              </a:ext>
            </a:extLst>
          </p:cNvPr>
          <p:cNvCxnSpPr/>
          <p:nvPr/>
        </p:nvCxnSpPr>
        <p:spPr>
          <a:xfrm>
            <a:off x="6629594" y="1441749"/>
            <a:ext cx="14278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C92D934-DDEF-F55F-1E91-56D1C69776B3}"/>
                  </a:ext>
                </a:extLst>
              </p:cNvPr>
              <p:cNvSpPr txBox="1"/>
              <p:nvPr/>
            </p:nvSpPr>
            <p:spPr>
              <a:xfrm>
                <a:off x="6585836" y="1048105"/>
                <a:ext cx="1036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 =90°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C92D934-DDEF-F55F-1E91-56D1C6977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36" y="1048105"/>
                <a:ext cx="1036528" cy="369332"/>
              </a:xfrm>
              <a:prstGeom prst="rect">
                <a:avLst/>
              </a:prstGeom>
              <a:blipFill>
                <a:blip r:embed="rId5"/>
                <a:stretch>
                  <a:fillRect l="-588"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92E57D90-88EE-1583-988A-B27F065AE474}"/>
                  </a:ext>
                </a:extLst>
              </p:cNvPr>
              <p:cNvSpPr txBox="1"/>
              <p:nvPr/>
            </p:nvSpPr>
            <p:spPr>
              <a:xfrm>
                <a:off x="5719874" y="1723180"/>
                <a:ext cx="10023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92E57D90-88EE-1583-988A-B27F065AE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874" y="1723180"/>
                <a:ext cx="100239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louk 12">
            <a:extLst>
              <a:ext uri="{FF2B5EF4-FFF2-40B4-BE49-F238E27FC236}">
                <a16:creationId xmlns:a16="http://schemas.microsoft.com/office/drawing/2014/main" id="{6BECA80B-9F61-2BDA-D1E9-3283462D853A}"/>
              </a:ext>
            </a:extLst>
          </p:cNvPr>
          <p:cNvSpPr/>
          <p:nvPr/>
        </p:nvSpPr>
        <p:spPr>
          <a:xfrm>
            <a:off x="5675653" y="541115"/>
            <a:ext cx="1907882" cy="1810805"/>
          </a:xfrm>
          <a:prstGeom prst="arc">
            <a:avLst>
              <a:gd name="adj1" fmla="val 16187293"/>
              <a:gd name="adj2" fmla="val 677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louk 13">
            <a:extLst>
              <a:ext uri="{FF2B5EF4-FFF2-40B4-BE49-F238E27FC236}">
                <a16:creationId xmlns:a16="http://schemas.microsoft.com/office/drawing/2014/main" id="{5441F0C5-FC41-4D06-B974-58835659F0D7}"/>
              </a:ext>
            </a:extLst>
          </p:cNvPr>
          <p:cNvSpPr/>
          <p:nvPr/>
        </p:nvSpPr>
        <p:spPr>
          <a:xfrm rot="10800000">
            <a:off x="5681576" y="497832"/>
            <a:ext cx="1913646" cy="1861824"/>
          </a:xfrm>
          <a:prstGeom prst="arc">
            <a:avLst>
              <a:gd name="adj1" fmla="val 16180082"/>
              <a:gd name="adj2" fmla="val 18610908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12595DFB-D9F5-AE64-65CA-CDBE6C5EBFFE}"/>
                  </a:ext>
                </a:extLst>
              </p:cNvPr>
              <p:cNvSpPr txBox="1"/>
              <p:nvPr/>
            </p:nvSpPr>
            <p:spPr>
              <a:xfrm>
                <a:off x="2451147" y="1584680"/>
                <a:ext cx="19100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𝑝𝑟𝑜</m:t>
                      </m:r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90°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12595DFB-D9F5-AE64-65CA-CDBE6C5EB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147" y="1584680"/>
                <a:ext cx="1910010" cy="276999"/>
              </a:xfrm>
              <a:prstGeom prst="rect">
                <a:avLst/>
              </a:prstGeom>
              <a:blipFill>
                <a:blip r:embed="rId7"/>
                <a:stretch>
                  <a:fillRect l="-2236" r="-2556" b="-3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8EC37C72-0A7F-3EEA-F8E7-53760690990C}"/>
                  </a:ext>
                </a:extLst>
              </p:cNvPr>
              <p:cNvSpPr txBox="1"/>
              <p:nvPr/>
            </p:nvSpPr>
            <p:spPr>
              <a:xfrm>
                <a:off x="690431" y="2305753"/>
                <a:ext cx="1265603" cy="654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8EC37C72-0A7F-3EEA-F8E7-537606909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31" y="2305753"/>
                <a:ext cx="1265603" cy="6543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A6B5000A-6E2F-871D-62C0-B88AF450DBC0}"/>
                  </a:ext>
                </a:extLst>
              </p:cNvPr>
              <p:cNvSpPr txBox="1"/>
              <p:nvPr/>
            </p:nvSpPr>
            <p:spPr>
              <a:xfrm>
                <a:off x="2393056" y="2355927"/>
                <a:ext cx="19438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𝑝𝑟𝑜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𝑣𝑧𝑑𝑢𝑐h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A6B5000A-6E2F-871D-62C0-B88AF450D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056" y="2355927"/>
                <a:ext cx="1943802" cy="276999"/>
              </a:xfrm>
              <a:prstGeom prst="rect">
                <a:avLst/>
              </a:prstGeom>
              <a:blipFill>
                <a:blip r:embed="rId9"/>
                <a:stretch>
                  <a:fillRect l="-2201" r="-2201" b="-260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01A481E7-E1E0-397C-6CE1-C2789C827D17}"/>
                  </a:ext>
                </a:extLst>
              </p:cNvPr>
              <p:cNvSpPr txBox="1"/>
              <p:nvPr/>
            </p:nvSpPr>
            <p:spPr>
              <a:xfrm>
                <a:off x="7651513" y="637215"/>
                <a:ext cx="5345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𝑣𝑧𝑑𝑢𝑐h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01A481E7-E1E0-397C-6CE1-C2789C827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513" y="637215"/>
                <a:ext cx="534539" cy="369332"/>
              </a:xfrm>
              <a:prstGeom prst="rect">
                <a:avLst/>
              </a:prstGeom>
              <a:blipFill>
                <a:blip r:embed="rId10"/>
                <a:stretch>
                  <a:fillRect r="-118182" b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EC1592ED-2B3B-C9E8-B5C5-C3CF49341300}"/>
                  </a:ext>
                </a:extLst>
              </p:cNvPr>
              <p:cNvSpPr txBox="1"/>
              <p:nvPr/>
            </p:nvSpPr>
            <p:spPr>
              <a:xfrm>
                <a:off x="7276811" y="1998128"/>
                <a:ext cx="5345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𝑣𝑜𝑑𝑎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cs-CZ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EC1592ED-2B3B-C9E8-B5C5-C3CF49341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811" y="1998128"/>
                <a:ext cx="534539" cy="369332"/>
              </a:xfrm>
              <a:prstGeom prst="rect">
                <a:avLst/>
              </a:prstGeom>
              <a:blipFill>
                <a:blip r:embed="rId11"/>
                <a:stretch>
                  <a:fillRect r="-85057" b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34454DDE-D6A1-A882-3C9D-C1E7B9A7B59B}"/>
                  </a:ext>
                </a:extLst>
              </p:cNvPr>
              <p:cNvSpPr txBox="1"/>
              <p:nvPr/>
            </p:nvSpPr>
            <p:spPr>
              <a:xfrm>
                <a:off x="690431" y="3099967"/>
                <a:ext cx="1260281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34454DDE-D6A1-A882-3C9D-C1E7B9A7B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31" y="3099967"/>
                <a:ext cx="1260281" cy="6580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>
            <a:extLst>
              <a:ext uri="{FF2B5EF4-FFF2-40B4-BE49-F238E27FC236}">
                <a16:creationId xmlns:a16="http://schemas.microsoft.com/office/drawing/2014/main" id="{36036276-2F07-F20B-3EF1-564219CBF696}"/>
              </a:ext>
            </a:extLst>
          </p:cNvPr>
          <p:cNvSpPr txBox="1"/>
          <p:nvPr/>
        </p:nvSpPr>
        <p:spPr>
          <a:xfrm>
            <a:off x="471471" y="402877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Jaký je mezní úhel na rozhraní skla a vzduchu? Index lomu skla je 1,5.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979A8C53-3AD7-4B9A-CD73-4BAC3B84BF11}"/>
                  </a:ext>
                </a:extLst>
              </p:cNvPr>
              <p:cNvSpPr txBox="1"/>
              <p:nvPr/>
            </p:nvSpPr>
            <p:spPr>
              <a:xfrm>
                <a:off x="3117489" y="4641378"/>
                <a:ext cx="1953216" cy="658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979A8C53-3AD7-4B9A-CD73-4BAC3B84B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489" y="4641378"/>
                <a:ext cx="1953216" cy="6580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37997838-0A4C-9B30-95B3-E0B55C042BCB}"/>
                  </a:ext>
                </a:extLst>
              </p:cNvPr>
              <p:cNvSpPr txBox="1"/>
              <p:nvPr/>
            </p:nvSpPr>
            <p:spPr>
              <a:xfrm>
                <a:off x="590963" y="4668840"/>
                <a:ext cx="1630486" cy="369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=?°</m:t>
                      </m:r>
                    </m:oMath>
                  </m:oMathPara>
                </a14:m>
                <a:br>
                  <a:rPr lang="cs-CZ" sz="1800" b="0" dirty="0"/>
                </a:br>
                <a:endParaRPr lang="cs-CZ" dirty="0"/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37997838-0A4C-9B30-95B3-E0B55C042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63" y="4668840"/>
                <a:ext cx="1630486" cy="3693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5094B2A0-7B73-AE27-8041-8C15ED5FA53C}"/>
                  </a:ext>
                </a:extLst>
              </p:cNvPr>
              <p:cNvSpPr txBox="1"/>
              <p:nvPr/>
            </p:nvSpPr>
            <p:spPr>
              <a:xfrm>
                <a:off x="785452" y="5113188"/>
                <a:ext cx="1689237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𝑣𝑧𝑑𝑢𝑐h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𝑠𝑘𝑙𝑜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5094B2A0-7B73-AE27-8041-8C15ED5FA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52" y="5113188"/>
                <a:ext cx="1689237" cy="830997"/>
              </a:xfrm>
              <a:prstGeom prst="rect">
                <a:avLst/>
              </a:prstGeom>
              <a:blipFill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BB668D0F-A486-D347-5165-5501D3BB3DF3}"/>
                  </a:ext>
                </a:extLst>
              </p:cNvPr>
              <p:cNvSpPr txBox="1"/>
              <p:nvPr/>
            </p:nvSpPr>
            <p:spPr>
              <a:xfrm>
                <a:off x="2951820" y="5299443"/>
                <a:ext cx="3056489" cy="642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1,5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=0,67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BB668D0F-A486-D347-5165-5501D3BB3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20" y="5299443"/>
                <a:ext cx="3056489" cy="6420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30FEC1A3-8E0F-7B29-D03F-8477A472CAAD}"/>
                  </a:ext>
                </a:extLst>
              </p:cNvPr>
              <p:cNvSpPr txBox="1"/>
              <p:nvPr/>
            </p:nvSpPr>
            <p:spPr>
              <a:xfrm>
                <a:off x="1234024" y="6016118"/>
                <a:ext cx="62763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=42°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30FEC1A3-8E0F-7B29-D03F-8477A472C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024" y="6016118"/>
                <a:ext cx="627631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bdélník: se zakulacenými rohy 30">
            <a:extLst>
              <a:ext uri="{FF2B5EF4-FFF2-40B4-BE49-F238E27FC236}">
                <a16:creationId xmlns:a16="http://schemas.microsoft.com/office/drawing/2014/main" id="{52357118-0A0C-6011-066B-8568A74502E5}"/>
              </a:ext>
            </a:extLst>
          </p:cNvPr>
          <p:cNvSpPr/>
          <p:nvPr/>
        </p:nvSpPr>
        <p:spPr>
          <a:xfrm>
            <a:off x="3626895" y="2888940"/>
            <a:ext cx="5059905" cy="8965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/>
              <a:t>Jaký je mezní úhel na rozhraní vody a vzduchu? Index lomu vody je 1,33.</a:t>
            </a:r>
          </a:p>
        </p:txBody>
      </p:sp>
      <p:sp>
        <p:nvSpPr>
          <p:cNvPr id="32" name="Obdélník: se zakulacenými rohy 31">
            <a:extLst>
              <a:ext uri="{FF2B5EF4-FFF2-40B4-BE49-F238E27FC236}">
                <a16:creationId xmlns:a16="http://schemas.microsoft.com/office/drawing/2014/main" id="{3D8610AF-7167-4EDE-63E6-AAD7CA183850}"/>
              </a:ext>
            </a:extLst>
          </p:cNvPr>
          <p:cNvSpPr/>
          <p:nvPr/>
        </p:nvSpPr>
        <p:spPr>
          <a:xfrm>
            <a:off x="5751278" y="4470035"/>
            <a:ext cx="3329618" cy="2113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Ze zdroje pod hladinou vody dopadají světelné paprsky na hladinu pod úhly a) 45° b) 50° c) 55°. Ve kterých případech vystoupí paprsek nad hladinu do vzduchu? </a:t>
            </a:r>
          </a:p>
        </p:txBody>
      </p:sp>
      <p:sp>
        <p:nvSpPr>
          <p:cNvPr id="33" name="Šipka: obousměrná svislá 32">
            <a:extLst>
              <a:ext uri="{FF2B5EF4-FFF2-40B4-BE49-F238E27FC236}">
                <a16:creationId xmlns:a16="http://schemas.microsoft.com/office/drawing/2014/main" id="{200E50CA-C6FF-9676-CCDA-72A150D4DF6B}"/>
              </a:ext>
            </a:extLst>
          </p:cNvPr>
          <p:cNvSpPr/>
          <p:nvPr/>
        </p:nvSpPr>
        <p:spPr>
          <a:xfrm>
            <a:off x="8262410" y="3564015"/>
            <a:ext cx="270030" cy="1077363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4" name="Picture 5">
            <a:extLst>
              <a:ext uri="{FF2B5EF4-FFF2-40B4-BE49-F238E27FC236}">
                <a16:creationId xmlns:a16="http://schemas.microsoft.com/office/drawing/2014/main" id="{E246FEB1-FE8F-9180-1742-1FF9F319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02" y="6174862"/>
            <a:ext cx="1975787" cy="56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90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D4263C-DFA7-F8FD-391F-AA9F42B9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127"/>
            <a:ext cx="4834881" cy="588319"/>
          </a:xfrm>
        </p:spPr>
        <p:txBody>
          <a:bodyPr/>
          <a:lstStyle/>
          <a:p>
            <a:r>
              <a:rPr lang="cs-CZ" dirty="0"/>
              <a:t>výpočet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CF563AC8-3AD1-A7EC-97CE-F98CDBA74B61}"/>
                  </a:ext>
                </a:extLst>
              </p:cNvPr>
              <p:cNvSpPr txBox="1"/>
              <p:nvPr/>
            </p:nvSpPr>
            <p:spPr>
              <a:xfrm>
                <a:off x="2802454" y="2073093"/>
                <a:ext cx="1953216" cy="658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CF563AC8-3AD1-A7EC-97CE-F98CDBA74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454" y="2073093"/>
                <a:ext cx="1953216" cy="6580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79A3EF4D-87C8-49A4-2E23-ED050C2D2FC1}"/>
                  </a:ext>
                </a:extLst>
              </p:cNvPr>
              <p:cNvSpPr txBox="1"/>
              <p:nvPr/>
            </p:nvSpPr>
            <p:spPr>
              <a:xfrm>
                <a:off x="275928" y="2100555"/>
                <a:ext cx="1630486" cy="369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br>
                  <a:rPr lang="cs-CZ" sz="1800" b="0" dirty="0"/>
                </a:br>
                <a:endParaRPr lang="cs-CZ" dirty="0"/>
              </a:p>
            </p:txBody>
          </p:sp>
        </mc:Choice>
        <mc:Fallback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79A3EF4D-87C8-49A4-2E23-ED050C2D2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28" y="2100555"/>
                <a:ext cx="1630486" cy="3693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A6B1892C-251E-2154-891D-374AA62EAE55}"/>
                  </a:ext>
                </a:extLst>
              </p:cNvPr>
              <p:cNvSpPr txBox="1"/>
              <p:nvPr/>
            </p:nvSpPr>
            <p:spPr>
              <a:xfrm>
                <a:off x="470417" y="2544903"/>
                <a:ext cx="1689237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𝑣𝑧𝑑𝑢𝑐h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𝑣𝑜𝑑𝑎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A6B1892C-251E-2154-891D-374AA62EA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17" y="2544903"/>
                <a:ext cx="1689237" cy="830997"/>
              </a:xfrm>
              <a:prstGeom prst="rect">
                <a:avLst/>
              </a:prstGeom>
              <a:blipFill>
                <a:blip r:embed="rId4"/>
                <a:stretch>
                  <a:fillRect b="-51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4E1C9D44-7840-CFA6-62E3-C0A7BA8F5653}"/>
                  </a:ext>
                </a:extLst>
              </p:cNvPr>
              <p:cNvSpPr txBox="1"/>
              <p:nvPr/>
            </p:nvSpPr>
            <p:spPr>
              <a:xfrm>
                <a:off x="2636785" y="2731158"/>
                <a:ext cx="3056489" cy="50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func>
                      <m:func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func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cs-CZ" dirty="0"/>
                  <a:t>18…</a:t>
                </a:r>
              </a:p>
            </p:txBody>
          </p:sp>
        </mc:Choice>
        <mc:Fallback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4E1C9D44-7840-CFA6-62E3-C0A7BA8F5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785" y="2731158"/>
                <a:ext cx="3056489" cy="506164"/>
              </a:xfrm>
              <a:prstGeom prst="rect">
                <a:avLst/>
              </a:prstGeom>
              <a:blipFill>
                <a:blip r:embed="rId5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760938D2-3B88-A726-B080-167E87DC9F16}"/>
                  </a:ext>
                </a:extLst>
              </p:cNvPr>
              <p:cNvSpPr txBox="1"/>
              <p:nvPr/>
            </p:nvSpPr>
            <p:spPr>
              <a:xfrm>
                <a:off x="3176845" y="3368330"/>
                <a:ext cx="21152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48,75… 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760938D2-3B88-A726-B080-167E87DC9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845" y="3368330"/>
                <a:ext cx="21152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délník: se zakulacenými rohy 7">
                <a:extLst>
                  <a:ext uri="{FF2B5EF4-FFF2-40B4-BE49-F238E27FC236}">
                    <a16:creationId xmlns:a16="http://schemas.microsoft.com/office/drawing/2014/main" id="{CA57FA16-6E41-2DFB-C417-D1DEEFF592C4}"/>
                  </a:ext>
                </a:extLst>
              </p:cNvPr>
              <p:cNvSpPr/>
              <p:nvPr/>
            </p:nvSpPr>
            <p:spPr>
              <a:xfrm>
                <a:off x="38856" y="5014350"/>
                <a:ext cx="5527196" cy="1442984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Ze zdroje pod hladinou vody dopadají světelné paprsky na hladinu pod úhly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dirty="0"/>
                  <a:t> a) 45° b) 50° c) 55°. Ve kterých případech vystoupí paprsek nad hladinu do vzduchu? Jaký je úhel lomu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cs-CZ" dirty="0"/>
                  <a:t>?</a:t>
                </a:r>
              </a:p>
            </p:txBody>
          </p:sp>
        </mc:Choice>
        <mc:Fallback>
          <p:sp>
            <p:nvSpPr>
              <p:cNvPr id="8" name="Obdélník: se zakulacenými rohy 7">
                <a:extLst>
                  <a:ext uri="{FF2B5EF4-FFF2-40B4-BE49-F238E27FC236}">
                    <a16:creationId xmlns:a16="http://schemas.microsoft.com/office/drawing/2014/main" id="{CA57FA16-6E41-2DFB-C417-D1DEEFF592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6" y="5014350"/>
                <a:ext cx="5527196" cy="1442984"/>
              </a:xfrm>
              <a:prstGeom prst="roundRect">
                <a:avLst/>
              </a:prstGeom>
              <a:blipFill>
                <a:blip r:embed="rId7"/>
                <a:stretch>
                  <a:fillRect r="-2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173C46C9-64C9-1186-4BF0-3B84B7AB6200}"/>
              </a:ext>
            </a:extLst>
          </p:cNvPr>
          <p:cNvSpPr txBox="1"/>
          <p:nvPr/>
        </p:nvSpPr>
        <p:spPr>
          <a:xfrm>
            <a:off x="5711176" y="2337909"/>
            <a:ext cx="3156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Mezní úhel na rozhraní vody a vzduchu je přibližně 49 °.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6E9A25FF-887F-CFE0-8D65-4C9BFE908376}"/>
              </a:ext>
            </a:extLst>
          </p:cNvPr>
          <p:cNvSpPr/>
          <p:nvPr/>
        </p:nvSpPr>
        <p:spPr>
          <a:xfrm>
            <a:off x="344687" y="943411"/>
            <a:ext cx="8412778" cy="8965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/>
              <a:t>Jaký je mezní úhel na rozhraní vody a vzduchu? Index lomu vody je 1,33.</a:t>
            </a:r>
          </a:p>
        </p:txBody>
      </p:sp>
      <p:sp>
        <p:nvSpPr>
          <p:cNvPr id="12" name="Řečová bublina: obdélníkový bublinový popisek se zakulacenými rohy 11">
            <a:extLst>
              <a:ext uri="{FF2B5EF4-FFF2-40B4-BE49-F238E27FC236}">
                <a16:creationId xmlns:a16="http://schemas.microsoft.com/office/drawing/2014/main" id="{CBC83117-4429-9F59-BBC8-856C27E86FCA}"/>
              </a:ext>
            </a:extLst>
          </p:cNvPr>
          <p:cNvSpPr/>
          <p:nvPr/>
        </p:nvSpPr>
        <p:spPr>
          <a:xfrm>
            <a:off x="2658540" y="3989364"/>
            <a:ext cx="2475275" cy="720204"/>
          </a:xfrm>
          <a:prstGeom prst="wedgeRoundRectCallout">
            <a:avLst>
              <a:gd name="adj1" fmla="val -70088"/>
              <a:gd name="adj2" fmla="val 10866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Pouze při úhlu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DF8B4B7-519A-7F48-7738-5C24918DA02A}"/>
                  </a:ext>
                </a:extLst>
              </p:cNvPr>
              <p:cNvSpPr txBox="1"/>
              <p:nvPr/>
            </p:nvSpPr>
            <p:spPr>
              <a:xfrm>
                <a:off x="5740643" y="4537322"/>
                <a:ext cx="2311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func>
                      <m:func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DF8B4B7-519A-7F48-7738-5C24918DA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643" y="4537322"/>
                <a:ext cx="2311533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B1CCC059-22AC-331F-239B-A96F7E539B77}"/>
                  </a:ext>
                </a:extLst>
              </p:cNvPr>
              <p:cNvSpPr txBox="1"/>
              <p:nvPr/>
            </p:nvSpPr>
            <p:spPr>
              <a:xfrm>
                <a:off x="5415124" y="3122221"/>
                <a:ext cx="1395155" cy="369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45 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br>
                  <a:rPr lang="cs-CZ" sz="1800" b="0" dirty="0"/>
                </a:br>
                <a:endParaRPr lang="cs-CZ" dirty="0"/>
              </a:p>
            </p:txBody>
          </p:sp>
        </mc:Choice>
        <mc:Fallback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B1CCC059-22AC-331F-239B-A96F7E539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24" y="3122221"/>
                <a:ext cx="1395155" cy="3693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C542D8ED-8CD6-60E2-2F9B-56C8F8B0FA64}"/>
                  </a:ext>
                </a:extLst>
              </p:cNvPr>
              <p:cNvSpPr txBox="1"/>
              <p:nvPr/>
            </p:nvSpPr>
            <p:spPr>
              <a:xfrm>
                <a:off x="5616967" y="3517594"/>
                <a:ext cx="1689237" cy="8843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?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𝑣𝑧𝑑𝑢𝑐h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(2)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𝑣𝑜𝑑𝑎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C542D8ED-8CD6-60E2-2F9B-56C8F8B0F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967" y="3517594"/>
                <a:ext cx="1689237" cy="884345"/>
              </a:xfrm>
              <a:prstGeom prst="rect">
                <a:avLst/>
              </a:prstGeom>
              <a:blipFill>
                <a:blip r:embed="rId10"/>
                <a:stretch>
                  <a:fillRect l="-1079" b="-89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4FDBF677-CBE9-AAA9-B344-8F934D4DE973}"/>
                  </a:ext>
                </a:extLst>
              </p:cNvPr>
              <p:cNvSpPr txBox="1"/>
              <p:nvPr/>
            </p:nvSpPr>
            <p:spPr>
              <a:xfrm>
                <a:off x="5996310" y="4906539"/>
                <a:ext cx="2115236" cy="612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cs-CZ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4FDBF677-CBE9-AAA9-B344-8F934D4DE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10" y="4906539"/>
                <a:ext cx="2115236" cy="6120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2F83A931-6491-B64E-A7BF-0E672E446077}"/>
                  </a:ext>
                </a:extLst>
              </p:cNvPr>
              <p:cNvSpPr txBox="1"/>
              <p:nvPr/>
            </p:nvSpPr>
            <p:spPr>
              <a:xfrm>
                <a:off x="6010183" y="5500843"/>
                <a:ext cx="2357030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m:rPr>
                          <m:sty m:val="p"/>
                        </m:rPr>
                        <a:rPr lang="el-G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1,33</m:t>
                          </m:r>
                        </m:num>
                        <m:den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  <m:r>
                            <m:rPr>
                              <m:nor/>
                            </m:rPr>
                            <a:rPr lang="cs-CZ" dirty="0"/>
                            <m:t>°</m:t>
                          </m:r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2F83A931-6491-B64E-A7BF-0E672E446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183" y="5500843"/>
                <a:ext cx="2357030" cy="6127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1C0CA8DD-8F56-D653-4C62-B1A79E972B74}"/>
                  </a:ext>
                </a:extLst>
              </p:cNvPr>
              <p:cNvSpPr txBox="1"/>
              <p:nvPr/>
            </p:nvSpPr>
            <p:spPr>
              <a:xfrm>
                <a:off x="5517105" y="6040389"/>
                <a:ext cx="3626895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m:rPr>
                          <m:sty m:val="p"/>
                        </m:rPr>
                        <a:rPr lang="el-G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1,33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0,707</m:t>
                          </m:r>
                        </m:num>
                        <m:den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=0,819⇒70 °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1C0CA8DD-8F56-D653-4C62-B1A79E972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105" y="6040389"/>
                <a:ext cx="3626895" cy="6109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/>
              <a:t>Citace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06515" y="1133745"/>
            <a:ext cx="8820979" cy="549061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1400" b="1" dirty="0"/>
              <a:t>Obr. 1, 2, 4, 5, 12, 13, 15</a:t>
            </a:r>
            <a:r>
              <a:rPr lang="cs-CZ" sz="1400" dirty="0"/>
              <a:t> Archiv autora</a:t>
            </a:r>
          </a:p>
          <a:p>
            <a:pPr marL="0" indent="0" eaLnBrk="1" hangingPunct="1">
              <a:buNone/>
            </a:pPr>
            <a:r>
              <a:rPr lang="cs-CZ" sz="1400" b="1" dirty="0"/>
              <a:t>Obr. 3 </a:t>
            </a:r>
            <a:r>
              <a:rPr lang="cs-CZ" sz="1400" dirty="0"/>
              <a:t>ACANDRAJA. </a:t>
            </a:r>
            <a:r>
              <a:rPr lang="cs-CZ" sz="1400" i="1" dirty="0"/>
              <a:t>Sklo, Apple, Kapka Vody, Ovoce - Volně dostupný obrázek - 100967</a:t>
            </a:r>
            <a:r>
              <a:rPr lang="cs-CZ" sz="1400" dirty="0"/>
              <a:t>[online]. [cit. 30.7.2013]. Dostupný na WWW: </a:t>
            </a:r>
            <a:r>
              <a:rPr lang="cs-CZ" sz="1400" dirty="0">
                <a:hlinkClick r:id="rId2"/>
              </a:rPr>
              <a:t>http://pixabay.com/cs/sklo-apple-kapka-vody-ovoce-kap%C3%A1n%C3%AD-100967/</a:t>
            </a:r>
            <a:endParaRPr lang="cs-CZ" sz="1400" dirty="0"/>
          </a:p>
          <a:p>
            <a:pPr marL="0" indent="0" eaLnBrk="1" hangingPunct="1">
              <a:buNone/>
            </a:pPr>
            <a:r>
              <a:rPr lang="cs-CZ" sz="1400" b="1" dirty="0"/>
              <a:t>Obr. 6 </a:t>
            </a:r>
            <a:r>
              <a:rPr lang="cs-CZ" sz="1400" dirty="0"/>
              <a:t>LELI. </a:t>
            </a:r>
            <a:r>
              <a:rPr lang="cs-CZ" sz="1400" i="1" dirty="0"/>
              <a:t>Mnichov, Anglická Zahrada - Volně dostupný obrázek - 109921</a:t>
            </a:r>
            <a:r>
              <a:rPr lang="cs-CZ" sz="1400" dirty="0"/>
              <a:t> [online]. [cit. 30.7.2013]. Dostupný na WWW: </a:t>
            </a:r>
            <a:r>
              <a:rPr lang="cs-CZ" sz="1400" dirty="0">
                <a:hlinkClick r:id="rId3"/>
              </a:rPr>
              <a:t>http://pixabay.com/cs/mnichov-anglick%C3%A1-zahrada-zrcadlen%C3%AD-109921/</a:t>
            </a:r>
            <a:endParaRPr lang="cs-CZ" sz="1400" dirty="0"/>
          </a:p>
          <a:p>
            <a:pPr marL="0" indent="0" eaLnBrk="1" hangingPunct="1">
              <a:buNone/>
            </a:pPr>
            <a:r>
              <a:rPr lang="cs-CZ" sz="1400" b="1" dirty="0"/>
              <a:t>Obr. 7 </a:t>
            </a:r>
            <a:r>
              <a:rPr lang="cs-CZ" sz="1400" dirty="0"/>
              <a:t>NEMO. </a:t>
            </a:r>
            <a:r>
              <a:rPr lang="cs-CZ" sz="1400" i="1" dirty="0"/>
              <a:t>Oči, Oko, Zelená, Kreslený Film - Volně dostupný obrázek - 33106</a:t>
            </a:r>
            <a:r>
              <a:rPr lang="cs-CZ" sz="1400" dirty="0"/>
              <a:t> [online]. [cit. 30.7.2013]. Dostupný na WWW: http://pixabay.com/cs/o%C4%8Di-oko-zelen%C3%A1-kreslen%C3%BD-film-v%C3%AD%C4%8Dka-33106/</a:t>
            </a:r>
          </a:p>
          <a:p>
            <a:pPr marL="0" indent="0" eaLnBrk="1" hangingPunct="1">
              <a:buNone/>
            </a:pPr>
            <a:r>
              <a:rPr lang="cs-CZ" sz="1400" b="1" dirty="0"/>
              <a:t>Obr. 8 </a:t>
            </a:r>
            <a:r>
              <a:rPr lang="cs-CZ" sz="1400" dirty="0"/>
              <a:t>WEBSI. </a:t>
            </a:r>
            <a:r>
              <a:rPr lang="cs-CZ" sz="1400" i="1" dirty="0"/>
              <a:t>Voda, Zrcadlení, Vlna, Lesk, Odraz - Volně dostupný obrázek - 76348</a:t>
            </a:r>
            <a:r>
              <a:rPr lang="cs-CZ" sz="1400" dirty="0"/>
              <a:t> [online]. [cit. 30.7.2013]. Dostupný na WWW: </a:t>
            </a:r>
            <a:r>
              <a:rPr lang="cs-CZ" sz="1400" dirty="0">
                <a:hlinkClick r:id="rId4"/>
              </a:rPr>
              <a:t>http://pixabay.com/cs/voda-zrcadlen%C3%AD-vlna-lesk-odraz-76348/</a:t>
            </a:r>
            <a:endParaRPr lang="cs-CZ" sz="1400" dirty="0"/>
          </a:p>
          <a:p>
            <a:pPr marL="0" indent="0" eaLnBrk="1" hangingPunct="1">
              <a:buNone/>
            </a:pPr>
            <a:r>
              <a:rPr lang="cs-CZ" sz="1400" b="1" dirty="0"/>
              <a:t>Obr. 9 </a:t>
            </a:r>
            <a:r>
              <a:rPr lang="cs-CZ" sz="1400" dirty="0"/>
              <a:t>SHERIOZ. </a:t>
            </a:r>
            <a:r>
              <a:rPr lang="cs-CZ" sz="1400" i="1" dirty="0"/>
              <a:t>Reflexe, Voda, Kanál, Zrcadlení - Volně dostupný obrázek - 101005</a:t>
            </a:r>
            <a:r>
              <a:rPr lang="cs-CZ" sz="1400" dirty="0"/>
              <a:t> [online]. [cit. 30.7.2013]. Dostupný na WWW: </a:t>
            </a:r>
            <a:r>
              <a:rPr lang="cs-CZ" sz="1400" dirty="0">
                <a:hlinkClick r:id="rId5"/>
              </a:rPr>
              <a:t>http://pixabay.com/cs/reflexe-voda-kan%C3%A1l-zrcadlen%C3%AD-101005/</a:t>
            </a:r>
            <a:endParaRPr lang="cs-CZ" sz="1400" dirty="0"/>
          </a:p>
          <a:p>
            <a:pPr marL="0" indent="0" eaLnBrk="1" hangingPunct="1">
              <a:buNone/>
            </a:pPr>
            <a:r>
              <a:rPr lang="cs-CZ" sz="1400" b="1" dirty="0"/>
              <a:t>Obr. 10 </a:t>
            </a:r>
            <a:r>
              <a:rPr lang="cs-CZ" sz="1400" dirty="0"/>
              <a:t>SÁNDOR, </a:t>
            </a:r>
            <a:r>
              <a:rPr lang="cs-CZ" sz="1400" dirty="0" err="1"/>
              <a:t>Zátonyi</a:t>
            </a:r>
            <a:r>
              <a:rPr lang="cs-CZ" sz="1400" dirty="0"/>
              <a:t>. </a:t>
            </a:r>
            <a:r>
              <a:rPr lang="cs-CZ" sz="1400" i="1" dirty="0" err="1"/>
              <a:t>Soubor:Fénytörés.jpg</a:t>
            </a:r>
            <a:r>
              <a:rPr lang="cs-CZ" sz="1400" i="1" dirty="0"/>
              <a:t> – Wikipedie</a:t>
            </a:r>
            <a:r>
              <a:rPr lang="cs-CZ" sz="1400" dirty="0"/>
              <a:t> [online]. [cit. 31.7.2013]. Dostupný na WWW: </a:t>
            </a:r>
            <a:r>
              <a:rPr lang="cs-CZ" sz="1400" dirty="0">
                <a:hlinkClick r:id="rId6"/>
              </a:rPr>
              <a:t>http://cs.wikipedia.org/wiki/Soubor:F%C3%A9nyt%C3%B6r%C3%A9s.jpg</a:t>
            </a:r>
            <a:endParaRPr lang="cs-CZ" sz="1400" dirty="0"/>
          </a:p>
          <a:p>
            <a:pPr marL="0" indent="0" eaLnBrk="1" hangingPunct="1">
              <a:buNone/>
            </a:pPr>
            <a:r>
              <a:rPr lang="cs-CZ" sz="1400" b="1" dirty="0"/>
              <a:t>Obr. 11 </a:t>
            </a:r>
            <a:r>
              <a:rPr lang="cs-CZ" sz="1400" dirty="0"/>
              <a:t>ALEXANDROV, Oleg. </a:t>
            </a:r>
            <a:r>
              <a:rPr lang="cs-CZ" sz="1400" i="1" dirty="0"/>
              <a:t>File:Snells </a:t>
            </a:r>
            <a:r>
              <a:rPr lang="cs-CZ" sz="1400" i="1" dirty="0" err="1"/>
              <a:t>law</a:t>
            </a:r>
            <a:r>
              <a:rPr lang="cs-CZ" sz="1400" i="1" dirty="0"/>
              <a:t> wavefronts.gif - </a:t>
            </a:r>
            <a:r>
              <a:rPr lang="cs-CZ" sz="1400" i="1" dirty="0" err="1"/>
              <a:t>Wikipedia</a:t>
            </a:r>
            <a:r>
              <a:rPr lang="cs-CZ" sz="1400" i="1" dirty="0"/>
              <a:t>,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[online]. [cit. 31.7.2013]. Dostupný na WWW: </a:t>
            </a:r>
            <a:r>
              <a:rPr lang="cs-CZ" sz="1400" dirty="0">
                <a:hlinkClick r:id="rId7"/>
              </a:rPr>
              <a:t>http://en.wikipedia.org/wiki/File:Snells_law_wavefronts.gif</a:t>
            </a:r>
            <a:endParaRPr lang="cs-CZ" sz="1400" dirty="0"/>
          </a:p>
          <a:p>
            <a:pPr marL="0" indent="0" eaLnBrk="1" hangingPunct="1">
              <a:buNone/>
            </a:pPr>
            <a:r>
              <a:rPr lang="cs-CZ" sz="1400" b="1" dirty="0"/>
              <a:t>Obr. 14 </a:t>
            </a:r>
            <a:r>
              <a:rPr lang="cs-CZ" sz="1400" dirty="0"/>
              <a:t>NEMO. </a:t>
            </a:r>
            <a:r>
              <a:rPr lang="cs-CZ" sz="1400" i="1" dirty="0" err="1"/>
              <a:t>Icon</a:t>
            </a:r>
            <a:r>
              <a:rPr lang="cs-CZ" sz="1400" i="1" dirty="0"/>
              <a:t>, </a:t>
            </a:r>
            <a:r>
              <a:rPr lang="cs-CZ" sz="1400" i="1" dirty="0" err="1"/>
              <a:t>Fish</a:t>
            </a:r>
            <a:r>
              <a:rPr lang="cs-CZ" sz="1400" i="1" dirty="0"/>
              <a:t>, </a:t>
            </a:r>
            <a:r>
              <a:rPr lang="cs-CZ" sz="1400" i="1" dirty="0" err="1"/>
              <a:t>Theme</a:t>
            </a:r>
            <a:r>
              <a:rPr lang="cs-CZ" sz="1400" i="1" dirty="0"/>
              <a:t>, </a:t>
            </a:r>
            <a:r>
              <a:rPr lang="cs-CZ" sz="1400" i="1" dirty="0" err="1"/>
              <a:t>Apps</a:t>
            </a:r>
            <a:r>
              <a:rPr lang="cs-CZ" sz="1400" i="1" dirty="0"/>
              <a:t>, </a:t>
            </a:r>
            <a:r>
              <a:rPr lang="cs-CZ" sz="1400" i="1" dirty="0" err="1"/>
              <a:t>Swim</a:t>
            </a:r>
            <a:r>
              <a:rPr lang="cs-CZ" sz="1400" i="1" dirty="0"/>
              <a:t> - Free image - 27997</a:t>
            </a:r>
            <a:r>
              <a:rPr lang="cs-CZ" sz="1400" dirty="0"/>
              <a:t> [online]. [cit. 31.7.2013]. Dostupný na WWW: </a:t>
            </a:r>
            <a:r>
              <a:rPr lang="cs-CZ" sz="1400" dirty="0">
                <a:hlinkClick r:id="rId8"/>
              </a:rPr>
              <a:t>http://pixabay.com/en/icon-fish-theme-apps-swim-aquatic-27997/</a:t>
            </a:r>
            <a:endParaRPr lang="cs-CZ" sz="1400" b="1" dirty="0"/>
          </a:p>
          <a:p>
            <a:pPr marL="0" indent="0" eaLnBrk="1" hangingPunct="1">
              <a:buNone/>
            </a:pPr>
            <a:r>
              <a:rPr lang="cs-CZ" sz="1400" b="1" dirty="0"/>
              <a:t>Obr. 16 </a:t>
            </a:r>
            <a:r>
              <a:rPr lang="cs-CZ" sz="1400" dirty="0"/>
              <a:t>TIMWETHER. </a:t>
            </a:r>
            <a:r>
              <a:rPr lang="cs-CZ" sz="1400" i="1" dirty="0"/>
              <a:t>File:Laser in fibre.jpg - </a:t>
            </a:r>
            <a:r>
              <a:rPr lang="cs-CZ" sz="1400" i="1" dirty="0" err="1"/>
              <a:t>Wikipedia</a:t>
            </a:r>
            <a:r>
              <a:rPr lang="cs-CZ" sz="1400" i="1" dirty="0"/>
              <a:t>,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[cit. 31.7.2013]. Dostupný na WWW: </a:t>
            </a:r>
            <a:r>
              <a:rPr lang="cs-CZ" sz="1400" dirty="0">
                <a:hlinkClick r:id="rId9"/>
              </a:rPr>
              <a:t>http://en.wikipedia.org/wiki/File:Laser_in_fibre.jpg</a:t>
            </a:r>
            <a:endParaRPr lang="cs-CZ" sz="1400" b="1" dirty="0"/>
          </a:p>
          <a:p>
            <a:pPr marL="0" indent="0" eaLnBrk="1" hangingPunct="1">
              <a:buNone/>
            </a:pPr>
            <a:r>
              <a:rPr lang="cs-CZ" sz="1400" b="1" dirty="0"/>
              <a:t>[1] </a:t>
            </a:r>
            <a:r>
              <a:rPr lang="cs-CZ" sz="1400" dirty="0"/>
              <a:t>JOSELL7. </a:t>
            </a:r>
            <a:r>
              <a:rPr lang="cs-CZ" sz="1400" i="1" dirty="0"/>
              <a:t>File:RefractionReflextion.svg - </a:t>
            </a:r>
            <a:r>
              <a:rPr lang="cs-CZ" sz="1400" i="1" dirty="0" err="1"/>
              <a:t>Wikipedia</a:t>
            </a:r>
            <a:r>
              <a:rPr lang="cs-CZ" sz="1400" i="1" dirty="0"/>
              <a:t>,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[cit. 31.7.2013]. Dostupný na WWW: </a:t>
            </a:r>
            <a:r>
              <a:rPr lang="cs-CZ" sz="1400" dirty="0">
                <a:hlinkClick r:id="rId10"/>
              </a:rPr>
              <a:t>http://en.wikipedia.org/wiki/File:RefractionReflextion.svg</a:t>
            </a:r>
            <a:r>
              <a:rPr lang="cs-CZ" sz="1400" dirty="0"/>
              <a:t> </a:t>
            </a:r>
          </a:p>
          <a:p>
            <a:pPr marL="0" indent="0" eaLnBrk="1" hangingPunct="1">
              <a:buNone/>
            </a:pPr>
            <a:endParaRPr lang="cs-CZ" sz="1400" dirty="0"/>
          </a:p>
          <a:p>
            <a:pPr marL="0" indent="0" eaLnBrk="1" hangingPunct="1">
              <a:buNone/>
            </a:pPr>
            <a:endParaRPr lang="cs-CZ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24121" y="1538790"/>
            <a:ext cx="82359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KOLEKTIV KATEDRY FYZIKY VŠZ V PRAZE. </a:t>
            </a:r>
            <a:r>
              <a:rPr lang="cs-CZ" sz="1400" i="1" dirty="0"/>
              <a:t>Fyzika</a:t>
            </a:r>
            <a:r>
              <a:rPr lang="cs-CZ" sz="1400" dirty="0"/>
              <a:t>. Praha: Státní pedagogické nakladatelství n. p., 1964, 521 s. Učební texty vysokých škol: Fakulta mechanizace, 1043-3551</a:t>
            </a:r>
          </a:p>
          <a:p>
            <a:endParaRPr lang="cs-CZ" sz="1400" dirty="0"/>
          </a:p>
          <a:p>
            <a:r>
              <a:rPr lang="en-US" sz="1400" dirty="0"/>
              <a:t>Wikipedia: the free encyclopedia [online]. San Francisco (CA): Wikimedia Foundation, 2001-2</a:t>
            </a:r>
            <a:r>
              <a:rPr lang="cs-CZ" sz="1400" dirty="0"/>
              <a:t>7</a:t>
            </a:r>
            <a:r>
              <a:rPr lang="en-US" sz="1400" dirty="0"/>
              <a:t>013 [cit. 2013-06-06]. </a:t>
            </a:r>
            <a:r>
              <a:rPr lang="en-US" sz="1400" dirty="0" err="1"/>
              <a:t>Dostupné</a:t>
            </a:r>
            <a:r>
              <a:rPr lang="en-US" sz="1400" dirty="0"/>
              <a:t> z: </a:t>
            </a:r>
            <a:r>
              <a:rPr lang="en-US" sz="1400" dirty="0">
                <a:hlinkClick r:id="rId2"/>
              </a:rPr>
              <a:t>http://en.wikipedia.org/wiki/Main_Page</a:t>
            </a:r>
            <a:endParaRPr lang="cs-CZ" sz="1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5367" y="458670"/>
            <a:ext cx="8229600" cy="85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kern="0" dirty="0"/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39005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83" y="-5959"/>
            <a:ext cx="9247973" cy="68897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02070" y="315035"/>
            <a:ext cx="3500546" cy="458670"/>
          </a:xfrm>
          <a:effectLst>
            <a:reflection blurRad="6350" stA="50000" endA="300" endPos="67000" dist="50800" dir="5400000" sy="-100000" algn="bl" rotWithShape="0"/>
          </a:effectLst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Odraz a lom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1510" y="108521"/>
            <a:ext cx="3415055" cy="237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3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Základní pojmy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4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Odraz světla na rovinné ploše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5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Odraz světla na zakřivené ploše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6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kern="0" dirty="0"/>
              <a:t>Odraz a lom světla – foto pokusu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7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kern="0" dirty="0"/>
              <a:t>Odraz a lom světla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8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Mezní úhel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393628" y="6545360"/>
            <a:ext cx="807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Obr.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1241630" y="5004174"/>
            <a:ext cx="3645405" cy="1433191"/>
          </a:xfrm>
          <a:prstGeom prst="rect">
            <a:avLst/>
          </a:prstGeom>
          <a:gradFill flip="none" rotWithShape="1">
            <a:gsLst>
              <a:gs pos="98000">
                <a:srgbClr val="82A1A4"/>
              </a:gs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</a:gsLst>
            <a:lin ang="81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1349630" y="5004175"/>
            <a:ext cx="3454400" cy="136077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5590454" y="6437366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3</a:t>
            </a:r>
          </a:p>
        </p:txBody>
      </p:sp>
      <p:sp>
        <p:nvSpPr>
          <p:cNvPr id="29" name="Nadpis 19"/>
          <p:cNvSpPr>
            <a:spLocks noGrp="1"/>
          </p:cNvSpPr>
          <p:nvPr>
            <p:ph type="title"/>
          </p:nvPr>
        </p:nvSpPr>
        <p:spPr>
          <a:xfrm>
            <a:off x="457200" y="53625"/>
            <a:ext cx="8229600" cy="1143000"/>
          </a:xfrm>
        </p:spPr>
        <p:txBody>
          <a:bodyPr/>
          <a:lstStyle/>
          <a:p>
            <a:r>
              <a:rPr lang="cs-CZ" b="1" dirty="0"/>
              <a:t>Základní pojmy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76545" y="1133745"/>
            <a:ext cx="8190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Paprsková nebo také geometrická optika, respektuje tři pravidla: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76545" y="1673805"/>
            <a:ext cx="8550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Ve stejnorodém a nezávislém na směru (izotropním) prostředí, se světlo šíří přímočaře, ve formě světelného paprsku.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Světelné paprsky se navzájem neovlivňují.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Světelné paprsky se na rozhraní dvou prostředí řídí zákony odrazy a lomu.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9954" y="3834045"/>
            <a:ext cx="5837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je přímka kolmá na vlnoplochu a udává směr šíření světla ve stejnorodém optickém prostředí, ve kterém se šíří přímočaře.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76545" y="2933945"/>
            <a:ext cx="2029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Optické prostředí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99956" y="4454823"/>
            <a:ext cx="386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Rozhraní dvou optických prostředí</a:t>
            </a:r>
          </a:p>
        </p:txBody>
      </p:sp>
      <p:pic>
        <p:nvPicPr>
          <p:cNvPr id="1029" name="Picture 5" descr="Sklo, Apple, Kapka Vody, Ovoce, Kapání, Vo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21" y="2959527"/>
            <a:ext cx="2466595" cy="369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349630" y="5220580"/>
            <a:ext cx="3457797" cy="1137021"/>
          </a:xfrm>
          <a:prstGeom prst="rect">
            <a:avLst/>
          </a:prstGeom>
          <a:solidFill>
            <a:srgbClr val="00B0F0">
              <a:tint val="66000"/>
              <a:satMod val="1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ový popisek 11"/>
          <p:cNvSpPr/>
          <p:nvPr/>
        </p:nvSpPr>
        <p:spPr>
          <a:xfrm>
            <a:off x="116506" y="4959170"/>
            <a:ext cx="996172" cy="315035"/>
          </a:xfrm>
          <a:prstGeom prst="wedgeRoundRectCallout">
            <a:avLst>
              <a:gd name="adj1" fmla="val 63782"/>
              <a:gd name="adj2" fmla="val 117746"/>
              <a:gd name="adj3" fmla="val 16667"/>
            </a:avLst>
          </a:prstGeom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>
                <a:solidFill>
                  <a:schemeClr val="tx1"/>
                </a:solidFill>
              </a:rPr>
              <a:t>vzduch </a:t>
            </a:r>
            <a:r>
              <a:rPr lang="cs-CZ" sz="1000" dirty="0">
                <a:solidFill>
                  <a:schemeClr val="tx1"/>
                </a:solidFill>
              </a:rPr>
              <a:t>– sklo </a:t>
            </a:r>
          </a:p>
        </p:txBody>
      </p:sp>
      <p:sp>
        <p:nvSpPr>
          <p:cNvPr id="21" name="Zaoblený obdélníkový popisek 20"/>
          <p:cNvSpPr/>
          <p:nvPr/>
        </p:nvSpPr>
        <p:spPr>
          <a:xfrm>
            <a:off x="4076945" y="4486079"/>
            <a:ext cx="1063755" cy="315035"/>
          </a:xfrm>
          <a:prstGeom prst="wedgeRoundRectCallout">
            <a:avLst>
              <a:gd name="adj1" fmla="val -50915"/>
              <a:gd name="adj2" fmla="val 172169"/>
              <a:gd name="adj3" fmla="val 16667"/>
            </a:avLst>
          </a:prstGeom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vzduch – voda</a:t>
            </a:r>
          </a:p>
        </p:txBody>
      </p:sp>
      <p:sp>
        <p:nvSpPr>
          <p:cNvPr id="22" name="Zaoblený obdélníkový popisek 21"/>
          <p:cNvSpPr/>
          <p:nvPr/>
        </p:nvSpPr>
        <p:spPr>
          <a:xfrm>
            <a:off x="3819615" y="5769260"/>
            <a:ext cx="891099" cy="315035"/>
          </a:xfrm>
          <a:prstGeom prst="wedgeRoundRectCallout">
            <a:avLst>
              <a:gd name="adj1" fmla="val 61093"/>
              <a:gd name="adj2" fmla="val 109684"/>
              <a:gd name="adj3" fmla="val 16667"/>
            </a:avLst>
          </a:prstGeom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voda – sklo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240304" y="6437366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2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76545" y="3594274"/>
            <a:ext cx="2029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Světelný paprsek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99954" y="3286497"/>
            <a:ext cx="5747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je jakékoliv prostředí, v němž se šíří elektromagnetické vlnění – světlo.</a:t>
            </a:r>
          </a:p>
        </p:txBody>
      </p:sp>
      <p:sp>
        <p:nvSpPr>
          <p:cNvPr id="20" name="Zaoblený obdélníkový popisek 19"/>
          <p:cNvSpPr/>
          <p:nvPr/>
        </p:nvSpPr>
        <p:spPr>
          <a:xfrm>
            <a:off x="2203100" y="5455041"/>
            <a:ext cx="1063755" cy="315035"/>
          </a:xfrm>
          <a:prstGeom prst="wedgeRoundRectCallout">
            <a:avLst>
              <a:gd name="adj1" fmla="val 52866"/>
              <a:gd name="adj2" fmla="val -121624"/>
              <a:gd name="adj3" fmla="val 16667"/>
            </a:avLst>
          </a:prstGeom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voda – vzduch</a:t>
            </a:r>
          </a:p>
        </p:txBody>
      </p:sp>
      <p:sp>
        <p:nvSpPr>
          <p:cNvPr id="23" name="Zaoblený obdélníkový popisek 22"/>
          <p:cNvSpPr/>
          <p:nvPr/>
        </p:nvSpPr>
        <p:spPr>
          <a:xfrm>
            <a:off x="1550603" y="5808670"/>
            <a:ext cx="996172" cy="315035"/>
          </a:xfrm>
          <a:prstGeom prst="wedgeRoundRectCallout">
            <a:avLst>
              <a:gd name="adj1" fmla="val -79502"/>
              <a:gd name="adj2" fmla="val 57572"/>
              <a:gd name="adj3" fmla="val 16667"/>
            </a:avLst>
          </a:prstGeom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sklo – vzduch </a:t>
            </a:r>
          </a:p>
        </p:txBody>
      </p:sp>
      <p:sp>
        <p:nvSpPr>
          <p:cNvPr id="25" name="Zaoblený obdélníkový popisek 24"/>
          <p:cNvSpPr/>
          <p:nvPr/>
        </p:nvSpPr>
        <p:spPr>
          <a:xfrm>
            <a:off x="4905336" y="5220580"/>
            <a:ext cx="891099" cy="315035"/>
          </a:xfrm>
          <a:prstGeom prst="wedgeRoundRectCallout">
            <a:avLst>
              <a:gd name="adj1" fmla="val -59041"/>
              <a:gd name="adj2" fmla="val 77827"/>
              <a:gd name="adj3" fmla="val 16667"/>
            </a:avLst>
          </a:prstGeom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sklo – voda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476545" y="53625"/>
            <a:ext cx="8229600" cy="1143000"/>
          </a:xfrm>
        </p:spPr>
        <p:txBody>
          <a:bodyPr/>
          <a:lstStyle/>
          <a:p>
            <a:r>
              <a:rPr lang="cs-CZ" dirty="0"/>
              <a:t>Odraz světla na rovinné ploše</a:t>
            </a:r>
          </a:p>
        </p:txBody>
      </p:sp>
      <p:pic>
        <p:nvPicPr>
          <p:cNvPr id="9" name="Picture 2" descr="Mnichov, Anglická Zahrada, Zrcadlení, Stromy, Sní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30" y="1493784"/>
            <a:ext cx="3897755" cy="519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Přímá spojnice 30"/>
          <p:cNvCxnSpPr/>
          <p:nvPr/>
        </p:nvCxnSpPr>
        <p:spPr>
          <a:xfrm>
            <a:off x="1286635" y="4859846"/>
            <a:ext cx="2188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1241630" y="3564693"/>
            <a:ext cx="1073334" cy="13057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2310801" y="3553272"/>
            <a:ext cx="1073334" cy="13057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>
            <a:off x="2310801" y="3643282"/>
            <a:ext cx="4164" cy="128854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2119227" y="3474005"/>
            <a:ext cx="9001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k</a:t>
            </a:r>
          </a:p>
        </p:txBody>
      </p:sp>
      <p:sp>
        <p:nvSpPr>
          <p:cNvPr id="2056" name="Oblouk 2055"/>
          <p:cNvSpPr/>
          <p:nvPr/>
        </p:nvSpPr>
        <p:spPr>
          <a:xfrm>
            <a:off x="1106615" y="3959920"/>
            <a:ext cx="2410318" cy="2345047"/>
          </a:xfrm>
          <a:prstGeom prst="arc">
            <a:avLst>
              <a:gd name="adj1" fmla="val 14295317"/>
              <a:gd name="adj2" fmla="val 16205087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7" name="TextovéPole 2056"/>
              <p:cNvSpPr txBox="1"/>
              <p:nvPr/>
            </p:nvSpPr>
            <p:spPr>
              <a:xfrm>
                <a:off x="1915590" y="4102890"/>
                <a:ext cx="393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57" name="TextovéPole 20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590" y="4102890"/>
                <a:ext cx="39363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2309223" y="4102890"/>
                <a:ext cx="406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cs-CZ" dirty="0"/>
                  <a:t>´</a:t>
                </a: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223" y="4102890"/>
                <a:ext cx="40645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3636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blouk 55"/>
          <p:cNvSpPr/>
          <p:nvPr/>
        </p:nvSpPr>
        <p:spPr>
          <a:xfrm>
            <a:off x="1106615" y="3957909"/>
            <a:ext cx="2410318" cy="2345047"/>
          </a:xfrm>
          <a:prstGeom prst="arc">
            <a:avLst>
              <a:gd name="adj1" fmla="val 16187293"/>
              <a:gd name="adj2" fmla="val 18071278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58" name="Zaoblený obdélníkový popisek 2057"/>
          <p:cNvSpPr/>
          <p:nvPr/>
        </p:nvSpPr>
        <p:spPr>
          <a:xfrm>
            <a:off x="2276745" y="3113965"/>
            <a:ext cx="731688" cy="315035"/>
          </a:xfrm>
          <a:prstGeom prst="wedgeRoundRectCallout">
            <a:avLst>
              <a:gd name="adj1" fmla="val -44956"/>
              <a:gd name="adj2" fmla="val 1027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kolmice dopadu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9" name="TextovéPole 2058"/>
              <p:cNvSpPr txBox="1"/>
              <p:nvPr/>
            </p:nvSpPr>
            <p:spPr>
              <a:xfrm>
                <a:off x="199844" y="5364215"/>
                <a:ext cx="5047231" cy="123110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b="1" dirty="0"/>
                  <a:t>Velikost úhlu odrazu </a:t>
                </a:r>
                <a14:m>
                  <m:oMath xmlns:m="http://schemas.openxmlformats.org/officeDocument/2006/math">
                    <m:r>
                      <a:rPr lang="cs-CZ" sz="14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cs-CZ" sz="14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sz="1400" b="1" dirty="0"/>
                  <a:t>se rovná velikosti úhlu dopadu </a:t>
                </a:r>
                <a14:m>
                  <m:oMath xmlns:m="http://schemas.openxmlformats.org/officeDocument/2006/math">
                    <m:r>
                      <a:rPr lang="cs-CZ" sz="14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cs-CZ" sz="1400" b="1" i="1" smtClean="0">
                        <a:latin typeface="Cambria Math"/>
                        <a:ea typeface="Cambria Math"/>
                      </a:rPr>
                      <m:t>´</m:t>
                    </m:r>
                  </m:oMath>
                </a14:m>
                <a:endParaRPr lang="cs-CZ" sz="1400" b="1" dirty="0"/>
              </a:p>
              <a:p>
                <a:pPr algn="ctr"/>
                <a:endParaRPr lang="cs-CZ" sz="14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´</m:t>
                      </m:r>
                    </m:oMath>
                  </m:oMathPara>
                </a14:m>
                <a:endParaRPr lang="cs-CZ" dirty="0"/>
              </a:p>
              <a:p>
                <a:pPr algn="ctr"/>
                <a:endParaRPr lang="cs-CZ" sz="1400" b="1" dirty="0"/>
              </a:p>
              <a:p>
                <a:pPr algn="ctr"/>
                <a:r>
                  <a:rPr lang="cs-CZ" sz="1400" b="1" dirty="0"/>
                  <a:t>Odražený paprsek leží v rovině dopadu.</a:t>
                </a:r>
              </a:p>
            </p:txBody>
          </p:sp>
        </mc:Choice>
        <mc:Fallback xmlns="">
          <p:sp>
            <p:nvSpPr>
              <p:cNvPr id="2059" name="TextovéPole 20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44" y="5364215"/>
                <a:ext cx="5047231" cy="12311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ovéPole 59"/>
          <p:cNvSpPr txBox="1"/>
          <p:nvPr/>
        </p:nvSpPr>
        <p:spPr>
          <a:xfrm>
            <a:off x="8290754" y="6513149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6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116505" y="1133745"/>
            <a:ext cx="5055632" cy="1927082"/>
            <a:chOff x="116505" y="1133745"/>
            <a:chExt cx="5055632" cy="1927082"/>
          </a:xfrm>
        </p:grpSpPr>
        <p:cxnSp>
          <p:nvCxnSpPr>
            <p:cNvPr id="6" name="Přímá spojnice 5"/>
            <p:cNvCxnSpPr/>
            <p:nvPr/>
          </p:nvCxnSpPr>
          <p:spPr>
            <a:xfrm>
              <a:off x="251520" y="2726946"/>
              <a:ext cx="3825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>
              <a:off x="1912597" y="1421160"/>
              <a:ext cx="1073334" cy="1305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/>
            <p:cNvCxnSpPr/>
            <p:nvPr/>
          </p:nvCxnSpPr>
          <p:spPr>
            <a:xfrm>
              <a:off x="1059556" y="1421160"/>
              <a:ext cx="1073334" cy="1305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/>
            <p:nvPr/>
          </p:nvCxnSpPr>
          <p:spPr>
            <a:xfrm>
              <a:off x="202162" y="1429866"/>
              <a:ext cx="1073334" cy="1305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/>
            <p:nvPr/>
          </p:nvCxnSpPr>
          <p:spPr>
            <a:xfrm>
              <a:off x="2765639" y="1421160"/>
              <a:ext cx="1073334" cy="1305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se šipkou 23"/>
            <p:cNvCxnSpPr/>
            <p:nvPr/>
          </p:nvCxnSpPr>
          <p:spPr>
            <a:xfrm flipV="1">
              <a:off x="1275686" y="1420372"/>
              <a:ext cx="1073334" cy="1305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/>
            <p:cNvCxnSpPr/>
            <p:nvPr/>
          </p:nvCxnSpPr>
          <p:spPr>
            <a:xfrm flipV="1">
              <a:off x="2127330" y="1417899"/>
              <a:ext cx="1073334" cy="1305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/>
            <p:cNvCxnSpPr/>
            <p:nvPr/>
          </p:nvCxnSpPr>
          <p:spPr>
            <a:xfrm flipV="1">
              <a:off x="2983323" y="1419891"/>
              <a:ext cx="1073334" cy="1305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/>
            <p:cNvCxnSpPr/>
            <p:nvPr/>
          </p:nvCxnSpPr>
          <p:spPr>
            <a:xfrm flipV="1">
              <a:off x="3833989" y="1417899"/>
              <a:ext cx="1073334" cy="1305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 flipH="1">
              <a:off x="1275686" y="1988840"/>
              <a:ext cx="4163" cy="810090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ovéPole 22"/>
            <p:cNvSpPr txBox="1"/>
            <p:nvPr/>
          </p:nvSpPr>
          <p:spPr>
            <a:xfrm>
              <a:off x="1061610" y="1763815"/>
              <a:ext cx="900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k</a:t>
              </a:r>
            </a:p>
          </p:txBody>
        </p:sp>
        <p:sp>
          <p:nvSpPr>
            <p:cNvPr id="2055" name="Ovál 2054"/>
            <p:cNvSpPr/>
            <p:nvPr/>
          </p:nvSpPr>
          <p:spPr>
            <a:xfrm>
              <a:off x="116505" y="1133745"/>
              <a:ext cx="270030" cy="284154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0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6" name="Ovál 45"/>
            <p:cNvSpPr/>
            <p:nvPr/>
          </p:nvSpPr>
          <p:spPr>
            <a:xfrm>
              <a:off x="971600" y="1133745"/>
              <a:ext cx="270030" cy="284154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0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7" name="Ovál 46"/>
            <p:cNvSpPr/>
            <p:nvPr/>
          </p:nvSpPr>
          <p:spPr>
            <a:xfrm>
              <a:off x="1823302" y="1133745"/>
              <a:ext cx="270030" cy="284154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0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8" name="Ovál 47"/>
            <p:cNvSpPr/>
            <p:nvPr/>
          </p:nvSpPr>
          <p:spPr>
            <a:xfrm>
              <a:off x="2718509" y="1133745"/>
              <a:ext cx="264814" cy="252078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0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9" name="Ovál 48"/>
            <p:cNvSpPr/>
            <p:nvPr/>
          </p:nvSpPr>
          <p:spPr>
            <a:xfrm>
              <a:off x="2254242" y="1138973"/>
              <a:ext cx="264814" cy="252078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000" b="1" dirty="0">
                  <a:solidFill>
                    <a:schemeClr val="tx1"/>
                  </a:solidFill>
                </a:rPr>
                <a:t>1´</a:t>
              </a:r>
            </a:p>
          </p:txBody>
        </p:sp>
        <p:sp>
          <p:nvSpPr>
            <p:cNvPr id="50" name="Ovál 49"/>
            <p:cNvSpPr/>
            <p:nvPr/>
          </p:nvSpPr>
          <p:spPr>
            <a:xfrm>
              <a:off x="3164326" y="1149783"/>
              <a:ext cx="264814" cy="252078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000" b="1" dirty="0">
                  <a:solidFill>
                    <a:schemeClr val="tx1"/>
                  </a:solidFill>
                </a:rPr>
                <a:t>2´</a:t>
              </a:r>
            </a:p>
          </p:txBody>
        </p:sp>
        <p:sp>
          <p:nvSpPr>
            <p:cNvPr id="51" name="Ovál 50"/>
            <p:cNvSpPr/>
            <p:nvPr/>
          </p:nvSpPr>
          <p:spPr>
            <a:xfrm>
              <a:off x="3944538" y="1165643"/>
              <a:ext cx="264814" cy="252078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000" b="1" dirty="0">
                  <a:solidFill>
                    <a:schemeClr val="tx1"/>
                  </a:solidFill>
                </a:rPr>
                <a:t>3´</a:t>
              </a:r>
            </a:p>
          </p:txBody>
        </p:sp>
        <p:sp>
          <p:nvSpPr>
            <p:cNvPr id="52" name="Ovál 51"/>
            <p:cNvSpPr/>
            <p:nvPr/>
          </p:nvSpPr>
          <p:spPr>
            <a:xfrm>
              <a:off x="4907323" y="1169082"/>
              <a:ext cx="264814" cy="252078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000" b="1" dirty="0">
                  <a:solidFill>
                    <a:schemeClr val="tx1"/>
                  </a:solidFill>
                </a:rPr>
                <a:t>4´</a:t>
              </a:r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4209352" y="2814606"/>
              <a:ext cx="6467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/>
                <a:t>Obr. 4</a:t>
              </a:r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3563821" y="4870479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5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373" y="2825086"/>
            <a:ext cx="12586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zrcadlový odraz</a:t>
            </a:r>
          </a:p>
        </p:txBody>
      </p:sp>
    </p:spTree>
    <p:extLst>
      <p:ext uri="{BB962C8B-B14F-4D97-AF65-F5344CB8AC3E}">
        <p14:creationId xmlns:p14="http://schemas.microsoft.com/office/powerpoint/2010/main" val="179366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/>
          <a:lstStyle/>
          <a:p>
            <a:r>
              <a:rPr lang="cs-CZ" dirty="0"/>
              <a:t>Odraz světla na zakřivené ploše</a:t>
            </a:r>
          </a:p>
        </p:txBody>
      </p:sp>
      <p:pic>
        <p:nvPicPr>
          <p:cNvPr id="6" name="Picture 4" descr="Reflexe, Voda, Kanál, Zrcadlení, Cestovní, Španěls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945" y="3215227"/>
            <a:ext cx="4725525" cy="35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oda, Zrcadlení, Vlna, Lesk, Od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70" y="1059325"/>
            <a:ext cx="3178074" cy="204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Volný tvar 7"/>
          <p:cNvSpPr/>
          <p:nvPr/>
        </p:nvSpPr>
        <p:spPr>
          <a:xfrm>
            <a:off x="701570" y="2235970"/>
            <a:ext cx="3625703" cy="397065"/>
          </a:xfrm>
          <a:custGeom>
            <a:avLst/>
            <a:gdLst>
              <a:gd name="connsiteX0" fmla="*/ 0 w 4114800"/>
              <a:gd name="connsiteY0" fmla="*/ 679380 h 892032"/>
              <a:gd name="connsiteX1" fmla="*/ 680484 w 4114800"/>
              <a:gd name="connsiteY1" fmla="*/ 20162 h 892032"/>
              <a:gd name="connsiteX2" fmla="*/ 1318438 w 4114800"/>
              <a:gd name="connsiteY2" fmla="*/ 232813 h 892032"/>
              <a:gd name="connsiteX3" fmla="*/ 1658680 w 4114800"/>
              <a:gd name="connsiteY3" fmla="*/ 870767 h 892032"/>
              <a:gd name="connsiteX4" fmla="*/ 2498652 w 4114800"/>
              <a:gd name="connsiteY4" fmla="*/ 115855 h 892032"/>
              <a:gd name="connsiteX5" fmla="*/ 3413052 w 4114800"/>
              <a:gd name="connsiteY5" fmla="*/ 200915 h 892032"/>
              <a:gd name="connsiteX6" fmla="*/ 3838354 w 4114800"/>
              <a:gd name="connsiteY6" fmla="*/ 721911 h 892032"/>
              <a:gd name="connsiteX7" fmla="*/ 4114800 w 4114800"/>
              <a:gd name="connsiteY7" fmla="*/ 892032 h 892032"/>
              <a:gd name="connsiteX0" fmla="*/ 0 w 4114800"/>
              <a:gd name="connsiteY0" fmla="*/ 674784 h 887436"/>
              <a:gd name="connsiteX1" fmla="*/ 680484 w 4114800"/>
              <a:gd name="connsiteY1" fmla="*/ 15566 h 887436"/>
              <a:gd name="connsiteX2" fmla="*/ 1318438 w 4114800"/>
              <a:gd name="connsiteY2" fmla="*/ 228217 h 887436"/>
              <a:gd name="connsiteX3" fmla="*/ 1786271 w 4114800"/>
              <a:gd name="connsiteY3" fmla="*/ 462134 h 887436"/>
              <a:gd name="connsiteX4" fmla="*/ 2498652 w 4114800"/>
              <a:gd name="connsiteY4" fmla="*/ 111259 h 887436"/>
              <a:gd name="connsiteX5" fmla="*/ 3413052 w 4114800"/>
              <a:gd name="connsiteY5" fmla="*/ 196319 h 887436"/>
              <a:gd name="connsiteX6" fmla="*/ 3838354 w 4114800"/>
              <a:gd name="connsiteY6" fmla="*/ 717315 h 887436"/>
              <a:gd name="connsiteX7" fmla="*/ 4114800 w 4114800"/>
              <a:gd name="connsiteY7" fmla="*/ 887436 h 887436"/>
              <a:gd name="connsiteX0" fmla="*/ 0 w 4274289"/>
              <a:gd name="connsiteY0" fmla="*/ 375011 h 874742"/>
              <a:gd name="connsiteX1" fmla="*/ 839973 w 4274289"/>
              <a:gd name="connsiteY1" fmla="*/ 2872 h 874742"/>
              <a:gd name="connsiteX2" fmla="*/ 1477927 w 4274289"/>
              <a:gd name="connsiteY2" fmla="*/ 215523 h 874742"/>
              <a:gd name="connsiteX3" fmla="*/ 1945760 w 4274289"/>
              <a:gd name="connsiteY3" fmla="*/ 449440 h 874742"/>
              <a:gd name="connsiteX4" fmla="*/ 2658141 w 4274289"/>
              <a:gd name="connsiteY4" fmla="*/ 98565 h 874742"/>
              <a:gd name="connsiteX5" fmla="*/ 3572541 w 4274289"/>
              <a:gd name="connsiteY5" fmla="*/ 183625 h 874742"/>
              <a:gd name="connsiteX6" fmla="*/ 3997843 w 4274289"/>
              <a:gd name="connsiteY6" fmla="*/ 704621 h 874742"/>
              <a:gd name="connsiteX7" fmla="*/ 4274289 w 4274289"/>
              <a:gd name="connsiteY7" fmla="*/ 874742 h 874742"/>
              <a:gd name="connsiteX0" fmla="*/ 0 w 4274289"/>
              <a:gd name="connsiteY0" fmla="*/ 372796 h 872527"/>
              <a:gd name="connsiteX1" fmla="*/ 839973 w 4274289"/>
              <a:gd name="connsiteY1" fmla="*/ 657 h 872527"/>
              <a:gd name="connsiteX2" fmla="*/ 1945760 w 4274289"/>
              <a:gd name="connsiteY2" fmla="*/ 447225 h 872527"/>
              <a:gd name="connsiteX3" fmla="*/ 2658141 w 4274289"/>
              <a:gd name="connsiteY3" fmla="*/ 96350 h 872527"/>
              <a:gd name="connsiteX4" fmla="*/ 3572541 w 4274289"/>
              <a:gd name="connsiteY4" fmla="*/ 181410 h 872527"/>
              <a:gd name="connsiteX5" fmla="*/ 3997843 w 4274289"/>
              <a:gd name="connsiteY5" fmla="*/ 702406 h 872527"/>
              <a:gd name="connsiteX6" fmla="*/ 4274289 w 4274289"/>
              <a:gd name="connsiteY6" fmla="*/ 872527 h 872527"/>
              <a:gd name="connsiteX0" fmla="*/ 0 w 4274289"/>
              <a:gd name="connsiteY0" fmla="*/ 372796 h 872527"/>
              <a:gd name="connsiteX1" fmla="*/ 839973 w 4274289"/>
              <a:gd name="connsiteY1" fmla="*/ 657 h 872527"/>
              <a:gd name="connsiteX2" fmla="*/ 1945760 w 4274289"/>
              <a:gd name="connsiteY2" fmla="*/ 447225 h 872527"/>
              <a:gd name="connsiteX3" fmla="*/ 2658141 w 4274289"/>
              <a:gd name="connsiteY3" fmla="*/ 96350 h 872527"/>
              <a:gd name="connsiteX4" fmla="*/ 3264197 w 4274289"/>
              <a:gd name="connsiteY4" fmla="*/ 85717 h 872527"/>
              <a:gd name="connsiteX5" fmla="*/ 3997843 w 4274289"/>
              <a:gd name="connsiteY5" fmla="*/ 702406 h 872527"/>
              <a:gd name="connsiteX6" fmla="*/ 4274289 w 4274289"/>
              <a:gd name="connsiteY6" fmla="*/ 872527 h 872527"/>
              <a:gd name="connsiteX0" fmla="*/ 0 w 4274289"/>
              <a:gd name="connsiteY0" fmla="*/ 372796 h 872527"/>
              <a:gd name="connsiteX1" fmla="*/ 839973 w 4274289"/>
              <a:gd name="connsiteY1" fmla="*/ 657 h 872527"/>
              <a:gd name="connsiteX2" fmla="*/ 1945760 w 4274289"/>
              <a:gd name="connsiteY2" fmla="*/ 447225 h 872527"/>
              <a:gd name="connsiteX3" fmla="*/ 3264197 w 4274289"/>
              <a:gd name="connsiteY3" fmla="*/ 85717 h 872527"/>
              <a:gd name="connsiteX4" fmla="*/ 3997843 w 4274289"/>
              <a:gd name="connsiteY4" fmla="*/ 702406 h 872527"/>
              <a:gd name="connsiteX5" fmla="*/ 4274289 w 4274289"/>
              <a:gd name="connsiteY5" fmla="*/ 872527 h 872527"/>
              <a:gd name="connsiteX0" fmla="*/ 0 w 4274289"/>
              <a:gd name="connsiteY0" fmla="*/ 374760 h 874491"/>
              <a:gd name="connsiteX1" fmla="*/ 839973 w 4274289"/>
              <a:gd name="connsiteY1" fmla="*/ 2621 h 874491"/>
              <a:gd name="connsiteX2" fmla="*/ 1945760 w 4274289"/>
              <a:gd name="connsiteY2" fmla="*/ 449189 h 874491"/>
              <a:gd name="connsiteX3" fmla="*/ 2870792 w 4274289"/>
              <a:gd name="connsiteY3" fmla="*/ 2621 h 874491"/>
              <a:gd name="connsiteX4" fmla="*/ 3997843 w 4274289"/>
              <a:gd name="connsiteY4" fmla="*/ 704370 h 874491"/>
              <a:gd name="connsiteX5" fmla="*/ 4274289 w 4274289"/>
              <a:gd name="connsiteY5" fmla="*/ 874491 h 874491"/>
              <a:gd name="connsiteX0" fmla="*/ 0 w 4274289"/>
              <a:gd name="connsiteY0" fmla="*/ 378250 h 877981"/>
              <a:gd name="connsiteX1" fmla="*/ 839973 w 4274289"/>
              <a:gd name="connsiteY1" fmla="*/ 6111 h 877981"/>
              <a:gd name="connsiteX2" fmla="*/ 1945760 w 4274289"/>
              <a:gd name="connsiteY2" fmla="*/ 452679 h 877981"/>
              <a:gd name="connsiteX3" fmla="*/ 2870792 w 4274289"/>
              <a:gd name="connsiteY3" fmla="*/ 6111 h 877981"/>
              <a:gd name="connsiteX4" fmla="*/ 3508745 w 4274289"/>
              <a:gd name="connsiteY4" fmla="*/ 240028 h 877981"/>
              <a:gd name="connsiteX5" fmla="*/ 4274289 w 4274289"/>
              <a:gd name="connsiteY5" fmla="*/ 877981 h 877981"/>
              <a:gd name="connsiteX0" fmla="*/ 0 w 4380615"/>
              <a:gd name="connsiteY0" fmla="*/ 384731 h 459160"/>
              <a:gd name="connsiteX1" fmla="*/ 839973 w 4380615"/>
              <a:gd name="connsiteY1" fmla="*/ 12592 h 459160"/>
              <a:gd name="connsiteX2" fmla="*/ 1945760 w 4380615"/>
              <a:gd name="connsiteY2" fmla="*/ 459160 h 459160"/>
              <a:gd name="connsiteX3" fmla="*/ 2870792 w 4380615"/>
              <a:gd name="connsiteY3" fmla="*/ 12592 h 459160"/>
              <a:gd name="connsiteX4" fmla="*/ 3508745 w 4380615"/>
              <a:gd name="connsiteY4" fmla="*/ 246509 h 459160"/>
              <a:gd name="connsiteX5" fmla="*/ 4380615 w 4380615"/>
              <a:gd name="connsiteY5" fmla="*/ 1960 h 459160"/>
              <a:gd name="connsiteX0" fmla="*/ 0 w 4380615"/>
              <a:gd name="connsiteY0" fmla="*/ 384097 h 458526"/>
              <a:gd name="connsiteX1" fmla="*/ 839973 w 4380615"/>
              <a:gd name="connsiteY1" fmla="*/ 11958 h 458526"/>
              <a:gd name="connsiteX2" fmla="*/ 1945760 w 4380615"/>
              <a:gd name="connsiteY2" fmla="*/ 458526 h 458526"/>
              <a:gd name="connsiteX3" fmla="*/ 2870792 w 4380615"/>
              <a:gd name="connsiteY3" fmla="*/ 11958 h 458526"/>
              <a:gd name="connsiteX4" fmla="*/ 3625703 w 4380615"/>
              <a:gd name="connsiteY4" fmla="*/ 384099 h 458526"/>
              <a:gd name="connsiteX5" fmla="*/ 4380615 w 4380615"/>
              <a:gd name="connsiteY5" fmla="*/ 1326 h 458526"/>
              <a:gd name="connsiteX0" fmla="*/ 0 w 4380615"/>
              <a:gd name="connsiteY0" fmla="*/ 384097 h 394730"/>
              <a:gd name="connsiteX1" fmla="*/ 839973 w 4380615"/>
              <a:gd name="connsiteY1" fmla="*/ 11958 h 394730"/>
              <a:gd name="connsiteX2" fmla="*/ 1722476 w 4380615"/>
              <a:gd name="connsiteY2" fmla="*/ 394730 h 394730"/>
              <a:gd name="connsiteX3" fmla="*/ 2870792 w 4380615"/>
              <a:gd name="connsiteY3" fmla="*/ 11958 h 394730"/>
              <a:gd name="connsiteX4" fmla="*/ 3625703 w 4380615"/>
              <a:gd name="connsiteY4" fmla="*/ 384099 h 394730"/>
              <a:gd name="connsiteX5" fmla="*/ 4380615 w 4380615"/>
              <a:gd name="connsiteY5" fmla="*/ 1326 h 394730"/>
              <a:gd name="connsiteX0" fmla="*/ 0 w 4380615"/>
              <a:gd name="connsiteY0" fmla="*/ 384092 h 394731"/>
              <a:gd name="connsiteX1" fmla="*/ 839973 w 4380615"/>
              <a:gd name="connsiteY1" fmla="*/ 11953 h 394731"/>
              <a:gd name="connsiteX2" fmla="*/ 1722476 w 4380615"/>
              <a:gd name="connsiteY2" fmla="*/ 394725 h 394731"/>
              <a:gd name="connsiteX3" fmla="*/ 2753834 w 4380615"/>
              <a:gd name="connsiteY3" fmla="*/ 1321 h 394731"/>
              <a:gd name="connsiteX4" fmla="*/ 3625703 w 4380615"/>
              <a:gd name="connsiteY4" fmla="*/ 384094 h 394731"/>
              <a:gd name="connsiteX5" fmla="*/ 4380615 w 4380615"/>
              <a:gd name="connsiteY5" fmla="*/ 1321 h 394731"/>
              <a:gd name="connsiteX0" fmla="*/ 0 w 4380615"/>
              <a:gd name="connsiteY0" fmla="*/ 384092 h 394731"/>
              <a:gd name="connsiteX1" fmla="*/ 765545 w 4380615"/>
              <a:gd name="connsiteY1" fmla="*/ 11953 h 394731"/>
              <a:gd name="connsiteX2" fmla="*/ 1722476 w 4380615"/>
              <a:gd name="connsiteY2" fmla="*/ 394725 h 394731"/>
              <a:gd name="connsiteX3" fmla="*/ 2753834 w 4380615"/>
              <a:gd name="connsiteY3" fmla="*/ 1321 h 394731"/>
              <a:gd name="connsiteX4" fmla="*/ 3625703 w 4380615"/>
              <a:gd name="connsiteY4" fmla="*/ 384094 h 394731"/>
              <a:gd name="connsiteX5" fmla="*/ 4380615 w 4380615"/>
              <a:gd name="connsiteY5" fmla="*/ 1321 h 394731"/>
              <a:gd name="connsiteX0" fmla="*/ 0 w 4380615"/>
              <a:gd name="connsiteY0" fmla="*/ 384092 h 394731"/>
              <a:gd name="connsiteX1" fmla="*/ 765545 w 4380615"/>
              <a:gd name="connsiteY1" fmla="*/ 11953 h 394731"/>
              <a:gd name="connsiteX2" fmla="*/ 1722476 w 4380615"/>
              <a:gd name="connsiteY2" fmla="*/ 394725 h 394731"/>
              <a:gd name="connsiteX3" fmla="*/ 2753834 w 4380615"/>
              <a:gd name="connsiteY3" fmla="*/ 1321 h 394731"/>
              <a:gd name="connsiteX4" fmla="*/ 3625703 w 4380615"/>
              <a:gd name="connsiteY4" fmla="*/ 384094 h 394731"/>
              <a:gd name="connsiteX5" fmla="*/ 4380615 w 4380615"/>
              <a:gd name="connsiteY5" fmla="*/ 1321 h 394731"/>
              <a:gd name="connsiteX0" fmla="*/ 0 w 4380615"/>
              <a:gd name="connsiteY0" fmla="*/ 384092 h 394731"/>
              <a:gd name="connsiteX1" fmla="*/ 765545 w 4380615"/>
              <a:gd name="connsiteY1" fmla="*/ 11953 h 394731"/>
              <a:gd name="connsiteX2" fmla="*/ 1722476 w 4380615"/>
              <a:gd name="connsiteY2" fmla="*/ 394725 h 394731"/>
              <a:gd name="connsiteX3" fmla="*/ 2753834 w 4380615"/>
              <a:gd name="connsiteY3" fmla="*/ 1321 h 394731"/>
              <a:gd name="connsiteX4" fmla="*/ 3625703 w 4380615"/>
              <a:gd name="connsiteY4" fmla="*/ 384094 h 394731"/>
              <a:gd name="connsiteX5" fmla="*/ 4380615 w 4380615"/>
              <a:gd name="connsiteY5" fmla="*/ 1321 h 394731"/>
              <a:gd name="connsiteX0" fmla="*/ 0 w 4380615"/>
              <a:gd name="connsiteY0" fmla="*/ 384092 h 394731"/>
              <a:gd name="connsiteX1" fmla="*/ 765545 w 4380615"/>
              <a:gd name="connsiteY1" fmla="*/ 11953 h 394731"/>
              <a:gd name="connsiteX2" fmla="*/ 1722476 w 4380615"/>
              <a:gd name="connsiteY2" fmla="*/ 394725 h 394731"/>
              <a:gd name="connsiteX3" fmla="*/ 2753834 w 4380615"/>
              <a:gd name="connsiteY3" fmla="*/ 1321 h 394731"/>
              <a:gd name="connsiteX4" fmla="*/ 3625703 w 4380615"/>
              <a:gd name="connsiteY4" fmla="*/ 384094 h 394731"/>
              <a:gd name="connsiteX5" fmla="*/ 4380615 w 4380615"/>
              <a:gd name="connsiteY5" fmla="*/ 1321 h 394731"/>
              <a:gd name="connsiteX0" fmla="*/ 0 w 4380615"/>
              <a:gd name="connsiteY0" fmla="*/ 384092 h 394731"/>
              <a:gd name="connsiteX1" fmla="*/ 818708 w 4380615"/>
              <a:gd name="connsiteY1" fmla="*/ 11953 h 394731"/>
              <a:gd name="connsiteX2" fmla="*/ 1722476 w 4380615"/>
              <a:gd name="connsiteY2" fmla="*/ 394725 h 394731"/>
              <a:gd name="connsiteX3" fmla="*/ 2753834 w 4380615"/>
              <a:gd name="connsiteY3" fmla="*/ 1321 h 394731"/>
              <a:gd name="connsiteX4" fmla="*/ 3625703 w 4380615"/>
              <a:gd name="connsiteY4" fmla="*/ 384094 h 394731"/>
              <a:gd name="connsiteX5" fmla="*/ 4380615 w 4380615"/>
              <a:gd name="connsiteY5" fmla="*/ 1321 h 394731"/>
              <a:gd name="connsiteX0" fmla="*/ 0 w 4380615"/>
              <a:gd name="connsiteY0" fmla="*/ 386432 h 397065"/>
              <a:gd name="connsiteX1" fmla="*/ 787752 w 4380615"/>
              <a:gd name="connsiteY1" fmla="*/ 6 h 397065"/>
              <a:gd name="connsiteX2" fmla="*/ 1722476 w 4380615"/>
              <a:gd name="connsiteY2" fmla="*/ 397065 h 397065"/>
              <a:gd name="connsiteX3" fmla="*/ 2753834 w 4380615"/>
              <a:gd name="connsiteY3" fmla="*/ 3661 h 397065"/>
              <a:gd name="connsiteX4" fmla="*/ 3625703 w 4380615"/>
              <a:gd name="connsiteY4" fmla="*/ 386434 h 397065"/>
              <a:gd name="connsiteX5" fmla="*/ 4380615 w 4380615"/>
              <a:gd name="connsiteY5" fmla="*/ 3661 h 397065"/>
              <a:gd name="connsiteX0" fmla="*/ 0 w 3625703"/>
              <a:gd name="connsiteY0" fmla="*/ 386432 h 397065"/>
              <a:gd name="connsiteX1" fmla="*/ 787752 w 3625703"/>
              <a:gd name="connsiteY1" fmla="*/ 6 h 397065"/>
              <a:gd name="connsiteX2" fmla="*/ 1722476 w 3625703"/>
              <a:gd name="connsiteY2" fmla="*/ 397065 h 397065"/>
              <a:gd name="connsiteX3" fmla="*/ 2753834 w 3625703"/>
              <a:gd name="connsiteY3" fmla="*/ 3661 h 397065"/>
              <a:gd name="connsiteX4" fmla="*/ 3625703 w 3625703"/>
              <a:gd name="connsiteY4" fmla="*/ 386434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703" h="397065">
                <a:moveTo>
                  <a:pt x="0" y="386432"/>
                </a:moveTo>
                <a:cubicBezTo>
                  <a:pt x="3545" y="347447"/>
                  <a:pt x="500673" y="-1766"/>
                  <a:pt x="787752" y="6"/>
                </a:cubicBezTo>
                <a:cubicBezTo>
                  <a:pt x="1074831" y="1778"/>
                  <a:pt x="1394796" y="396456"/>
                  <a:pt x="1722476" y="397065"/>
                </a:cubicBezTo>
                <a:cubicBezTo>
                  <a:pt x="2050156" y="397674"/>
                  <a:pt x="2436630" y="5433"/>
                  <a:pt x="2753834" y="3661"/>
                </a:cubicBezTo>
                <a:cubicBezTo>
                  <a:pt x="3071038" y="1889"/>
                  <a:pt x="3354573" y="386434"/>
                  <a:pt x="3625703" y="386434"/>
                </a:cubicBezTo>
              </a:path>
            </a:pathLst>
          </a:cu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5" name="Přímá spojnice se šipkou 34"/>
          <p:cNvCxnSpPr/>
          <p:nvPr/>
        </p:nvCxnSpPr>
        <p:spPr>
          <a:xfrm>
            <a:off x="1910682" y="2412019"/>
            <a:ext cx="532636" cy="21907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>
            <a:off x="1476104" y="1404753"/>
            <a:ext cx="2808" cy="886984"/>
          </a:xfrm>
          <a:prstGeom prst="line">
            <a:avLst/>
          </a:prstGeom>
          <a:ln w="31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>
            <a:off x="843118" y="1604778"/>
            <a:ext cx="635794" cy="63103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V="1">
            <a:off x="1478912" y="1602397"/>
            <a:ext cx="633413" cy="63103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/>
          <p:nvPr/>
        </p:nvCxnSpPr>
        <p:spPr>
          <a:xfrm flipH="1" flipV="1">
            <a:off x="2802887" y="1554772"/>
            <a:ext cx="150639" cy="87321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/>
          <p:nvPr/>
        </p:nvCxnSpPr>
        <p:spPr>
          <a:xfrm>
            <a:off x="1078862" y="1590491"/>
            <a:ext cx="831820" cy="82152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/>
          <p:cNvCxnSpPr/>
          <p:nvPr/>
        </p:nvCxnSpPr>
        <p:spPr>
          <a:xfrm>
            <a:off x="2122305" y="1607185"/>
            <a:ext cx="831820" cy="82152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rot="18021300" flipH="1">
            <a:off x="2750982" y="2095351"/>
            <a:ext cx="316705" cy="499600"/>
          </a:xfrm>
          <a:prstGeom prst="line">
            <a:avLst/>
          </a:prstGeom>
          <a:ln w="31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1807526" y="2078647"/>
            <a:ext cx="316705" cy="499600"/>
          </a:xfrm>
          <a:prstGeom prst="line">
            <a:avLst/>
          </a:prstGeom>
          <a:ln w="31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/>
          <p:nvPr/>
        </p:nvCxnSpPr>
        <p:spPr>
          <a:xfrm>
            <a:off x="2414743" y="1945297"/>
            <a:ext cx="35037" cy="884166"/>
          </a:xfrm>
          <a:prstGeom prst="line">
            <a:avLst/>
          </a:prstGeom>
          <a:ln w="31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se šipkou 74"/>
          <p:cNvCxnSpPr/>
          <p:nvPr/>
        </p:nvCxnSpPr>
        <p:spPr>
          <a:xfrm flipV="1">
            <a:off x="2443094" y="2059597"/>
            <a:ext cx="1212280" cy="568677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3790254" y="2933945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7</a:t>
            </a:r>
          </a:p>
        </p:txBody>
      </p:sp>
      <p:sp>
        <p:nvSpPr>
          <p:cNvPr id="86" name="TextovéPole 85"/>
          <p:cNvSpPr txBox="1"/>
          <p:nvPr/>
        </p:nvSpPr>
        <p:spPr>
          <a:xfrm>
            <a:off x="3418663" y="6513149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9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8154732" y="2858989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8</a:t>
            </a:r>
          </a:p>
        </p:txBody>
      </p:sp>
      <p:pic>
        <p:nvPicPr>
          <p:cNvPr id="1026" name="Picture 2" descr="oči, oko, zelená, kreslený fil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21" y="2303875"/>
            <a:ext cx="14097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3544" y="5049759"/>
            <a:ext cx="37718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Paprsek 1´ a 2´ přichází do oka každý z jiného směru. Paprsek 2´ i z jiného místa dvojnásobný odraz) a paprsek 3´ směřuje mimo oko. Tento bod obrazu oko neuvidí.</a:t>
            </a:r>
          </a:p>
          <a:p>
            <a:r>
              <a:rPr lang="cs-CZ" sz="1400" dirty="0"/>
              <a:t>Popisu odpovídá fotografie 8.</a:t>
            </a:r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818305" y="4286247"/>
            <a:ext cx="532636" cy="21907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386535" y="3476625"/>
            <a:ext cx="633413" cy="63103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 flipV="1">
            <a:off x="1710510" y="3429000"/>
            <a:ext cx="150639" cy="87321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V="1">
            <a:off x="1350717" y="3933825"/>
            <a:ext cx="1212280" cy="568677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ál 35"/>
          <p:cNvSpPr/>
          <p:nvPr/>
        </p:nvSpPr>
        <p:spPr>
          <a:xfrm>
            <a:off x="805951" y="1340557"/>
            <a:ext cx="270030" cy="284154"/>
          </a:xfrm>
          <a:prstGeom prst="ellips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ál 36"/>
          <p:cNvSpPr/>
          <p:nvPr/>
        </p:nvSpPr>
        <p:spPr>
          <a:xfrm>
            <a:off x="1118076" y="1371300"/>
            <a:ext cx="270030" cy="284154"/>
          </a:xfrm>
          <a:prstGeom prst="ellips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Ovál 37"/>
          <p:cNvSpPr/>
          <p:nvPr/>
        </p:nvSpPr>
        <p:spPr>
          <a:xfrm>
            <a:off x="2210938" y="1407838"/>
            <a:ext cx="270030" cy="284154"/>
          </a:xfrm>
          <a:prstGeom prst="ellips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ál 40"/>
          <p:cNvSpPr/>
          <p:nvPr/>
        </p:nvSpPr>
        <p:spPr>
          <a:xfrm>
            <a:off x="1861437" y="1355107"/>
            <a:ext cx="264814" cy="252078"/>
          </a:xfrm>
          <a:prstGeom prst="ellips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1´</a:t>
            </a:r>
          </a:p>
        </p:txBody>
      </p:sp>
      <p:sp>
        <p:nvSpPr>
          <p:cNvPr id="42" name="Ovál 41"/>
          <p:cNvSpPr/>
          <p:nvPr/>
        </p:nvSpPr>
        <p:spPr>
          <a:xfrm>
            <a:off x="3525440" y="1766309"/>
            <a:ext cx="264814" cy="252078"/>
          </a:xfrm>
          <a:prstGeom prst="ellips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2´</a:t>
            </a:r>
          </a:p>
        </p:txBody>
      </p:sp>
      <p:sp>
        <p:nvSpPr>
          <p:cNvPr id="44" name="Ovál 43"/>
          <p:cNvSpPr/>
          <p:nvPr/>
        </p:nvSpPr>
        <p:spPr>
          <a:xfrm>
            <a:off x="2854723" y="1387338"/>
            <a:ext cx="264814" cy="252078"/>
          </a:xfrm>
          <a:prstGeom prst="ellips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3´</a:t>
            </a:r>
          </a:p>
        </p:txBody>
      </p:sp>
      <p:sp>
        <p:nvSpPr>
          <p:cNvPr id="47" name="Ovál 46"/>
          <p:cNvSpPr/>
          <p:nvPr/>
        </p:nvSpPr>
        <p:spPr>
          <a:xfrm>
            <a:off x="2405808" y="3613527"/>
            <a:ext cx="264814" cy="252078"/>
          </a:xfrm>
          <a:prstGeom prst="ellips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2´</a:t>
            </a:r>
          </a:p>
        </p:txBody>
      </p:sp>
      <p:sp>
        <p:nvSpPr>
          <p:cNvPr id="53" name="Ovál 52"/>
          <p:cNvSpPr/>
          <p:nvPr/>
        </p:nvSpPr>
        <p:spPr>
          <a:xfrm>
            <a:off x="1728742" y="3224547"/>
            <a:ext cx="264814" cy="252078"/>
          </a:xfrm>
          <a:prstGeom prst="ellips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3´</a:t>
            </a:r>
          </a:p>
        </p:txBody>
      </p:sp>
      <p:sp>
        <p:nvSpPr>
          <p:cNvPr id="55" name="Ovál 54"/>
          <p:cNvSpPr/>
          <p:nvPr/>
        </p:nvSpPr>
        <p:spPr>
          <a:xfrm>
            <a:off x="1062605" y="3302961"/>
            <a:ext cx="264814" cy="252078"/>
          </a:xfrm>
          <a:prstGeom prst="ellips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1´</a:t>
            </a:r>
          </a:p>
        </p:txBody>
      </p:sp>
      <p:sp>
        <p:nvSpPr>
          <p:cNvPr id="3" name="Obdélník 2"/>
          <p:cNvSpPr/>
          <p:nvPr/>
        </p:nvSpPr>
        <p:spPr>
          <a:xfrm>
            <a:off x="141956" y="2718677"/>
            <a:ext cx="1208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difúzní odraz</a:t>
            </a:r>
          </a:p>
        </p:txBody>
      </p:sp>
    </p:spTree>
    <p:extLst>
      <p:ext uri="{BB962C8B-B14F-4D97-AF65-F5344CB8AC3E}">
        <p14:creationId xmlns:p14="http://schemas.microsoft.com/office/powerpoint/2010/main" val="56511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oubor:Fénytöré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1268760"/>
            <a:ext cx="6987419" cy="558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1550" y="863715"/>
            <a:ext cx="7850090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dirty="0"/>
              <a:t>Při dopadu světla na rozhraní dvou odlišných optických prostředí dochází k odrazu a lomu světla. 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8620"/>
            <a:ext cx="91440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kern="0" dirty="0"/>
              <a:t>Odraz a lom světla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86535" y="6525137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10</a:t>
            </a:r>
          </a:p>
        </p:txBody>
      </p:sp>
      <p:pic>
        <p:nvPicPr>
          <p:cNvPr id="2054" name="Picture 6" descr="File:Snells law wavefront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528" y="1403775"/>
            <a:ext cx="21431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 flipH="1">
            <a:off x="7227295" y="3609020"/>
            <a:ext cx="7286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11</a:t>
            </a:r>
          </a:p>
        </p:txBody>
      </p:sp>
      <p:sp>
        <p:nvSpPr>
          <p:cNvPr id="4" name="Zaoblený obdélníkový popisek 3"/>
          <p:cNvSpPr/>
          <p:nvPr/>
        </p:nvSpPr>
        <p:spPr>
          <a:xfrm>
            <a:off x="6875585" y="4054747"/>
            <a:ext cx="2151910" cy="1309468"/>
          </a:xfrm>
          <a:prstGeom prst="wedgeRoundRectCallout">
            <a:avLst>
              <a:gd name="adj1" fmla="val 24594"/>
              <a:gd name="adj2" fmla="val -902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Světlo se šíří ve formě vln, světelný paprsek je kolmice na vlnoplochu.</a:t>
            </a:r>
          </a:p>
          <a:p>
            <a:pPr algn="ctr"/>
            <a:endParaRPr lang="cs-CZ" sz="1200" dirty="0">
              <a:solidFill>
                <a:schemeClr val="tx1"/>
              </a:solidFill>
            </a:endParaRP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V opticky hustším prostředí se světlo šíří pomaleji.</a:t>
            </a:r>
          </a:p>
        </p:txBody>
      </p:sp>
      <p:sp>
        <p:nvSpPr>
          <p:cNvPr id="2" name="Obdélník 1"/>
          <p:cNvSpPr/>
          <p:nvPr/>
        </p:nvSpPr>
        <p:spPr>
          <a:xfrm>
            <a:off x="1691680" y="1426185"/>
            <a:ext cx="4633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dirty="0"/>
              <a:t>Odražený i lomený paprsek leží v rovině dopadu.</a:t>
            </a:r>
          </a:p>
        </p:txBody>
      </p:sp>
      <p:sp>
        <p:nvSpPr>
          <p:cNvPr id="3" name="Zaoblený obdélníkový popisek 2"/>
          <p:cNvSpPr/>
          <p:nvPr/>
        </p:nvSpPr>
        <p:spPr>
          <a:xfrm>
            <a:off x="949097" y="5625960"/>
            <a:ext cx="1777698" cy="899177"/>
          </a:xfrm>
          <a:prstGeom prst="wedgeRoundRectCallout">
            <a:avLst>
              <a:gd name="adj1" fmla="val 92284"/>
              <a:gd name="adj2" fmla="val -603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Světlo dopadající kolmo </a:t>
            </a:r>
          </a:p>
          <a:p>
            <a:pPr algn="ctr"/>
            <a:r>
              <a:rPr lang="cs-CZ" sz="1000" dirty="0">
                <a:solidFill>
                  <a:schemeClr val="tx1"/>
                </a:solidFill>
              </a:rPr>
              <a:t>na optické rozhraní dvou optických prostředí pokračuje </a:t>
            </a:r>
          </a:p>
          <a:p>
            <a:pPr algn="ctr"/>
            <a:r>
              <a:rPr lang="cs-CZ" sz="1000" dirty="0">
                <a:solidFill>
                  <a:schemeClr val="tx1"/>
                </a:solidFill>
              </a:rPr>
              <a:t>v nezměněném směru.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3668751" y="1839951"/>
            <a:ext cx="55757" cy="3925229"/>
          </a:xfrm>
          <a:prstGeom prst="straightConnector1">
            <a:avLst/>
          </a:prstGeom>
          <a:ln w="19050">
            <a:solidFill>
              <a:srgbClr val="FF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2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Přímá spojnice 101"/>
          <p:cNvCxnSpPr/>
          <p:nvPr/>
        </p:nvCxnSpPr>
        <p:spPr>
          <a:xfrm flipH="1" flipV="1">
            <a:off x="1621237" y="1042876"/>
            <a:ext cx="700513" cy="297467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31540" y="2781803"/>
            <a:ext cx="3195355" cy="144016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22"/>
          <p:cNvCxnSpPr/>
          <p:nvPr/>
        </p:nvCxnSpPr>
        <p:spPr>
          <a:xfrm>
            <a:off x="852692" y="1587028"/>
            <a:ext cx="2404462" cy="24417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3625"/>
            <a:ext cx="8144885" cy="709714"/>
          </a:xfrm>
        </p:spPr>
        <p:txBody>
          <a:bodyPr/>
          <a:lstStyle/>
          <a:p>
            <a:r>
              <a:rPr lang="cs-CZ" dirty="0"/>
              <a:t>Odraz a lom světla</a:t>
            </a:r>
          </a:p>
        </p:txBody>
      </p:sp>
      <p:cxnSp>
        <p:nvCxnSpPr>
          <p:cNvPr id="8" name="Přímá spojnice 7"/>
          <p:cNvCxnSpPr>
            <a:endCxn id="6" idx="2"/>
          </p:cNvCxnSpPr>
          <p:nvPr/>
        </p:nvCxnSpPr>
        <p:spPr>
          <a:xfrm>
            <a:off x="2029217" y="1251632"/>
            <a:ext cx="1" cy="2970331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785374" y="1514100"/>
            <a:ext cx="1243843" cy="126461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2029217" y="1335702"/>
            <a:ext cx="1419418" cy="14376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6" idx="0"/>
          </p:cNvCxnSpPr>
          <p:nvPr/>
        </p:nvCxnSpPr>
        <p:spPr>
          <a:xfrm>
            <a:off x="2029218" y="2781803"/>
            <a:ext cx="292532" cy="124701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louk 25"/>
          <p:cNvSpPr/>
          <p:nvPr/>
        </p:nvSpPr>
        <p:spPr>
          <a:xfrm>
            <a:off x="823084" y="1990029"/>
            <a:ext cx="2410318" cy="2345047"/>
          </a:xfrm>
          <a:prstGeom prst="arc">
            <a:avLst>
              <a:gd name="adj1" fmla="val 16187293"/>
              <a:gd name="adj2" fmla="val 18071278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louk 26"/>
          <p:cNvSpPr/>
          <p:nvPr/>
        </p:nvSpPr>
        <p:spPr>
          <a:xfrm>
            <a:off x="825033" y="1982863"/>
            <a:ext cx="2410318" cy="2345047"/>
          </a:xfrm>
          <a:prstGeom prst="arc">
            <a:avLst>
              <a:gd name="adj1" fmla="val 14295317"/>
              <a:gd name="adj2" fmla="val 16205087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louk 27"/>
          <p:cNvSpPr/>
          <p:nvPr/>
        </p:nvSpPr>
        <p:spPr>
          <a:xfrm rot="10800000">
            <a:off x="830971" y="1561879"/>
            <a:ext cx="2410318" cy="2345047"/>
          </a:xfrm>
          <a:prstGeom prst="arc">
            <a:avLst>
              <a:gd name="adj1" fmla="val 15439459"/>
              <a:gd name="adj2" fmla="val 16205087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1934055" y="3492590"/>
                <a:ext cx="393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055" y="3492590"/>
                <a:ext cx="39363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2032493" y="2016717"/>
                <a:ext cx="406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cs-CZ" dirty="0"/>
                  <a:t>´</a:t>
                </a:r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493" y="2016717"/>
                <a:ext cx="40645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1343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1621510" y="2016717"/>
                <a:ext cx="406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510" y="2016717"/>
                <a:ext cx="40645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ovéPole 31"/>
          <p:cNvSpPr txBox="1"/>
          <p:nvPr/>
        </p:nvSpPr>
        <p:spPr>
          <a:xfrm>
            <a:off x="386536" y="2511772"/>
            <a:ext cx="1485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vzduch </a:t>
            </a:r>
            <a:r>
              <a:rPr lang="cs-CZ" sz="1000" dirty="0" err="1"/>
              <a:t>n</a:t>
            </a:r>
            <a:r>
              <a:rPr lang="cs-CZ" sz="1000" baseline="-25000" dirty="0" err="1"/>
              <a:t>v</a:t>
            </a:r>
            <a:r>
              <a:rPr lang="cs-CZ" sz="1000" baseline="-25000" dirty="0"/>
              <a:t> </a:t>
            </a:r>
            <a:r>
              <a:rPr lang="cs-CZ" sz="1000" dirty="0"/>
              <a:t>= 1,000 272</a:t>
            </a:r>
            <a:endParaRPr lang="cs-CZ" sz="1000" baseline="-25000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523497" y="2804906"/>
            <a:ext cx="1123178" cy="248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voda n</a:t>
            </a:r>
            <a:r>
              <a:rPr lang="cs-CZ" sz="1000" baseline="-25000" dirty="0"/>
              <a:t>o</a:t>
            </a:r>
            <a:r>
              <a:rPr lang="cs-CZ" sz="1000" dirty="0"/>
              <a:t> = 1,33 </a:t>
            </a:r>
            <a:endParaRPr lang="cs-CZ" sz="1000" baseline="-250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2321750" y="3569991"/>
            <a:ext cx="79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lomený paprsek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607419" y="1216497"/>
            <a:ext cx="79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odražený paprsek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3060334" y="3551822"/>
            <a:ext cx="65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původní směr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946207" y="1376061"/>
            <a:ext cx="79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dopadající paprsek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5190801" y="2781803"/>
            <a:ext cx="3195355" cy="144016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9" name="Přímá spojnice 38"/>
          <p:cNvCxnSpPr/>
          <p:nvPr/>
        </p:nvCxnSpPr>
        <p:spPr>
          <a:xfrm flipV="1">
            <a:off x="5854442" y="1251632"/>
            <a:ext cx="2081902" cy="27771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>
            <a:endCxn id="38" idx="2"/>
          </p:cNvCxnSpPr>
          <p:nvPr/>
        </p:nvCxnSpPr>
        <p:spPr>
          <a:xfrm>
            <a:off x="6788478" y="1251632"/>
            <a:ext cx="1" cy="2970331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6799782" y="2793354"/>
            <a:ext cx="950320" cy="123547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V="1">
            <a:off x="5854442" y="2773964"/>
            <a:ext cx="935514" cy="125486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38" idx="0"/>
          </p:cNvCxnSpPr>
          <p:nvPr/>
        </p:nvCxnSpPr>
        <p:spPr>
          <a:xfrm flipV="1">
            <a:off x="6788479" y="2201383"/>
            <a:ext cx="961623" cy="58042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blouk 43"/>
          <p:cNvSpPr/>
          <p:nvPr/>
        </p:nvSpPr>
        <p:spPr>
          <a:xfrm>
            <a:off x="5913437" y="1876333"/>
            <a:ext cx="1763908" cy="1716140"/>
          </a:xfrm>
          <a:prstGeom prst="arc">
            <a:avLst>
              <a:gd name="adj1" fmla="val 16149996"/>
              <a:gd name="adj2" fmla="val 19895694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6875656" y="2122261"/>
                <a:ext cx="393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656" y="2122261"/>
                <a:ext cx="39363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6791754" y="3110649"/>
                <a:ext cx="406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cs-CZ" dirty="0"/>
                  <a:t>´</a:t>
                </a:r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754" y="3110649"/>
                <a:ext cx="40645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3433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6380771" y="3110649"/>
                <a:ext cx="406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771" y="3110649"/>
                <a:ext cx="40645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ovéPole 47"/>
          <p:cNvSpPr txBox="1"/>
          <p:nvPr/>
        </p:nvSpPr>
        <p:spPr>
          <a:xfrm>
            <a:off x="5215915" y="2511772"/>
            <a:ext cx="92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vzduch </a:t>
            </a:r>
            <a:r>
              <a:rPr lang="cs-CZ" sz="1200" dirty="0" err="1"/>
              <a:t>n</a:t>
            </a:r>
            <a:r>
              <a:rPr lang="cs-CZ" sz="1200" baseline="-25000" dirty="0" err="1"/>
              <a:t>v</a:t>
            </a:r>
            <a:endParaRPr lang="cs-CZ" sz="1200" baseline="-25000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5292046" y="2878761"/>
            <a:ext cx="843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voda n</a:t>
            </a:r>
            <a:r>
              <a:rPr lang="cs-CZ" sz="1200" baseline="-25000" dirty="0"/>
              <a:t>o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7513349" y="2283579"/>
            <a:ext cx="79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lomený paprsek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7577189" y="3461812"/>
            <a:ext cx="79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odražený paprsek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7785859" y="1335702"/>
            <a:ext cx="65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původní směr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5924973" y="3817492"/>
            <a:ext cx="79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dopadající paprsek</a:t>
            </a:r>
          </a:p>
        </p:txBody>
      </p:sp>
      <p:sp>
        <p:nvSpPr>
          <p:cNvPr id="67" name="Oblouk 66"/>
          <p:cNvSpPr/>
          <p:nvPr/>
        </p:nvSpPr>
        <p:spPr>
          <a:xfrm rot="10800000">
            <a:off x="5710774" y="1614303"/>
            <a:ext cx="2163979" cy="2105379"/>
          </a:xfrm>
          <a:prstGeom prst="arc">
            <a:avLst>
              <a:gd name="adj1" fmla="val 14194156"/>
              <a:gd name="adj2" fmla="val 16202971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blouk 67"/>
          <p:cNvSpPr/>
          <p:nvPr/>
        </p:nvSpPr>
        <p:spPr>
          <a:xfrm rot="10800000">
            <a:off x="5833177" y="1854360"/>
            <a:ext cx="1913646" cy="1861824"/>
          </a:xfrm>
          <a:prstGeom prst="arc">
            <a:avLst>
              <a:gd name="adj1" fmla="val 16180082"/>
              <a:gd name="adj2" fmla="val 18395751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0" name="Přímá spojnice 69"/>
          <p:cNvCxnSpPr/>
          <p:nvPr/>
        </p:nvCxnSpPr>
        <p:spPr>
          <a:xfrm flipH="1">
            <a:off x="5453063" y="2201383"/>
            <a:ext cx="2293761" cy="137242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 descr="oči, oko, zelená, kreslený fil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537" y="1426107"/>
            <a:ext cx="1015111" cy="102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3845982" y="1907040"/>
                <a:ext cx="13438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dirty="0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cs-CZ" sz="1400" b="0" i="1" dirty="0" smtClean="0">
                          <a:latin typeface="Cambria Math"/>
                          <a:ea typeface="Cambria Math"/>
                        </a:rPr>
                        <m:t>…ú</m:t>
                      </m:r>
                      <m:r>
                        <a:rPr lang="cs-CZ" sz="1400" b="0" i="1" dirty="0" smtClean="0">
                          <a:latin typeface="Cambria Math"/>
                          <a:ea typeface="Cambria Math"/>
                        </a:rPr>
                        <m:t>h𝑒𝑙</m:t>
                      </m:r>
                      <m:r>
                        <a:rPr lang="cs-CZ" sz="14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sz="1400" b="0" i="1" dirty="0" smtClean="0">
                          <a:latin typeface="Cambria Math"/>
                          <a:ea typeface="Cambria Math"/>
                        </a:rPr>
                        <m:t>𝑙𝑜𝑚𝑢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982" y="1907040"/>
                <a:ext cx="1343893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>
                <a:off x="3845982" y="1526350"/>
                <a:ext cx="15564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´…ú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h𝑒𝑙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𝑜𝑑𝑟𝑎𝑧𝑢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982" y="1526350"/>
                <a:ext cx="1556452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Pole 73"/>
              <p:cNvSpPr txBox="1"/>
              <p:nvPr/>
            </p:nvSpPr>
            <p:spPr>
              <a:xfrm>
                <a:off x="3845982" y="1151036"/>
                <a:ext cx="1542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…ú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h𝑒𝑙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sz="1400" b="0" i="1" smtClean="0">
                          <a:latin typeface="Cambria Math"/>
                          <a:ea typeface="Cambria Math"/>
                        </a:rPr>
                        <m:t>𝑑𝑜𝑝𝑎𝑑𝑢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74" name="TextovéPol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982" y="1151036"/>
                <a:ext cx="1542665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ovéPole 74"/>
          <p:cNvSpPr txBox="1"/>
          <p:nvPr/>
        </p:nvSpPr>
        <p:spPr>
          <a:xfrm>
            <a:off x="3716905" y="3110649"/>
            <a:ext cx="1350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/>
              <a:t>Při průchodu z jednoho optického prostředí </a:t>
            </a:r>
          </a:p>
          <a:p>
            <a:pPr algn="ctr"/>
            <a:r>
              <a:rPr lang="cs-CZ" sz="800" dirty="0"/>
              <a:t>do jiného dochází </a:t>
            </a:r>
          </a:p>
          <a:p>
            <a:pPr algn="ctr"/>
            <a:r>
              <a:rPr lang="cs-CZ" sz="800" dirty="0"/>
              <a:t>ke změn směru paprsku.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/>
              <p:cNvSpPr txBox="1"/>
              <p:nvPr/>
            </p:nvSpPr>
            <p:spPr>
              <a:xfrm>
                <a:off x="714051" y="4515096"/>
                <a:ext cx="2402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lom ke kolmici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76" name="TextovéPol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51" y="4515096"/>
                <a:ext cx="2402150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2030" t="-833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ovéPole 76"/>
              <p:cNvSpPr txBox="1"/>
              <p:nvPr/>
            </p:nvSpPr>
            <p:spPr>
              <a:xfrm>
                <a:off x="5472100" y="4515096"/>
                <a:ext cx="24854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lom od kolmice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77" name="TextovéPole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4515096"/>
                <a:ext cx="2485460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2211" t="-833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Zaoblený obdélníkový popisek 77"/>
          <p:cNvSpPr/>
          <p:nvPr/>
        </p:nvSpPr>
        <p:spPr>
          <a:xfrm>
            <a:off x="852693" y="3160300"/>
            <a:ext cx="825682" cy="447438"/>
          </a:xfrm>
          <a:prstGeom prst="wedgeRoundRectCallout">
            <a:avLst>
              <a:gd name="adj1" fmla="val 25326"/>
              <a:gd name="adj2" fmla="val -123221"/>
              <a:gd name="adj3" fmla="val 16667"/>
            </a:avLst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>
                <a:solidFill>
                  <a:schemeClr val="tx1"/>
                </a:solidFill>
              </a:rPr>
              <a:t>absolutní </a:t>
            </a:r>
            <a:r>
              <a:rPr lang="cs-CZ" sz="1000" dirty="0">
                <a:solidFill>
                  <a:schemeClr val="tx1"/>
                </a:solidFill>
              </a:rPr>
              <a:t>indexy lomu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431540" y="4304532"/>
            <a:ext cx="3195355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cs-CZ" sz="1000" dirty="0"/>
              <a:t>přechod z opticky řidšího do opticky hustšího prostředí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5189875" y="4304532"/>
            <a:ext cx="3181765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cs-CZ" sz="1000" dirty="0"/>
              <a:t>přechod z opticky hustšího do opticky řidšího prostředí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/>
              <p:cNvSpPr txBox="1"/>
              <p:nvPr/>
            </p:nvSpPr>
            <p:spPr>
              <a:xfrm>
                <a:off x="4015157" y="3787301"/>
                <a:ext cx="1037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1" name="TextovéPole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157" y="3787301"/>
                <a:ext cx="1037335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Volný tvar 83"/>
          <p:cNvSpPr/>
          <p:nvPr/>
        </p:nvSpPr>
        <p:spPr>
          <a:xfrm>
            <a:off x="5459103" y="3576977"/>
            <a:ext cx="396105" cy="444653"/>
          </a:xfrm>
          <a:custGeom>
            <a:avLst/>
            <a:gdLst>
              <a:gd name="connsiteX0" fmla="*/ 399401 w 399401"/>
              <a:gd name="connsiteY0" fmla="*/ 484378 h 484378"/>
              <a:gd name="connsiteX1" fmla="*/ 140093 w 399401"/>
              <a:gd name="connsiteY1" fmla="*/ 245542 h 484378"/>
              <a:gd name="connsiteX2" fmla="*/ 10439 w 399401"/>
              <a:gd name="connsiteY2" fmla="*/ 13530 h 484378"/>
              <a:gd name="connsiteX3" fmla="*/ 17263 w 399401"/>
              <a:gd name="connsiteY3" fmla="*/ 47650 h 484378"/>
              <a:gd name="connsiteX0" fmla="*/ 399401 w 399401"/>
              <a:gd name="connsiteY0" fmla="*/ 484378 h 484378"/>
              <a:gd name="connsiteX1" fmla="*/ 140093 w 399401"/>
              <a:gd name="connsiteY1" fmla="*/ 245542 h 484378"/>
              <a:gd name="connsiteX2" fmla="*/ 10439 w 399401"/>
              <a:gd name="connsiteY2" fmla="*/ 13530 h 484378"/>
              <a:gd name="connsiteX3" fmla="*/ 17263 w 399401"/>
              <a:gd name="connsiteY3" fmla="*/ 47650 h 484378"/>
              <a:gd name="connsiteX0" fmla="*/ 399401 w 399401"/>
              <a:gd name="connsiteY0" fmla="*/ 484378 h 484378"/>
              <a:gd name="connsiteX1" fmla="*/ 140093 w 399401"/>
              <a:gd name="connsiteY1" fmla="*/ 245542 h 484378"/>
              <a:gd name="connsiteX2" fmla="*/ 10439 w 399401"/>
              <a:gd name="connsiteY2" fmla="*/ 13530 h 484378"/>
              <a:gd name="connsiteX3" fmla="*/ 17263 w 399401"/>
              <a:gd name="connsiteY3" fmla="*/ 47650 h 484378"/>
              <a:gd name="connsiteX0" fmla="*/ 399401 w 399401"/>
              <a:gd name="connsiteY0" fmla="*/ 484378 h 484378"/>
              <a:gd name="connsiteX1" fmla="*/ 140093 w 399401"/>
              <a:gd name="connsiteY1" fmla="*/ 245542 h 484378"/>
              <a:gd name="connsiteX2" fmla="*/ 10439 w 399401"/>
              <a:gd name="connsiteY2" fmla="*/ 13530 h 484378"/>
              <a:gd name="connsiteX3" fmla="*/ 17263 w 399401"/>
              <a:gd name="connsiteY3" fmla="*/ 47650 h 484378"/>
              <a:gd name="connsiteX0" fmla="*/ 399401 w 399401"/>
              <a:gd name="connsiteY0" fmla="*/ 484378 h 484378"/>
              <a:gd name="connsiteX1" fmla="*/ 140093 w 399401"/>
              <a:gd name="connsiteY1" fmla="*/ 245542 h 484378"/>
              <a:gd name="connsiteX2" fmla="*/ 10439 w 399401"/>
              <a:gd name="connsiteY2" fmla="*/ 13530 h 484378"/>
              <a:gd name="connsiteX3" fmla="*/ 17263 w 399401"/>
              <a:gd name="connsiteY3" fmla="*/ 47650 h 484378"/>
              <a:gd name="connsiteX0" fmla="*/ 514429 w 514429"/>
              <a:gd name="connsiteY0" fmla="*/ 488980 h 488980"/>
              <a:gd name="connsiteX1" fmla="*/ 255121 w 514429"/>
              <a:gd name="connsiteY1" fmla="*/ 250144 h 488980"/>
              <a:gd name="connsiteX2" fmla="*/ 125467 w 514429"/>
              <a:gd name="connsiteY2" fmla="*/ 18132 h 488980"/>
              <a:gd name="connsiteX3" fmla="*/ 1322 w 514429"/>
              <a:gd name="connsiteY3" fmla="*/ 37964 h 488980"/>
              <a:gd name="connsiteX0" fmla="*/ 514429 w 514429"/>
              <a:gd name="connsiteY0" fmla="*/ 488980 h 488980"/>
              <a:gd name="connsiteX1" fmla="*/ 255121 w 514429"/>
              <a:gd name="connsiteY1" fmla="*/ 250144 h 488980"/>
              <a:gd name="connsiteX2" fmla="*/ 125467 w 514429"/>
              <a:gd name="connsiteY2" fmla="*/ 18132 h 488980"/>
              <a:gd name="connsiteX3" fmla="*/ 1322 w 514429"/>
              <a:gd name="connsiteY3" fmla="*/ 37964 h 488980"/>
              <a:gd name="connsiteX0" fmla="*/ 514429 w 514429"/>
              <a:gd name="connsiteY0" fmla="*/ 488980 h 488980"/>
              <a:gd name="connsiteX1" fmla="*/ 255121 w 514429"/>
              <a:gd name="connsiteY1" fmla="*/ 250144 h 488980"/>
              <a:gd name="connsiteX2" fmla="*/ 125467 w 514429"/>
              <a:gd name="connsiteY2" fmla="*/ 18132 h 488980"/>
              <a:gd name="connsiteX3" fmla="*/ 1322 w 514429"/>
              <a:gd name="connsiteY3" fmla="*/ 37964 h 488980"/>
              <a:gd name="connsiteX0" fmla="*/ 514674 w 514674"/>
              <a:gd name="connsiteY0" fmla="*/ 476062 h 476062"/>
              <a:gd name="connsiteX1" fmla="*/ 255366 w 514674"/>
              <a:gd name="connsiteY1" fmla="*/ 237226 h 476062"/>
              <a:gd name="connsiteX2" fmla="*/ 109043 w 514674"/>
              <a:gd name="connsiteY2" fmla="*/ 26646 h 476062"/>
              <a:gd name="connsiteX3" fmla="*/ 1567 w 514674"/>
              <a:gd name="connsiteY3" fmla="*/ 25046 h 476062"/>
              <a:gd name="connsiteX0" fmla="*/ 514435 w 514435"/>
              <a:gd name="connsiteY0" fmla="*/ 480650 h 480650"/>
              <a:gd name="connsiteX1" fmla="*/ 255127 w 514435"/>
              <a:gd name="connsiteY1" fmla="*/ 241814 h 480650"/>
              <a:gd name="connsiteX2" fmla="*/ 108804 w 514435"/>
              <a:gd name="connsiteY2" fmla="*/ 31234 h 480650"/>
              <a:gd name="connsiteX3" fmla="*/ 1328 w 514435"/>
              <a:gd name="connsiteY3" fmla="*/ 29634 h 480650"/>
              <a:gd name="connsiteX0" fmla="*/ 519197 w 519197"/>
              <a:gd name="connsiteY0" fmla="*/ 473506 h 473506"/>
              <a:gd name="connsiteX1" fmla="*/ 255127 w 519197"/>
              <a:gd name="connsiteY1" fmla="*/ 241814 h 473506"/>
              <a:gd name="connsiteX2" fmla="*/ 108804 w 519197"/>
              <a:gd name="connsiteY2" fmla="*/ 31234 h 473506"/>
              <a:gd name="connsiteX3" fmla="*/ 1328 w 519197"/>
              <a:gd name="connsiteY3" fmla="*/ 29634 h 473506"/>
              <a:gd name="connsiteX0" fmla="*/ 519463 w 519463"/>
              <a:gd name="connsiteY0" fmla="*/ 468771 h 468771"/>
              <a:gd name="connsiteX1" fmla="*/ 264918 w 519463"/>
              <a:gd name="connsiteY1" fmla="*/ 234698 h 468771"/>
              <a:gd name="connsiteX2" fmla="*/ 109070 w 519463"/>
              <a:gd name="connsiteY2" fmla="*/ 26499 h 468771"/>
              <a:gd name="connsiteX3" fmla="*/ 1594 w 519463"/>
              <a:gd name="connsiteY3" fmla="*/ 24899 h 468771"/>
              <a:gd name="connsiteX0" fmla="*/ 410393 w 410393"/>
              <a:gd name="connsiteY0" fmla="*/ 442272 h 442272"/>
              <a:gd name="connsiteX1" fmla="*/ 155848 w 410393"/>
              <a:gd name="connsiteY1" fmla="*/ 208199 h 442272"/>
              <a:gd name="connsiteX2" fmla="*/ 0 w 410393"/>
              <a:gd name="connsiteY2" fmla="*/ 0 h 442272"/>
              <a:gd name="connsiteX0" fmla="*/ 410393 w 410393"/>
              <a:gd name="connsiteY0" fmla="*/ 442272 h 442272"/>
              <a:gd name="connsiteX1" fmla="*/ 155848 w 410393"/>
              <a:gd name="connsiteY1" fmla="*/ 208199 h 442272"/>
              <a:gd name="connsiteX2" fmla="*/ 0 w 410393"/>
              <a:gd name="connsiteY2" fmla="*/ 0 h 442272"/>
              <a:gd name="connsiteX0" fmla="*/ 398487 w 398487"/>
              <a:gd name="connsiteY0" fmla="*/ 439891 h 439891"/>
              <a:gd name="connsiteX1" fmla="*/ 143942 w 398487"/>
              <a:gd name="connsiteY1" fmla="*/ 205818 h 439891"/>
              <a:gd name="connsiteX2" fmla="*/ 0 w 398487"/>
              <a:gd name="connsiteY2" fmla="*/ 0 h 439891"/>
              <a:gd name="connsiteX0" fmla="*/ 398487 w 398487"/>
              <a:gd name="connsiteY0" fmla="*/ 439891 h 439891"/>
              <a:gd name="connsiteX1" fmla="*/ 170136 w 398487"/>
              <a:gd name="connsiteY1" fmla="*/ 227249 h 439891"/>
              <a:gd name="connsiteX2" fmla="*/ 0 w 398487"/>
              <a:gd name="connsiteY2" fmla="*/ 0 h 439891"/>
              <a:gd name="connsiteX0" fmla="*/ 398487 w 398487"/>
              <a:gd name="connsiteY0" fmla="*/ 447035 h 447035"/>
              <a:gd name="connsiteX1" fmla="*/ 170136 w 398487"/>
              <a:gd name="connsiteY1" fmla="*/ 227249 h 447035"/>
              <a:gd name="connsiteX2" fmla="*/ 0 w 398487"/>
              <a:gd name="connsiteY2" fmla="*/ 0 h 447035"/>
              <a:gd name="connsiteX0" fmla="*/ 396105 w 396105"/>
              <a:gd name="connsiteY0" fmla="*/ 444653 h 444653"/>
              <a:gd name="connsiteX1" fmla="*/ 170136 w 396105"/>
              <a:gd name="connsiteY1" fmla="*/ 227249 h 444653"/>
              <a:gd name="connsiteX2" fmla="*/ 0 w 396105"/>
              <a:gd name="connsiteY2" fmla="*/ 0 h 44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105" h="444653">
                <a:moveTo>
                  <a:pt x="396105" y="444653"/>
                </a:moveTo>
                <a:cubicBezTo>
                  <a:pt x="298864" y="364472"/>
                  <a:pt x="236153" y="301358"/>
                  <a:pt x="170136" y="227249"/>
                </a:cubicBezTo>
                <a:cubicBezTo>
                  <a:pt x="104119" y="153140"/>
                  <a:pt x="36743" y="58779"/>
                  <a:pt x="0" y="0"/>
                </a:cubicBez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TextovéPole 90"/>
          <p:cNvSpPr txBox="1"/>
          <p:nvPr/>
        </p:nvSpPr>
        <p:spPr>
          <a:xfrm>
            <a:off x="5652120" y="3937527"/>
            <a:ext cx="225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A</a:t>
            </a:r>
          </a:p>
        </p:txBody>
      </p:sp>
      <p:sp>
        <p:nvSpPr>
          <p:cNvPr id="92" name="TextovéPole 91"/>
          <p:cNvSpPr txBox="1"/>
          <p:nvPr/>
        </p:nvSpPr>
        <p:spPr>
          <a:xfrm>
            <a:off x="5192641" y="3299961"/>
            <a:ext cx="414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A´</a:t>
            </a:r>
          </a:p>
        </p:txBody>
      </p:sp>
      <p:sp>
        <p:nvSpPr>
          <p:cNvPr id="93" name="TextovéPole 92"/>
          <p:cNvSpPr txBox="1"/>
          <p:nvPr/>
        </p:nvSpPr>
        <p:spPr>
          <a:xfrm>
            <a:off x="3601386" y="4475026"/>
            <a:ext cx="1690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/>
              <a:t>rychlost světla v různých optických prostředí se liší</a:t>
            </a:r>
          </a:p>
        </p:txBody>
      </p:sp>
      <p:sp>
        <p:nvSpPr>
          <p:cNvPr id="94" name="Obdélník 93"/>
          <p:cNvSpPr/>
          <p:nvPr/>
        </p:nvSpPr>
        <p:spPr>
          <a:xfrm>
            <a:off x="6368" y="5892660"/>
            <a:ext cx="4229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Absolutní index lomu </a:t>
            </a:r>
            <a:r>
              <a:rPr lang="cs-CZ" sz="1200" i="1" dirty="0"/>
              <a:t>n</a:t>
            </a:r>
            <a:r>
              <a:rPr lang="cs-CZ" sz="1200" dirty="0"/>
              <a:t> je veličina daná poměrem rychlosti </a:t>
            </a:r>
            <a:br>
              <a:rPr lang="cs-CZ" sz="1200" dirty="0"/>
            </a:br>
            <a:r>
              <a:rPr lang="cs-CZ" sz="1200" dirty="0"/>
              <a:t>světla ve vakuu </a:t>
            </a:r>
            <a:r>
              <a:rPr lang="cs-CZ" sz="1200" i="1" dirty="0"/>
              <a:t>c</a:t>
            </a:r>
            <a:r>
              <a:rPr lang="cs-CZ" sz="1200" dirty="0"/>
              <a:t> a rychlosti světla </a:t>
            </a:r>
            <a:r>
              <a:rPr lang="cs-CZ" sz="1200" i="1" dirty="0"/>
              <a:t>v</a:t>
            </a:r>
            <a:r>
              <a:rPr lang="cs-CZ" sz="1200" dirty="0"/>
              <a:t> daném prostředí.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ovéPole 94"/>
              <p:cNvSpPr txBox="1"/>
              <p:nvPr/>
            </p:nvSpPr>
            <p:spPr>
              <a:xfrm>
                <a:off x="489969" y="6260812"/>
                <a:ext cx="2735364" cy="514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𝑎𝑏𝑠𝑜𝑙𝑢𝑡𝑛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í 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𝑖𝑛𝑑𝑒𝑥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𝑙𝑜𝑚𝑢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600" b="0" i="1" smtClean="0">
                          <a:latin typeface="Cambria Math"/>
                        </a:rPr>
                        <m:t>𝑛</m:t>
                      </m:r>
                      <m:r>
                        <a:rPr lang="cs-CZ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cs-CZ" sz="16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95" name="TextovéPole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69" y="6260812"/>
                <a:ext cx="2735364" cy="5140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kona, ryby, téma, apps, plava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2" y="3922361"/>
            <a:ext cx="433633" cy="42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Obdélník 97"/>
          <p:cNvSpPr/>
          <p:nvPr/>
        </p:nvSpPr>
        <p:spPr>
          <a:xfrm>
            <a:off x="321418" y="5310893"/>
            <a:ext cx="8571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Při odrazu a lomu světla platí </a:t>
            </a:r>
            <a:r>
              <a:rPr lang="cs-CZ" sz="1200" b="1" dirty="0"/>
              <a:t>zákon záměnnosti paprsků</a:t>
            </a:r>
            <a:r>
              <a:rPr lang="cs-CZ" sz="1200" dirty="0"/>
              <a:t>.</a:t>
            </a:r>
          </a:p>
          <a:p>
            <a:r>
              <a:rPr lang="cs-CZ" sz="1200" dirty="0"/>
              <a:t>Chod dopadajícího a odraženého paprsku, také dopadajícího a lomeného paprsku, lze vzájemně zaměnit.</a:t>
            </a:r>
          </a:p>
        </p:txBody>
      </p:sp>
      <p:sp>
        <p:nvSpPr>
          <p:cNvPr id="109" name="Volný tvar 108"/>
          <p:cNvSpPr/>
          <p:nvPr/>
        </p:nvSpPr>
        <p:spPr>
          <a:xfrm rot="5611549">
            <a:off x="955034" y="886572"/>
            <a:ext cx="503685" cy="813572"/>
          </a:xfrm>
          <a:custGeom>
            <a:avLst/>
            <a:gdLst>
              <a:gd name="connsiteX0" fmla="*/ 399401 w 399401"/>
              <a:gd name="connsiteY0" fmla="*/ 484378 h 484378"/>
              <a:gd name="connsiteX1" fmla="*/ 140093 w 399401"/>
              <a:gd name="connsiteY1" fmla="*/ 245542 h 484378"/>
              <a:gd name="connsiteX2" fmla="*/ 10439 w 399401"/>
              <a:gd name="connsiteY2" fmla="*/ 13530 h 484378"/>
              <a:gd name="connsiteX3" fmla="*/ 17263 w 399401"/>
              <a:gd name="connsiteY3" fmla="*/ 47650 h 484378"/>
              <a:gd name="connsiteX0" fmla="*/ 399401 w 399401"/>
              <a:gd name="connsiteY0" fmla="*/ 484378 h 484378"/>
              <a:gd name="connsiteX1" fmla="*/ 140093 w 399401"/>
              <a:gd name="connsiteY1" fmla="*/ 245542 h 484378"/>
              <a:gd name="connsiteX2" fmla="*/ 10439 w 399401"/>
              <a:gd name="connsiteY2" fmla="*/ 13530 h 484378"/>
              <a:gd name="connsiteX3" fmla="*/ 17263 w 399401"/>
              <a:gd name="connsiteY3" fmla="*/ 47650 h 484378"/>
              <a:gd name="connsiteX0" fmla="*/ 399401 w 399401"/>
              <a:gd name="connsiteY0" fmla="*/ 484378 h 484378"/>
              <a:gd name="connsiteX1" fmla="*/ 140093 w 399401"/>
              <a:gd name="connsiteY1" fmla="*/ 245542 h 484378"/>
              <a:gd name="connsiteX2" fmla="*/ 10439 w 399401"/>
              <a:gd name="connsiteY2" fmla="*/ 13530 h 484378"/>
              <a:gd name="connsiteX3" fmla="*/ 17263 w 399401"/>
              <a:gd name="connsiteY3" fmla="*/ 47650 h 484378"/>
              <a:gd name="connsiteX0" fmla="*/ 399401 w 399401"/>
              <a:gd name="connsiteY0" fmla="*/ 484378 h 484378"/>
              <a:gd name="connsiteX1" fmla="*/ 140093 w 399401"/>
              <a:gd name="connsiteY1" fmla="*/ 245542 h 484378"/>
              <a:gd name="connsiteX2" fmla="*/ 10439 w 399401"/>
              <a:gd name="connsiteY2" fmla="*/ 13530 h 484378"/>
              <a:gd name="connsiteX3" fmla="*/ 17263 w 399401"/>
              <a:gd name="connsiteY3" fmla="*/ 47650 h 484378"/>
              <a:gd name="connsiteX0" fmla="*/ 399401 w 399401"/>
              <a:gd name="connsiteY0" fmla="*/ 484378 h 484378"/>
              <a:gd name="connsiteX1" fmla="*/ 140093 w 399401"/>
              <a:gd name="connsiteY1" fmla="*/ 245542 h 484378"/>
              <a:gd name="connsiteX2" fmla="*/ 10439 w 399401"/>
              <a:gd name="connsiteY2" fmla="*/ 13530 h 484378"/>
              <a:gd name="connsiteX3" fmla="*/ 17263 w 399401"/>
              <a:gd name="connsiteY3" fmla="*/ 47650 h 484378"/>
              <a:gd name="connsiteX0" fmla="*/ 514429 w 514429"/>
              <a:gd name="connsiteY0" fmla="*/ 488980 h 488980"/>
              <a:gd name="connsiteX1" fmla="*/ 255121 w 514429"/>
              <a:gd name="connsiteY1" fmla="*/ 250144 h 488980"/>
              <a:gd name="connsiteX2" fmla="*/ 125467 w 514429"/>
              <a:gd name="connsiteY2" fmla="*/ 18132 h 488980"/>
              <a:gd name="connsiteX3" fmla="*/ 1322 w 514429"/>
              <a:gd name="connsiteY3" fmla="*/ 37964 h 488980"/>
              <a:gd name="connsiteX0" fmla="*/ 514429 w 514429"/>
              <a:gd name="connsiteY0" fmla="*/ 488980 h 488980"/>
              <a:gd name="connsiteX1" fmla="*/ 255121 w 514429"/>
              <a:gd name="connsiteY1" fmla="*/ 250144 h 488980"/>
              <a:gd name="connsiteX2" fmla="*/ 125467 w 514429"/>
              <a:gd name="connsiteY2" fmla="*/ 18132 h 488980"/>
              <a:gd name="connsiteX3" fmla="*/ 1322 w 514429"/>
              <a:gd name="connsiteY3" fmla="*/ 37964 h 488980"/>
              <a:gd name="connsiteX0" fmla="*/ 514429 w 514429"/>
              <a:gd name="connsiteY0" fmla="*/ 488980 h 488980"/>
              <a:gd name="connsiteX1" fmla="*/ 255121 w 514429"/>
              <a:gd name="connsiteY1" fmla="*/ 250144 h 488980"/>
              <a:gd name="connsiteX2" fmla="*/ 125467 w 514429"/>
              <a:gd name="connsiteY2" fmla="*/ 18132 h 488980"/>
              <a:gd name="connsiteX3" fmla="*/ 1322 w 514429"/>
              <a:gd name="connsiteY3" fmla="*/ 37964 h 488980"/>
              <a:gd name="connsiteX0" fmla="*/ 514674 w 514674"/>
              <a:gd name="connsiteY0" fmla="*/ 476062 h 476062"/>
              <a:gd name="connsiteX1" fmla="*/ 255366 w 514674"/>
              <a:gd name="connsiteY1" fmla="*/ 237226 h 476062"/>
              <a:gd name="connsiteX2" fmla="*/ 109043 w 514674"/>
              <a:gd name="connsiteY2" fmla="*/ 26646 h 476062"/>
              <a:gd name="connsiteX3" fmla="*/ 1567 w 514674"/>
              <a:gd name="connsiteY3" fmla="*/ 25046 h 476062"/>
              <a:gd name="connsiteX0" fmla="*/ 514435 w 514435"/>
              <a:gd name="connsiteY0" fmla="*/ 480650 h 480650"/>
              <a:gd name="connsiteX1" fmla="*/ 255127 w 514435"/>
              <a:gd name="connsiteY1" fmla="*/ 241814 h 480650"/>
              <a:gd name="connsiteX2" fmla="*/ 108804 w 514435"/>
              <a:gd name="connsiteY2" fmla="*/ 31234 h 480650"/>
              <a:gd name="connsiteX3" fmla="*/ 1328 w 514435"/>
              <a:gd name="connsiteY3" fmla="*/ 29634 h 480650"/>
              <a:gd name="connsiteX0" fmla="*/ 519197 w 519197"/>
              <a:gd name="connsiteY0" fmla="*/ 473506 h 473506"/>
              <a:gd name="connsiteX1" fmla="*/ 255127 w 519197"/>
              <a:gd name="connsiteY1" fmla="*/ 241814 h 473506"/>
              <a:gd name="connsiteX2" fmla="*/ 108804 w 519197"/>
              <a:gd name="connsiteY2" fmla="*/ 31234 h 473506"/>
              <a:gd name="connsiteX3" fmla="*/ 1328 w 519197"/>
              <a:gd name="connsiteY3" fmla="*/ 29634 h 473506"/>
              <a:gd name="connsiteX0" fmla="*/ 519463 w 519463"/>
              <a:gd name="connsiteY0" fmla="*/ 468771 h 468771"/>
              <a:gd name="connsiteX1" fmla="*/ 264918 w 519463"/>
              <a:gd name="connsiteY1" fmla="*/ 234698 h 468771"/>
              <a:gd name="connsiteX2" fmla="*/ 109070 w 519463"/>
              <a:gd name="connsiteY2" fmla="*/ 26499 h 468771"/>
              <a:gd name="connsiteX3" fmla="*/ 1594 w 519463"/>
              <a:gd name="connsiteY3" fmla="*/ 24899 h 468771"/>
              <a:gd name="connsiteX0" fmla="*/ 410393 w 410393"/>
              <a:gd name="connsiteY0" fmla="*/ 442272 h 442272"/>
              <a:gd name="connsiteX1" fmla="*/ 155848 w 410393"/>
              <a:gd name="connsiteY1" fmla="*/ 208199 h 442272"/>
              <a:gd name="connsiteX2" fmla="*/ 0 w 410393"/>
              <a:gd name="connsiteY2" fmla="*/ 0 h 442272"/>
              <a:gd name="connsiteX0" fmla="*/ 410393 w 410393"/>
              <a:gd name="connsiteY0" fmla="*/ 442272 h 442272"/>
              <a:gd name="connsiteX1" fmla="*/ 155848 w 410393"/>
              <a:gd name="connsiteY1" fmla="*/ 208199 h 442272"/>
              <a:gd name="connsiteX2" fmla="*/ 0 w 410393"/>
              <a:gd name="connsiteY2" fmla="*/ 0 h 442272"/>
              <a:gd name="connsiteX0" fmla="*/ 398487 w 398487"/>
              <a:gd name="connsiteY0" fmla="*/ 439891 h 439891"/>
              <a:gd name="connsiteX1" fmla="*/ 143942 w 398487"/>
              <a:gd name="connsiteY1" fmla="*/ 205818 h 439891"/>
              <a:gd name="connsiteX2" fmla="*/ 0 w 398487"/>
              <a:gd name="connsiteY2" fmla="*/ 0 h 439891"/>
              <a:gd name="connsiteX0" fmla="*/ 398487 w 398487"/>
              <a:gd name="connsiteY0" fmla="*/ 439891 h 439891"/>
              <a:gd name="connsiteX1" fmla="*/ 170136 w 398487"/>
              <a:gd name="connsiteY1" fmla="*/ 227249 h 439891"/>
              <a:gd name="connsiteX2" fmla="*/ 0 w 398487"/>
              <a:gd name="connsiteY2" fmla="*/ 0 h 439891"/>
              <a:gd name="connsiteX0" fmla="*/ 398487 w 398487"/>
              <a:gd name="connsiteY0" fmla="*/ 447035 h 447035"/>
              <a:gd name="connsiteX1" fmla="*/ 170136 w 398487"/>
              <a:gd name="connsiteY1" fmla="*/ 227249 h 447035"/>
              <a:gd name="connsiteX2" fmla="*/ 0 w 398487"/>
              <a:gd name="connsiteY2" fmla="*/ 0 h 447035"/>
              <a:gd name="connsiteX0" fmla="*/ 396105 w 396105"/>
              <a:gd name="connsiteY0" fmla="*/ 444653 h 444653"/>
              <a:gd name="connsiteX1" fmla="*/ 170136 w 396105"/>
              <a:gd name="connsiteY1" fmla="*/ 227249 h 444653"/>
              <a:gd name="connsiteX2" fmla="*/ 0 w 396105"/>
              <a:gd name="connsiteY2" fmla="*/ 0 h 444653"/>
              <a:gd name="connsiteX0" fmla="*/ 396105 w 396105"/>
              <a:gd name="connsiteY0" fmla="*/ 444653 h 444653"/>
              <a:gd name="connsiteX1" fmla="*/ 163366 w 396105"/>
              <a:gd name="connsiteY1" fmla="*/ 252310 h 444653"/>
              <a:gd name="connsiteX2" fmla="*/ 0 w 396105"/>
              <a:gd name="connsiteY2" fmla="*/ 0 h 444653"/>
              <a:gd name="connsiteX0" fmla="*/ 396105 w 396105"/>
              <a:gd name="connsiteY0" fmla="*/ 444653 h 444653"/>
              <a:gd name="connsiteX1" fmla="*/ 128878 w 396105"/>
              <a:gd name="connsiteY1" fmla="*/ 219705 h 444653"/>
              <a:gd name="connsiteX2" fmla="*/ 0 w 396105"/>
              <a:gd name="connsiteY2" fmla="*/ 0 h 444653"/>
              <a:gd name="connsiteX0" fmla="*/ 396105 w 396105"/>
              <a:gd name="connsiteY0" fmla="*/ 444653 h 444653"/>
              <a:gd name="connsiteX1" fmla="*/ 128878 w 396105"/>
              <a:gd name="connsiteY1" fmla="*/ 219705 h 444653"/>
              <a:gd name="connsiteX2" fmla="*/ 0 w 396105"/>
              <a:gd name="connsiteY2" fmla="*/ 0 h 444653"/>
              <a:gd name="connsiteX0" fmla="*/ 396105 w 396105"/>
              <a:gd name="connsiteY0" fmla="*/ 444653 h 444653"/>
              <a:gd name="connsiteX1" fmla="*/ 127494 w 396105"/>
              <a:gd name="connsiteY1" fmla="*/ 204280 h 444653"/>
              <a:gd name="connsiteX2" fmla="*/ 0 w 396105"/>
              <a:gd name="connsiteY2" fmla="*/ 0 h 444653"/>
              <a:gd name="connsiteX0" fmla="*/ 396105 w 396105"/>
              <a:gd name="connsiteY0" fmla="*/ 444653 h 444653"/>
              <a:gd name="connsiteX1" fmla="*/ 127494 w 396105"/>
              <a:gd name="connsiteY1" fmla="*/ 204280 h 444653"/>
              <a:gd name="connsiteX2" fmla="*/ 0 w 396105"/>
              <a:gd name="connsiteY2" fmla="*/ 0 h 444653"/>
              <a:gd name="connsiteX0" fmla="*/ 396105 w 396105"/>
              <a:gd name="connsiteY0" fmla="*/ 444653 h 444653"/>
              <a:gd name="connsiteX1" fmla="*/ 245508 w 396105"/>
              <a:gd name="connsiteY1" fmla="*/ 324059 h 444653"/>
              <a:gd name="connsiteX2" fmla="*/ 127494 w 396105"/>
              <a:gd name="connsiteY2" fmla="*/ 204280 h 444653"/>
              <a:gd name="connsiteX3" fmla="*/ 0 w 396105"/>
              <a:gd name="connsiteY3" fmla="*/ 0 h 444653"/>
              <a:gd name="connsiteX0" fmla="*/ 396105 w 396105"/>
              <a:gd name="connsiteY0" fmla="*/ 444653 h 444653"/>
              <a:gd name="connsiteX1" fmla="*/ 231756 w 396105"/>
              <a:gd name="connsiteY1" fmla="*/ 321544 h 444653"/>
              <a:gd name="connsiteX2" fmla="*/ 127494 w 396105"/>
              <a:gd name="connsiteY2" fmla="*/ 204280 h 444653"/>
              <a:gd name="connsiteX3" fmla="*/ 0 w 396105"/>
              <a:gd name="connsiteY3" fmla="*/ 0 h 444653"/>
              <a:gd name="connsiteX0" fmla="*/ 396105 w 396105"/>
              <a:gd name="connsiteY0" fmla="*/ 444653 h 444653"/>
              <a:gd name="connsiteX1" fmla="*/ 231756 w 396105"/>
              <a:gd name="connsiteY1" fmla="*/ 321544 h 444653"/>
              <a:gd name="connsiteX2" fmla="*/ 118509 w 396105"/>
              <a:gd name="connsiteY2" fmla="*/ 204660 h 444653"/>
              <a:gd name="connsiteX3" fmla="*/ 0 w 396105"/>
              <a:gd name="connsiteY3" fmla="*/ 0 h 444653"/>
              <a:gd name="connsiteX0" fmla="*/ 396105 w 396105"/>
              <a:gd name="connsiteY0" fmla="*/ 444653 h 444653"/>
              <a:gd name="connsiteX1" fmla="*/ 231756 w 396105"/>
              <a:gd name="connsiteY1" fmla="*/ 321544 h 444653"/>
              <a:gd name="connsiteX2" fmla="*/ 118509 w 396105"/>
              <a:gd name="connsiteY2" fmla="*/ 204660 h 444653"/>
              <a:gd name="connsiteX3" fmla="*/ 69190 w 396105"/>
              <a:gd name="connsiteY3" fmla="*/ 117845 h 444653"/>
              <a:gd name="connsiteX4" fmla="*/ 0 w 396105"/>
              <a:gd name="connsiteY4" fmla="*/ 0 h 444653"/>
              <a:gd name="connsiteX0" fmla="*/ 396105 w 396105"/>
              <a:gd name="connsiteY0" fmla="*/ 444653 h 444653"/>
              <a:gd name="connsiteX1" fmla="*/ 231756 w 396105"/>
              <a:gd name="connsiteY1" fmla="*/ 321544 h 444653"/>
              <a:gd name="connsiteX2" fmla="*/ 118509 w 396105"/>
              <a:gd name="connsiteY2" fmla="*/ 204660 h 444653"/>
              <a:gd name="connsiteX3" fmla="*/ 55991 w 396105"/>
              <a:gd name="connsiteY3" fmla="*/ 121500 h 444653"/>
              <a:gd name="connsiteX4" fmla="*/ 0 w 396105"/>
              <a:gd name="connsiteY4" fmla="*/ 0 h 444653"/>
              <a:gd name="connsiteX0" fmla="*/ 396105 w 396105"/>
              <a:gd name="connsiteY0" fmla="*/ 444653 h 444653"/>
              <a:gd name="connsiteX1" fmla="*/ 260683 w 396105"/>
              <a:gd name="connsiteY1" fmla="*/ 345295 h 444653"/>
              <a:gd name="connsiteX2" fmla="*/ 118509 w 396105"/>
              <a:gd name="connsiteY2" fmla="*/ 204660 h 444653"/>
              <a:gd name="connsiteX3" fmla="*/ 55991 w 396105"/>
              <a:gd name="connsiteY3" fmla="*/ 121500 h 444653"/>
              <a:gd name="connsiteX4" fmla="*/ 0 w 396105"/>
              <a:gd name="connsiteY4" fmla="*/ 0 h 444653"/>
              <a:gd name="connsiteX0" fmla="*/ 396105 w 396105"/>
              <a:gd name="connsiteY0" fmla="*/ 444653 h 444653"/>
              <a:gd name="connsiteX1" fmla="*/ 260683 w 396105"/>
              <a:gd name="connsiteY1" fmla="*/ 345295 h 444653"/>
              <a:gd name="connsiteX2" fmla="*/ 118509 w 396105"/>
              <a:gd name="connsiteY2" fmla="*/ 204660 h 444653"/>
              <a:gd name="connsiteX3" fmla="*/ 55991 w 396105"/>
              <a:gd name="connsiteY3" fmla="*/ 121500 h 444653"/>
              <a:gd name="connsiteX4" fmla="*/ 0 w 396105"/>
              <a:gd name="connsiteY4" fmla="*/ 0 h 444653"/>
              <a:gd name="connsiteX0" fmla="*/ 396105 w 396105"/>
              <a:gd name="connsiteY0" fmla="*/ 444653 h 444653"/>
              <a:gd name="connsiteX1" fmla="*/ 260683 w 396105"/>
              <a:gd name="connsiteY1" fmla="*/ 345295 h 444653"/>
              <a:gd name="connsiteX2" fmla="*/ 118509 w 396105"/>
              <a:gd name="connsiteY2" fmla="*/ 204660 h 444653"/>
              <a:gd name="connsiteX3" fmla="*/ 55991 w 396105"/>
              <a:gd name="connsiteY3" fmla="*/ 121500 h 444653"/>
              <a:gd name="connsiteX4" fmla="*/ 0 w 396105"/>
              <a:gd name="connsiteY4" fmla="*/ 0 h 444653"/>
              <a:gd name="connsiteX0" fmla="*/ 396105 w 396105"/>
              <a:gd name="connsiteY0" fmla="*/ 444653 h 444653"/>
              <a:gd name="connsiteX1" fmla="*/ 260683 w 396105"/>
              <a:gd name="connsiteY1" fmla="*/ 345295 h 444653"/>
              <a:gd name="connsiteX2" fmla="*/ 118509 w 396105"/>
              <a:gd name="connsiteY2" fmla="*/ 204660 h 444653"/>
              <a:gd name="connsiteX3" fmla="*/ 48743 w 396105"/>
              <a:gd name="connsiteY3" fmla="*/ 104719 h 444653"/>
              <a:gd name="connsiteX4" fmla="*/ 0 w 396105"/>
              <a:gd name="connsiteY4" fmla="*/ 0 h 444653"/>
              <a:gd name="connsiteX0" fmla="*/ 396105 w 396105"/>
              <a:gd name="connsiteY0" fmla="*/ 444653 h 444653"/>
              <a:gd name="connsiteX1" fmla="*/ 260683 w 396105"/>
              <a:gd name="connsiteY1" fmla="*/ 345295 h 444653"/>
              <a:gd name="connsiteX2" fmla="*/ 118509 w 396105"/>
              <a:gd name="connsiteY2" fmla="*/ 204660 h 444653"/>
              <a:gd name="connsiteX3" fmla="*/ 48743 w 396105"/>
              <a:gd name="connsiteY3" fmla="*/ 104719 h 444653"/>
              <a:gd name="connsiteX4" fmla="*/ 0 w 396105"/>
              <a:gd name="connsiteY4" fmla="*/ 0 h 444653"/>
              <a:gd name="connsiteX0" fmla="*/ 404085 w 404085"/>
              <a:gd name="connsiteY0" fmla="*/ 448259 h 448259"/>
              <a:gd name="connsiteX1" fmla="*/ 268663 w 404085"/>
              <a:gd name="connsiteY1" fmla="*/ 348901 h 448259"/>
              <a:gd name="connsiteX2" fmla="*/ 126489 w 404085"/>
              <a:gd name="connsiteY2" fmla="*/ 208266 h 448259"/>
              <a:gd name="connsiteX3" fmla="*/ 56723 w 404085"/>
              <a:gd name="connsiteY3" fmla="*/ 108325 h 448259"/>
              <a:gd name="connsiteX4" fmla="*/ 0 w 404085"/>
              <a:gd name="connsiteY4" fmla="*/ 0 h 448259"/>
              <a:gd name="connsiteX0" fmla="*/ 404085 w 404085"/>
              <a:gd name="connsiteY0" fmla="*/ 448259 h 448259"/>
              <a:gd name="connsiteX1" fmla="*/ 268663 w 404085"/>
              <a:gd name="connsiteY1" fmla="*/ 348901 h 448259"/>
              <a:gd name="connsiteX2" fmla="*/ 126489 w 404085"/>
              <a:gd name="connsiteY2" fmla="*/ 208266 h 448259"/>
              <a:gd name="connsiteX3" fmla="*/ 56723 w 404085"/>
              <a:gd name="connsiteY3" fmla="*/ 108325 h 448259"/>
              <a:gd name="connsiteX4" fmla="*/ 0 w 404085"/>
              <a:gd name="connsiteY4" fmla="*/ 0 h 448259"/>
              <a:gd name="connsiteX0" fmla="*/ 404085 w 404085"/>
              <a:gd name="connsiteY0" fmla="*/ 448259 h 448259"/>
              <a:gd name="connsiteX1" fmla="*/ 268663 w 404085"/>
              <a:gd name="connsiteY1" fmla="*/ 348901 h 448259"/>
              <a:gd name="connsiteX2" fmla="*/ 126489 w 404085"/>
              <a:gd name="connsiteY2" fmla="*/ 208266 h 448259"/>
              <a:gd name="connsiteX3" fmla="*/ 50062 w 404085"/>
              <a:gd name="connsiteY3" fmla="*/ 98091 h 448259"/>
              <a:gd name="connsiteX4" fmla="*/ 0 w 404085"/>
              <a:gd name="connsiteY4" fmla="*/ 0 h 448259"/>
              <a:gd name="connsiteX0" fmla="*/ 404085 w 404085"/>
              <a:gd name="connsiteY0" fmla="*/ 448259 h 448259"/>
              <a:gd name="connsiteX1" fmla="*/ 268663 w 404085"/>
              <a:gd name="connsiteY1" fmla="*/ 348901 h 448259"/>
              <a:gd name="connsiteX2" fmla="*/ 126489 w 404085"/>
              <a:gd name="connsiteY2" fmla="*/ 208266 h 448259"/>
              <a:gd name="connsiteX3" fmla="*/ 50062 w 404085"/>
              <a:gd name="connsiteY3" fmla="*/ 98091 h 448259"/>
              <a:gd name="connsiteX4" fmla="*/ 0 w 404085"/>
              <a:gd name="connsiteY4" fmla="*/ 0 h 448259"/>
              <a:gd name="connsiteX0" fmla="*/ 404085 w 404085"/>
              <a:gd name="connsiteY0" fmla="*/ 448259 h 448259"/>
              <a:gd name="connsiteX1" fmla="*/ 268663 w 404085"/>
              <a:gd name="connsiteY1" fmla="*/ 348901 h 448259"/>
              <a:gd name="connsiteX2" fmla="*/ 126489 w 404085"/>
              <a:gd name="connsiteY2" fmla="*/ 208266 h 448259"/>
              <a:gd name="connsiteX3" fmla="*/ 50062 w 404085"/>
              <a:gd name="connsiteY3" fmla="*/ 98091 h 448259"/>
              <a:gd name="connsiteX4" fmla="*/ 0 w 404085"/>
              <a:gd name="connsiteY4" fmla="*/ 0 h 44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085" h="448259">
                <a:moveTo>
                  <a:pt x="404085" y="448259"/>
                </a:moveTo>
                <a:cubicBezTo>
                  <a:pt x="378985" y="428160"/>
                  <a:pt x="313432" y="388963"/>
                  <a:pt x="268663" y="348901"/>
                </a:cubicBezTo>
                <a:cubicBezTo>
                  <a:pt x="226036" y="311377"/>
                  <a:pt x="162922" y="250068"/>
                  <a:pt x="126489" y="208266"/>
                </a:cubicBezTo>
                <a:cubicBezTo>
                  <a:pt x="90056" y="166464"/>
                  <a:pt x="105255" y="185910"/>
                  <a:pt x="50062" y="98091"/>
                </a:cubicBezTo>
                <a:cubicBezTo>
                  <a:pt x="-2611" y="-4294"/>
                  <a:pt x="8188" y="25041"/>
                  <a:pt x="0" y="0"/>
                </a:cubicBezTo>
              </a:path>
            </a:pathLst>
          </a:custGeom>
          <a:noFill/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TextovéPole 109"/>
          <p:cNvSpPr txBox="1"/>
          <p:nvPr/>
        </p:nvSpPr>
        <p:spPr>
          <a:xfrm>
            <a:off x="503473" y="1353983"/>
            <a:ext cx="225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A</a:t>
            </a:r>
          </a:p>
        </p:txBody>
      </p:sp>
      <p:sp>
        <p:nvSpPr>
          <p:cNvPr id="111" name="TextovéPole 110"/>
          <p:cNvSpPr txBox="1"/>
          <p:nvPr/>
        </p:nvSpPr>
        <p:spPr>
          <a:xfrm>
            <a:off x="1613494" y="908720"/>
            <a:ext cx="414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A´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2139659" y="4975284"/>
            <a:ext cx="4825821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50" dirty="0"/>
              <a:t>V bodě A se těleso nachází, v bodě A´ těleso ryba nebo člověk vidí.</a:t>
            </a:r>
          </a:p>
        </p:txBody>
      </p:sp>
      <p:sp>
        <p:nvSpPr>
          <p:cNvPr id="113" name="TextovéPole 112"/>
          <p:cNvSpPr txBox="1"/>
          <p:nvPr/>
        </p:nvSpPr>
        <p:spPr>
          <a:xfrm>
            <a:off x="8442430" y="2146408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7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8386156" y="3977617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13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3610234" y="4059070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12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2620124" y="4014065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Obr. 14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70C04FF-DBEF-FC44-3B5B-03768EE7AD29}"/>
              </a:ext>
            </a:extLst>
          </p:cNvPr>
          <p:cNvSpPr txBox="1"/>
          <p:nvPr/>
        </p:nvSpPr>
        <p:spPr>
          <a:xfrm>
            <a:off x="317489" y="332828"/>
            <a:ext cx="1485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vakuum </a:t>
            </a:r>
            <a:r>
              <a:rPr lang="cs-CZ" sz="1000" dirty="0" err="1"/>
              <a:t>n</a:t>
            </a:r>
            <a:r>
              <a:rPr lang="cs-CZ" sz="1000" baseline="-25000" dirty="0" err="1"/>
              <a:t>vak</a:t>
            </a:r>
            <a:r>
              <a:rPr lang="cs-CZ" sz="1000" baseline="-25000" dirty="0"/>
              <a:t> </a:t>
            </a:r>
            <a:r>
              <a:rPr lang="cs-CZ" sz="1000" dirty="0"/>
              <a:t>= 1</a:t>
            </a:r>
            <a:endParaRPr lang="cs-CZ" sz="1000" baseline="-25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FC9FBB4-9744-FC0B-646E-F0397BA0CB72}"/>
              </a:ext>
            </a:extLst>
          </p:cNvPr>
          <p:cNvSpPr txBox="1"/>
          <p:nvPr/>
        </p:nvSpPr>
        <p:spPr>
          <a:xfrm>
            <a:off x="2555618" y="693157"/>
            <a:ext cx="451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Rychlost světla ve vakuu = </a:t>
            </a:r>
            <a:r>
              <a:rPr lang="cs-CZ" sz="1000" b="0" i="0" dirty="0">
                <a:solidFill>
                  <a:srgbClr val="040C28"/>
                </a:solidFill>
                <a:effectLst/>
                <a:latin typeface="Google Sans"/>
              </a:rPr>
              <a:t>299 792 458 m/s ; </a:t>
            </a:r>
            <a:r>
              <a:rPr lang="cs-CZ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1 079 252 848,8 km/h</a:t>
            </a:r>
          </a:p>
          <a:p>
            <a:r>
              <a:rPr lang="cs-CZ" sz="1000" dirty="0"/>
              <a:t>Voda = 225 000 000m/s; 809 999 352 km/h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8231901-65CC-6B3E-1CB9-3BB3A97AFA9D}"/>
              </a:ext>
            </a:extLst>
          </p:cNvPr>
          <p:cNvSpPr/>
          <p:nvPr/>
        </p:nvSpPr>
        <p:spPr>
          <a:xfrm>
            <a:off x="4517928" y="5914540"/>
            <a:ext cx="4544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Relativní index lomu  je definovaný jako poměr rychlosti šíření světla ve dvou optických prostředích v</a:t>
            </a:r>
            <a:r>
              <a:rPr lang="cs-CZ" sz="1200" baseline="-25000" dirty="0"/>
              <a:t>1</a:t>
            </a:r>
            <a:r>
              <a:rPr lang="cs-CZ" sz="1200" dirty="0"/>
              <a:t> a v</a:t>
            </a:r>
            <a:r>
              <a:rPr lang="cs-CZ" sz="1200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8FCC0052-8C3A-7CE4-93DA-1A7AF5748209}"/>
                  </a:ext>
                </a:extLst>
              </p:cNvPr>
              <p:cNvSpPr txBox="1"/>
              <p:nvPr/>
            </p:nvSpPr>
            <p:spPr>
              <a:xfrm>
                <a:off x="5249232" y="6306054"/>
                <a:ext cx="2949718" cy="554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𝑟𝑒𝑙𝑎𝑡𝑖𝑣𝑛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í 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𝑖𝑛𝑑𝑒𝑥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𝑙𝑜𝑚𝑢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cs-CZ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8FCC0052-8C3A-7CE4-93DA-1A7AF5748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232" y="6306054"/>
                <a:ext cx="2949718" cy="55431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93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532A8-93F2-0A12-97A5-283B400E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7"/>
          </a:xfrm>
        </p:spPr>
        <p:txBody>
          <a:bodyPr/>
          <a:lstStyle/>
          <a:p>
            <a:r>
              <a:rPr lang="cs-CZ" dirty="0"/>
              <a:t>Snellův zákon, zákon lomu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2DF89F-D48E-E520-1216-75C88718A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021" y="936783"/>
            <a:ext cx="1920979" cy="27908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43CEB236-872E-E20C-977A-78AD1614246A}"/>
                  </a:ext>
                </a:extLst>
              </p:cNvPr>
              <p:cNvSpPr txBox="1"/>
              <p:nvPr/>
            </p:nvSpPr>
            <p:spPr>
              <a:xfrm>
                <a:off x="1063801" y="1789584"/>
                <a:ext cx="2155462" cy="277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br>
                  <a:rPr lang="cs-CZ" b="0" dirty="0">
                    <a:ea typeface="Cambria Math" panose="02040503050406030204" pitchFamily="18" charset="0"/>
                  </a:rPr>
                </a:br>
                <a:endParaRPr lang="cs-CZ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43CEB236-872E-E20C-977A-78AD16142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01" y="1789584"/>
                <a:ext cx="2155462" cy="277064"/>
              </a:xfrm>
              <a:prstGeom prst="rect">
                <a:avLst/>
              </a:prstGeom>
              <a:blipFill>
                <a:blip r:embed="rId4"/>
                <a:stretch>
                  <a:fillRect t="-2222" r="-2266" b="-3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A1E60FB6-76D7-8C8D-9A38-702833A3A5D2}"/>
                  </a:ext>
                </a:extLst>
              </p:cNvPr>
              <p:cNvSpPr txBox="1"/>
              <p:nvPr/>
            </p:nvSpPr>
            <p:spPr>
              <a:xfrm>
                <a:off x="4222841" y="1763815"/>
                <a:ext cx="1285159" cy="571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A1E60FB6-76D7-8C8D-9A38-702833A3A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841" y="1763815"/>
                <a:ext cx="1285159" cy="571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7A573522-AB20-BFF2-3DA7-C1270EBC669E}"/>
                  </a:ext>
                </a:extLst>
              </p:cNvPr>
              <p:cNvSpPr txBox="1"/>
              <p:nvPr/>
            </p:nvSpPr>
            <p:spPr>
              <a:xfrm>
                <a:off x="1554492" y="2491846"/>
                <a:ext cx="1066509" cy="563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7A573522-AB20-BFF2-3DA7-C1270EBC6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92" y="2491846"/>
                <a:ext cx="1066509" cy="5633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F2698AB4-D118-6994-75AB-F901AF848E8D}"/>
                  </a:ext>
                </a:extLst>
              </p:cNvPr>
              <p:cNvSpPr txBox="1"/>
              <p:nvPr/>
            </p:nvSpPr>
            <p:spPr>
              <a:xfrm>
                <a:off x="4283510" y="2483977"/>
                <a:ext cx="1056250" cy="563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F2698AB4-D118-6994-75AB-F901AF848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510" y="2483977"/>
                <a:ext cx="1056250" cy="5633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ravá složená závorka 10">
            <a:extLst>
              <a:ext uri="{FF2B5EF4-FFF2-40B4-BE49-F238E27FC236}">
                <a16:creationId xmlns:a16="http://schemas.microsoft.com/office/drawing/2014/main" id="{25371274-9AB0-DE85-17B3-083D368BC640}"/>
              </a:ext>
            </a:extLst>
          </p:cNvPr>
          <p:cNvSpPr/>
          <p:nvPr/>
        </p:nvSpPr>
        <p:spPr>
          <a:xfrm rot="5400000">
            <a:off x="3398192" y="1867685"/>
            <a:ext cx="277064" cy="270482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BA11BD8F-3774-C3D3-C2F3-A3434866700D}"/>
                  </a:ext>
                </a:extLst>
              </p:cNvPr>
              <p:cNvSpPr txBox="1"/>
              <p:nvPr/>
            </p:nvSpPr>
            <p:spPr>
              <a:xfrm>
                <a:off x="2528767" y="3488858"/>
                <a:ext cx="2181495" cy="563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b="0" i="1" baseline="-25000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cs-CZ" baseline="-25000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BA11BD8F-3774-C3D3-C2F3-A34348667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767" y="3488858"/>
                <a:ext cx="2181495" cy="5633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>
            <a:extLst>
              <a:ext uri="{FF2B5EF4-FFF2-40B4-BE49-F238E27FC236}">
                <a16:creationId xmlns:a16="http://schemas.microsoft.com/office/drawing/2014/main" id="{B40DAA53-4861-4288-27FA-A8D7ADFB5D51}"/>
              </a:ext>
            </a:extLst>
          </p:cNvPr>
          <p:cNvSpPr txBox="1"/>
          <p:nvPr/>
        </p:nvSpPr>
        <p:spPr>
          <a:xfrm>
            <a:off x="2820472" y="4830153"/>
            <a:ext cx="145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Index lomu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30EF15DD-8F45-7EC2-2A67-04FE0BC1B5EF}"/>
                  </a:ext>
                </a:extLst>
              </p:cNvPr>
              <p:cNvSpPr txBox="1"/>
              <p:nvPr/>
            </p:nvSpPr>
            <p:spPr>
              <a:xfrm>
                <a:off x="0" y="5139190"/>
                <a:ext cx="3352001" cy="1753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/>
                  <a:t>absolutní index lomu charakterizuje optickou hustotu daného prostředí.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 …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𝑟𝑦𝑐h𝑙𝑜𝑠𝑡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𝑠𝑣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ě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𝑡𝑙𝑎</m:t>
                      </m:r>
                    </m:oMath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 …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𝑟𝑦𝑐h𝑙𝑜𝑠𝑡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𝑠𝑣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ě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𝑡𝑙𝑎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𝑡𝑘𝑜𝑣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𝑝𝑟𝑜𝑠𝑡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ř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𝑒𝑑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í</m:t>
                      </m:r>
                    </m:oMath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ř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𝑗𝑒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𝑝𝑟𝑜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𝑣𝑎𝑘𝑢𝑢𝑚</m:t>
                      </m:r>
                    </m:oMath>
                  </m:oMathPara>
                </a14:m>
                <a:endParaRPr lang="cs-CZ" sz="1400" dirty="0"/>
              </a:p>
              <a:p>
                <a:pPr algn="ctr"/>
                <a:endParaRPr lang="cs-CZ" sz="1400" dirty="0"/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30EF15DD-8F45-7EC2-2A67-04FE0BC1B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39190"/>
                <a:ext cx="3352001" cy="1753942"/>
              </a:xfrm>
              <a:prstGeom prst="rect">
                <a:avLst/>
              </a:prstGeom>
              <a:blipFill>
                <a:blip r:embed="rId9"/>
                <a:stretch>
                  <a:fillRect t="-694" r="-32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>
            <a:extLst>
              <a:ext uri="{FF2B5EF4-FFF2-40B4-BE49-F238E27FC236}">
                <a16:creationId xmlns:a16="http://schemas.microsoft.com/office/drawing/2014/main" id="{09DAA7DE-FA6D-C6FF-4829-E40B9FE0D37D}"/>
              </a:ext>
            </a:extLst>
          </p:cNvPr>
          <p:cNvSpPr txBox="1"/>
          <p:nvPr/>
        </p:nvSpPr>
        <p:spPr>
          <a:xfrm>
            <a:off x="3976159" y="5387118"/>
            <a:ext cx="4917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relativní index lomu je dán</a:t>
            </a:r>
          </a:p>
          <a:p>
            <a:pPr algn="ctr"/>
            <a:r>
              <a:rPr lang="cs-CZ" sz="1400" dirty="0"/>
              <a:t>poměrem indexů lomu prostředí, do kterého záření vstupuje vůči indexu lomu prostředí, z něhož záření vychází, nebo poměrem rychlostí v prvním prostředí k rychlosti v druhém.</a:t>
            </a:r>
          </a:p>
          <a:p>
            <a:pPr algn="ctr"/>
            <a:r>
              <a:rPr lang="cs-CZ" sz="1400" dirty="0"/>
              <a:t>Na rozhraní dvou prostředí je relativní index lomu roven podílu sinu úhlu dopadu a sinu úhlu lomu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DAA6232-EEA6-AE3B-3464-070602B3A70B}"/>
              </a:ext>
            </a:extLst>
          </p:cNvPr>
          <p:cNvSpPr txBox="1"/>
          <p:nvPr/>
        </p:nvSpPr>
        <p:spPr>
          <a:xfrm>
            <a:off x="116505" y="930721"/>
            <a:ext cx="7245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Poměr sinu úhlu dopadu a sinu úhlu lomu je dán poměrem rychlostí šíření vlnění v prvním a druhém prostředí nebo poměrem absolutních indexů lomu druhého a prvního prostředí</a:t>
            </a:r>
          </a:p>
        </p:txBody>
      </p:sp>
      <p:sp>
        <p:nvSpPr>
          <p:cNvPr id="20" name="Řečová bublina: obdélníkový bublinový popisek se zakulacenými rohy 19">
            <a:extLst>
              <a:ext uri="{FF2B5EF4-FFF2-40B4-BE49-F238E27FC236}">
                <a16:creationId xmlns:a16="http://schemas.microsoft.com/office/drawing/2014/main" id="{4C37AAD0-F6A4-E56F-82F1-3C0B5A138ECA}"/>
              </a:ext>
            </a:extLst>
          </p:cNvPr>
          <p:cNvSpPr/>
          <p:nvPr/>
        </p:nvSpPr>
        <p:spPr>
          <a:xfrm>
            <a:off x="197409" y="2335125"/>
            <a:ext cx="1066509" cy="855095"/>
          </a:xfrm>
          <a:prstGeom prst="wedgeRoundRectCallout">
            <a:avLst>
              <a:gd name="adj1" fmla="val 125108"/>
              <a:gd name="adj2" fmla="val -7143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menší n větší úhel a naopak</a:t>
            </a:r>
          </a:p>
        </p:txBody>
      </p:sp>
      <p:sp>
        <p:nvSpPr>
          <p:cNvPr id="21" name="Řečová bublina: obdélníkový bublinový popisek se zakulacenými rohy 20">
            <a:extLst>
              <a:ext uri="{FF2B5EF4-FFF2-40B4-BE49-F238E27FC236}">
                <a16:creationId xmlns:a16="http://schemas.microsoft.com/office/drawing/2014/main" id="{58E2F8F4-55EC-BA35-CDF1-2B3DA0648AD3}"/>
              </a:ext>
            </a:extLst>
          </p:cNvPr>
          <p:cNvSpPr/>
          <p:nvPr/>
        </p:nvSpPr>
        <p:spPr>
          <a:xfrm>
            <a:off x="5867608" y="2185589"/>
            <a:ext cx="1134662" cy="855095"/>
          </a:xfrm>
          <a:prstGeom prst="wedgeRoundRectCallout">
            <a:avLst>
              <a:gd name="adj1" fmla="val -79277"/>
              <a:gd name="adj2" fmla="val -4335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větší </a:t>
            </a:r>
            <a:r>
              <a:rPr lang="cs-CZ" sz="1400" i="1" dirty="0"/>
              <a:t>v </a:t>
            </a:r>
            <a:r>
              <a:rPr lang="cs-CZ" sz="1400" dirty="0"/>
              <a:t>větší úhel </a:t>
            </a:r>
            <a:br>
              <a:rPr lang="cs-CZ" sz="1400" dirty="0"/>
            </a:br>
            <a:r>
              <a:rPr lang="cs-CZ" sz="1400" dirty="0"/>
              <a:t>a naopak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A07074B4-F493-F0CD-110D-B894C0CF863A}"/>
                  </a:ext>
                </a:extLst>
              </p:cNvPr>
              <p:cNvSpPr txBox="1"/>
              <p:nvPr/>
            </p:nvSpPr>
            <p:spPr>
              <a:xfrm>
                <a:off x="5152428" y="3994605"/>
                <a:ext cx="3946677" cy="134254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400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Absolutní index lomu lze také spočítat ze dvou parametrů dané látky (světlo </a:t>
                </a:r>
                <a:r>
                  <a:rPr lang="cs-CZ" sz="1400" b="0" i="0" dirty="0" err="1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elmg</a:t>
                </a:r>
                <a:r>
                  <a:rPr lang="cs-CZ" sz="1400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. vlna):</a:t>
                </a:r>
              </a:p>
              <a:p>
                <a:r>
                  <a:rPr lang="cs-CZ" sz="1400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elektrického (</a:t>
                </a:r>
                <a:r>
                  <a:rPr lang="cs-CZ" sz="1400" b="0" i="0" u="none" strike="noStrike" dirty="0">
                    <a:solidFill>
                      <a:srgbClr val="3366CC"/>
                    </a:solidFill>
                    <a:effectLst/>
                    <a:latin typeface="Arial" panose="020B0604020202020204" pitchFamily="34" charset="0"/>
                  </a:rPr>
                  <a:t>relativní permitivita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u="none" strike="noStrike" smtClean="0">
                            <a:solidFill>
                              <a:srgbClr val="3366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u="none" strike="noStrike" smtClean="0">
                            <a:solidFill>
                              <a:srgbClr val="3366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cs-CZ" b="0" i="1" u="none" strike="noStrike" smtClean="0">
                            <a:solidFill>
                              <a:srgbClr val="3366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1400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)</a:t>
                </a:r>
              </a:p>
              <a:p>
                <a:r>
                  <a:rPr lang="cs-CZ" sz="1400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a magnetického (</a:t>
                </a:r>
                <a:r>
                  <a:rPr lang="cs-CZ" sz="1400" b="0" i="0" u="none" strike="noStrike" dirty="0">
                    <a:solidFill>
                      <a:srgbClr val="3366CC"/>
                    </a:solidFill>
                    <a:effectLst/>
                    <a:latin typeface="Arial" panose="020B0604020202020204" pitchFamily="34" charset="0"/>
                  </a:rPr>
                  <a:t>relativní permeabilita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u="none" strike="noStrike" smtClean="0">
                            <a:solidFill>
                              <a:srgbClr val="3366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u="none" strike="noStrike" smtClean="0">
                            <a:solidFill>
                              <a:srgbClr val="3366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u="none" strike="noStrike" smtClean="0">
                            <a:solidFill>
                              <a:srgbClr val="3366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1400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202122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b="0" i="1" smtClean="0">
                          <a:solidFill>
                            <a:srgbClr val="20212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srgbClr val="33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3366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3366CC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cs-CZ" i="1" smtClean="0">
                              <a:solidFill>
                                <a:srgbClr val="3366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33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3366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3366CC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A07074B4-F493-F0CD-110D-B894C0CF8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428" y="3994605"/>
                <a:ext cx="3946677" cy="13425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59329DD6-AA6B-5D0E-B149-58CA03433468}"/>
              </a:ext>
            </a:extLst>
          </p:cNvPr>
          <p:cNvSpPr/>
          <p:nvPr/>
        </p:nvSpPr>
        <p:spPr>
          <a:xfrm>
            <a:off x="386535" y="4239090"/>
            <a:ext cx="1845205" cy="701587"/>
          </a:xfrm>
          <a:prstGeom prst="wedgeRoundRectCallout">
            <a:avLst>
              <a:gd name="adj1" fmla="val -21408"/>
              <a:gd name="adj2" fmla="val 7961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0" i="0">
                <a:solidFill>
                  <a:srgbClr val="212529"/>
                </a:solidFill>
                <a:effectLst/>
                <a:latin typeface="system-ui"/>
              </a:rPr>
              <a:t>absolutní index lomu je materiálovou konstantou</a:t>
            </a:r>
            <a:endParaRPr lang="cs-CZ" sz="1400"/>
          </a:p>
        </p:txBody>
      </p: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D465B859-0CD1-0F81-6EC0-38434AA42BDD}"/>
              </a:ext>
            </a:extLst>
          </p:cNvPr>
          <p:cNvSpPr/>
          <p:nvPr/>
        </p:nvSpPr>
        <p:spPr>
          <a:xfrm>
            <a:off x="3228499" y="4291726"/>
            <a:ext cx="1757296" cy="604461"/>
          </a:xfrm>
          <a:prstGeom prst="wedgeRoundRectCallout">
            <a:avLst>
              <a:gd name="adj1" fmla="val 50648"/>
              <a:gd name="adj2" fmla="val 12003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0" i="0" dirty="0">
                <a:solidFill>
                  <a:srgbClr val="212529"/>
                </a:solidFill>
                <a:effectLst/>
                <a:latin typeface="system-ui"/>
              </a:rPr>
              <a:t>relativní index lomu je závislý na uspořádání</a:t>
            </a:r>
            <a:endParaRPr lang="cs-CZ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8F2012DB-BEEC-587C-6598-92B2F51B3DC8}"/>
                  </a:ext>
                </a:extLst>
              </p:cNvPr>
              <p:cNvSpPr txBox="1"/>
              <p:nvPr/>
            </p:nvSpPr>
            <p:spPr>
              <a:xfrm>
                <a:off x="5366309" y="3299315"/>
                <a:ext cx="1635961" cy="565732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8F2012DB-BEEC-587C-6598-92B2F51B3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309" y="3299315"/>
                <a:ext cx="1635961" cy="565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30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88A785-CDAE-94BB-01D4-49491C2B9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1" y="458905"/>
            <a:ext cx="9123389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b="1" dirty="0">
                <a:solidFill>
                  <a:srgbClr val="212529"/>
                </a:solidFill>
                <a:latin typeface="system-ui"/>
              </a:rPr>
              <a:t>Absolutní index lomu je definovaný jako poměr rychlosti šíření světla ve vakuu c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b="1" dirty="0">
                <a:solidFill>
                  <a:srgbClr val="212529"/>
                </a:solidFill>
                <a:latin typeface="system-ui"/>
              </a:rPr>
              <a:t>a rychlosti </a:t>
            </a:r>
            <a:r>
              <a:rPr lang="cs-CZ" altLang="cs-CZ" b="1" i="1" dirty="0">
                <a:solidFill>
                  <a:srgbClr val="212529"/>
                </a:solidFill>
                <a:latin typeface="system-ui"/>
              </a:rPr>
              <a:t>v</a:t>
            </a:r>
            <a:r>
              <a:rPr lang="cs-CZ" altLang="cs-CZ" b="1" dirty="0">
                <a:solidFill>
                  <a:srgbClr val="212529"/>
                </a:solidFill>
                <a:latin typeface="system-ui"/>
              </a:rPr>
              <a:t> </a:t>
            </a:r>
            <a:r>
              <a:rPr lang="cs-CZ" altLang="cs-CZ" b="1" dirty="0" err="1">
                <a:solidFill>
                  <a:srgbClr val="212529"/>
                </a:solidFill>
                <a:latin typeface="system-ui"/>
              </a:rPr>
              <a:t>v</a:t>
            </a:r>
            <a:r>
              <a:rPr lang="cs-CZ" altLang="cs-CZ" b="1" dirty="0">
                <a:solidFill>
                  <a:srgbClr val="212529"/>
                </a:solidFill>
                <a:latin typeface="system-ui"/>
              </a:rPr>
              <a:t> daném prostředí:</a:t>
            </a:r>
          </a:p>
        </p:txBody>
      </p:sp>
      <p:sp>
        <p:nvSpPr>
          <p:cNvPr id="3" name="AutoShape 2" descr="{\displaystyle n={\frac {c}{v}}}">
            <a:extLst>
              <a:ext uri="{FF2B5EF4-FFF2-40B4-BE49-F238E27FC236}">
                <a16:creationId xmlns:a16="http://schemas.microsoft.com/office/drawing/2014/main" id="{EE210DE0-CDEB-A91F-F480-EF33436FA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1540" y="131376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DDE83FC-F7E7-D263-1256-E094D744F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999" y="1299954"/>
            <a:ext cx="1344223" cy="77889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B1F6A57-1EFD-532A-C751-E698CEC3EF6B}"/>
              </a:ext>
            </a:extLst>
          </p:cNvPr>
          <p:cNvSpPr txBox="1"/>
          <p:nvPr/>
        </p:nvSpPr>
        <p:spPr>
          <a:xfrm>
            <a:off x="116505" y="2438890"/>
            <a:ext cx="8775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dirty="0">
                <a:solidFill>
                  <a:srgbClr val="212529"/>
                </a:solidFill>
                <a:effectLst/>
                <a:latin typeface="system-ui"/>
              </a:rPr>
              <a:t>Relativní index lomu</a:t>
            </a:r>
            <a:r>
              <a:rPr lang="cs-CZ" b="0" i="0" dirty="0">
                <a:solidFill>
                  <a:srgbClr val="212529"/>
                </a:solidFill>
                <a:effectLst/>
                <a:latin typeface="system-ui"/>
              </a:rPr>
              <a:t> je definovaný jako poměr rychlosti šíření světla ve dvou optických prostředích </a:t>
            </a:r>
            <a:r>
              <a:rPr lang="cs-CZ" b="0" i="1" dirty="0">
                <a:solidFill>
                  <a:srgbClr val="212529"/>
                </a:solidFill>
                <a:effectLst/>
                <a:latin typeface="system-ui"/>
              </a:rPr>
              <a:t>v</a:t>
            </a:r>
            <a:r>
              <a:rPr lang="cs-CZ" b="0" i="1" baseline="-25000" dirty="0">
                <a:solidFill>
                  <a:srgbClr val="212529"/>
                </a:solidFill>
                <a:effectLst/>
                <a:latin typeface="system-ui"/>
              </a:rPr>
              <a:t>1</a:t>
            </a:r>
            <a:r>
              <a:rPr lang="cs-CZ" b="0" i="0" dirty="0">
                <a:solidFill>
                  <a:srgbClr val="212529"/>
                </a:solidFill>
                <a:effectLst/>
                <a:latin typeface="system-ui"/>
              </a:rPr>
              <a:t> a </a:t>
            </a:r>
            <a:r>
              <a:rPr lang="cs-CZ" b="0" i="1" dirty="0">
                <a:solidFill>
                  <a:srgbClr val="212529"/>
                </a:solidFill>
                <a:effectLst/>
                <a:latin typeface="system-ui"/>
              </a:rPr>
              <a:t>v</a:t>
            </a:r>
            <a:r>
              <a:rPr lang="cs-CZ" b="0" i="1" baseline="-25000" dirty="0">
                <a:solidFill>
                  <a:srgbClr val="212529"/>
                </a:solidFill>
                <a:effectLst/>
                <a:latin typeface="system-ui"/>
              </a:rPr>
              <a:t>2</a:t>
            </a:r>
            <a:r>
              <a:rPr lang="cs-CZ" b="0" i="0" dirty="0">
                <a:solidFill>
                  <a:srgbClr val="212529"/>
                </a:solidFill>
                <a:effectLst/>
                <a:latin typeface="system-ui"/>
              </a:rPr>
              <a:t>: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44A94DB-AAC3-2559-E979-DB442F3F6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420" y="3009841"/>
            <a:ext cx="1505160" cy="83831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686C6FC-39AE-685B-C780-E7A8CED1F024}"/>
              </a:ext>
            </a:extLst>
          </p:cNvPr>
          <p:cNvSpPr txBox="1"/>
          <p:nvPr/>
        </p:nvSpPr>
        <p:spPr>
          <a:xfrm>
            <a:off x="431540" y="4104075"/>
            <a:ext cx="184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odvození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8A914D1-5F1B-DBE5-1D33-760803B75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765" y="4599130"/>
            <a:ext cx="3705742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63946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lastní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7272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10777</TotalTime>
  <Words>2004</Words>
  <Application>Microsoft Office PowerPoint</Application>
  <PresentationFormat>Předvádění na obrazovce (4:3)</PresentationFormat>
  <Paragraphs>248</Paragraphs>
  <Slides>14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Google Sans</vt:lpstr>
      <vt:lpstr>system-ui</vt:lpstr>
      <vt:lpstr>Verdana</vt:lpstr>
      <vt:lpstr>Wingdings 2</vt:lpstr>
      <vt:lpstr>Výchozí návrh</vt:lpstr>
      <vt:lpstr>Prezentace aplikace PowerPoint</vt:lpstr>
      <vt:lpstr>Odraz a lom</vt:lpstr>
      <vt:lpstr>Základní pojmy</vt:lpstr>
      <vt:lpstr>Odraz světla na rovinné ploše</vt:lpstr>
      <vt:lpstr>Odraz světla na zakřivené ploše</vt:lpstr>
      <vt:lpstr>Prezentace aplikace PowerPoint</vt:lpstr>
      <vt:lpstr>Odraz a lom světla</vt:lpstr>
      <vt:lpstr>Snellův zákon, zákon lomu</vt:lpstr>
      <vt:lpstr>Prezentace aplikace PowerPoint</vt:lpstr>
      <vt:lpstr>Mezní úhel</vt:lpstr>
      <vt:lpstr>Proč je </vt:lpstr>
      <vt:lpstr>výpočet</vt:lpstr>
      <vt:lpstr>Citace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Souhrnné opakování fyzikálních veličin</dc:title>
  <dc:creator>zdenet</dc:creator>
  <cp:lastModifiedBy>Mgr. Zdeněk Chalupský</cp:lastModifiedBy>
  <cp:revision>390</cp:revision>
  <dcterms:created xsi:type="dcterms:W3CDTF">2013-03-27T07:54:35Z</dcterms:created>
  <dcterms:modified xsi:type="dcterms:W3CDTF">2024-02-22T17:47:31Z</dcterms:modified>
</cp:coreProperties>
</file>