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56" r:id="rId3"/>
    <p:sldId id="257" r:id="rId4"/>
    <p:sldId id="281" r:id="rId5"/>
    <p:sldId id="258" r:id="rId6"/>
    <p:sldId id="277" r:id="rId7"/>
    <p:sldId id="283" r:id="rId8"/>
    <p:sldId id="286" r:id="rId9"/>
    <p:sldId id="280" r:id="rId10"/>
    <p:sldId id="287" r:id="rId11"/>
    <p:sldId id="285" r:id="rId12"/>
    <p:sldId id="261" r:id="rId13"/>
    <p:sldId id="28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1" autoAdjust="0"/>
    <p:restoredTop sz="94682" autoAdjust="0"/>
  </p:normalViewPr>
  <p:slideViewPr>
    <p:cSldViewPr>
      <p:cViewPr>
        <p:scale>
          <a:sx n="90" d="100"/>
          <a:sy n="90" d="100"/>
        </p:scale>
        <p:origin x="-93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Time" TargetMode="External"/><Relationship Id="rId13" Type="http://schemas.openxmlformats.org/officeDocument/2006/relationships/hyperlink" Target="http://en.wikipedia.org/wiki/Triple_point" TargetMode="External"/><Relationship Id="rId3" Type="http://schemas.openxmlformats.org/officeDocument/2006/relationships/hyperlink" Target="http://en.wikipedia.org/wiki/Metre" TargetMode="External"/><Relationship Id="rId7" Type="http://schemas.openxmlformats.org/officeDocument/2006/relationships/hyperlink" Target="http://en.wikipedia.org/wiki/Second" TargetMode="External"/><Relationship Id="rId12" Type="http://schemas.openxmlformats.org/officeDocument/2006/relationships/hyperlink" Target="http://en.wikipedia.org/wiki/Thermodynamic_temperature" TargetMode="External"/><Relationship Id="rId17" Type="http://schemas.openxmlformats.org/officeDocument/2006/relationships/hyperlink" Target="http://en.wikipedia.org/wiki/Luminous_intensity" TargetMode="External"/><Relationship Id="rId2" Type="http://schemas.openxmlformats.org/officeDocument/2006/relationships/hyperlink" Target="http://en.wikipedia.org/wiki/Dimensional_analysis" TargetMode="External"/><Relationship Id="rId16" Type="http://schemas.openxmlformats.org/officeDocument/2006/relationships/hyperlink" Target="http://en.wikipedia.org/wiki/Candel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Mass" TargetMode="External"/><Relationship Id="rId11" Type="http://schemas.openxmlformats.org/officeDocument/2006/relationships/hyperlink" Target="http://en.wikipedia.org/wiki/Kelvin" TargetMode="External"/><Relationship Id="rId5" Type="http://schemas.openxmlformats.org/officeDocument/2006/relationships/hyperlink" Target="http://en.wikipedia.org/wiki/Kilogram" TargetMode="External"/><Relationship Id="rId15" Type="http://schemas.openxmlformats.org/officeDocument/2006/relationships/hyperlink" Target="http://en.wikipedia.org/wiki/Amount_of_substance" TargetMode="External"/><Relationship Id="rId10" Type="http://schemas.openxmlformats.org/officeDocument/2006/relationships/hyperlink" Target="http://en.wikipedia.org/wiki/Electric_current" TargetMode="External"/><Relationship Id="rId4" Type="http://schemas.openxmlformats.org/officeDocument/2006/relationships/hyperlink" Target="http://en.wikipedia.org/wiki/Length" TargetMode="External"/><Relationship Id="rId9" Type="http://schemas.openxmlformats.org/officeDocument/2006/relationships/hyperlink" Target="http://en.wikipedia.org/wiki/Ampere" TargetMode="External"/><Relationship Id="rId14" Type="http://schemas.openxmlformats.org/officeDocument/2006/relationships/hyperlink" Target="http://en.wikipedia.org/wiki/Mole_(unit)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pm.org/en/si/new_si/" TargetMode="External"/><Relationship Id="rId2" Type="http://schemas.openxmlformats.org/officeDocument/2006/relationships/hyperlink" Target="http://www.cm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mz.cz/urad/unmz" TargetMode="External"/><Relationship Id="rId4" Type="http://schemas.openxmlformats.org/officeDocument/2006/relationships/hyperlink" Target="http://www.bipm.org/en/home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mz.cz/urad/o-uradu" TargetMode="External"/><Relationship Id="rId3" Type="http://schemas.openxmlformats.org/officeDocument/2006/relationships/hyperlink" Target="http://pixabay.com/cs/znamen%C3%AD-%C4%8Dern%C3%A1-ikona-dv%C4%9B-symbol-25607/" TargetMode="External"/><Relationship Id="rId7" Type="http://schemas.openxmlformats.org/officeDocument/2006/relationships/hyperlink" Target="http://www.cmi.cz/" TargetMode="External"/><Relationship Id="rId12" Type="http://schemas.openxmlformats.org/officeDocument/2006/relationships/hyperlink" Target="http://cs.wikipedia.org/wiki/Amp%C3%A9r" TargetMode="External"/><Relationship Id="rId2" Type="http://schemas.openxmlformats.org/officeDocument/2006/relationships/hyperlink" Target="http://pixabay.com/cs/pravidlo-matematick%C3%A9-rozm%C4%9Bry-m%C3%ADra-10635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Nov%C3%A9_definice_SI" TargetMode="External"/><Relationship Id="rId11" Type="http://schemas.openxmlformats.org/officeDocument/2006/relationships/hyperlink" Target="http://cs.wikipedia.org/wiki/Sekunda#Historick.C3.BD_v.C3.BDvoj" TargetMode="External"/><Relationship Id="rId5" Type="http://schemas.openxmlformats.org/officeDocument/2006/relationships/hyperlink" Target="http://mentalfloss.com/article/31122/not-so-perfect-kilogram-and-why-metric-system-might-be-screwed" TargetMode="External"/><Relationship Id="rId10" Type="http://schemas.openxmlformats.org/officeDocument/2006/relationships/hyperlink" Target="http://cs.wikipedia.org/wiki/Kilogram" TargetMode="External"/><Relationship Id="rId4" Type="http://schemas.openxmlformats.org/officeDocument/2006/relationships/hyperlink" Target="http://cs.wikipedia.org/wiki/Soubor:Standard_kilogram,_2.jpg" TargetMode="External"/><Relationship Id="rId9" Type="http://schemas.openxmlformats.org/officeDocument/2006/relationships/hyperlink" Target="http://cs.wikipedia.org/wiki/Metr#Historie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Angloamerick%C3%A1_m%C4%9Brn%C3%A1_soustava" TargetMode="External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Nov%C3%A9_definice_SI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Mm_Hg" TargetMode="External"/><Relationship Id="rId13" Type="http://schemas.openxmlformats.org/officeDocument/2006/relationships/hyperlink" Target="http://cs.wikipedia.org/w/index.php?title=Absolutn%C3%AD_amp%C3%A9r&amp;action=edit&amp;redlink=1" TargetMode="External"/><Relationship Id="rId3" Type="http://schemas.openxmlformats.org/officeDocument/2006/relationships/hyperlink" Target="http://cs.wikipedia.org/wiki/Poledn%C3%ADk" TargetMode="External"/><Relationship Id="rId7" Type="http://schemas.openxmlformats.org/officeDocument/2006/relationships/hyperlink" Target="http://cs.wikipedia.org/wiki/Atmosf%C3%A9rick%C3%BD_tlak" TargetMode="External"/><Relationship Id="rId12" Type="http://schemas.openxmlformats.org/officeDocument/2006/relationships/hyperlink" Target="http://cs.wikipedia.org/w/index.php?title=Abamp%C3%A9r&amp;action=edit&amp;redlink=1" TargetMode="External"/><Relationship Id="rId17" Type="http://schemas.openxmlformats.org/officeDocument/2006/relationships/hyperlink" Target="http://cs.wikipedia.org/wiki/Centimetr" TargetMode="External"/><Relationship Id="rId2" Type="http://schemas.openxmlformats.org/officeDocument/2006/relationships/hyperlink" Target="http://cs.wikipedia.org/wiki/Zem%C4%9B" TargetMode="External"/><Relationship Id="rId16" Type="http://schemas.openxmlformats.org/officeDocument/2006/relationships/hyperlink" Target="http://cs.wikipedia.org/wiki/Kilopon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tupe%C5%88_Celsia" TargetMode="External"/><Relationship Id="rId11" Type="http://schemas.openxmlformats.org/officeDocument/2006/relationships/hyperlink" Target="http://cs.wikipedia.org/wiki/Soustava_CGS" TargetMode="External"/><Relationship Id="rId5" Type="http://schemas.openxmlformats.org/officeDocument/2006/relationships/hyperlink" Target="http://cs.wikipedia.org/wiki/Voda" TargetMode="External"/><Relationship Id="rId15" Type="http://schemas.openxmlformats.org/officeDocument/2006/relationships/hyperlink" Target="http://cs.wikipedia.org/wiki/Newton" TargetMode="External"/><Relationship Id="rId10" Type="http://schemas.openxmlformats.org/officeDocument/2006/relationships/hyperlink" Target="http://cs.wikipedia.org/w/index.php?title=Efemeridov%C3%BD_%C4%8Das&amp;action=edit&amp;redlink=1" TargetMode="External"/><Relationship Id="rId4" Type="http://schemas.openxmlformats.org/officeDocument/2006/relationships/hyperlink" Target="http://cs.wikipedia.org/wiki/Litr" TargetMode="External"/><Relationship Id="rId9" Type="http://schemas.openxmlformats.org/officeDocument/2006/relationships/hyperlink" Target="http://cs.wikipedia.org/wiki/Tropick%C3%BD_rok" TargetMode="External"/><Relationship Id="rId14" Type="http://schemas.openxmlformats.org/officeDocument/2006/relationships/hyperlink" Target="http://cs.wikipedia.org/w/index.php?title=Dyna&amp;action=edit&amp;redlink=1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Amp%C3%A9r" TargetMode="External"/><Relationship Id="rId13" Type="http://schemas.openxmlformats.org/officeDocument/2006/relationships/hyperlink" Target="http://cs.wikipedia.org/wiki/Planckova_konstanta" TargetMode="External"/><Relationship Id="rId3" Type="http://schemas.openxmlformats.org/officeDocument/2006/relationships/hyperlink" Target="http://cs.wikipedia.org/wiki/Gener%C3%A1ln%C3%AD_konference_pro_m%C3%ADry_a_v%C3%A1hy" TargetMode="External"/><Relationship Id="rId7" Type="http://schemas.openxmlformats.org/officeDocument/2006/relationships/hyperlink" Target="http://cs.wikipedia.org/wiki/Kelvin" TargetMode="External"/><Relationship Id="rId12" Type="http://schemas.openxmlformats.org/officeDocument/2006/relationships/hyperlink" Target="http://cs.wikipedia.org/wiki/Hmotnost" TargetMode="External"/><Relationship Id="rId2" Type="http://schemas.openxmlformats.org/officeDocument/2006/relationships/hyperlink" Target="http://cs.wikipedia.org/wiki/Mezin%C3%A1rodn%C3%AD_v%C3%BDbor_pro_m%C3%ADry_a_v%C3%A1h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ekunda" TargetMode="External"/><Relationship Id="rId11" Type="http://schemas.openxmlformats.org/officeDocument/2006/relationships/hyperlink" Target="http://cs.wikipedia.org/wiki/Zp%C4%9Btn%C3%A1_kompatibilita" TargetMode="External"/><Relationship Id="rId5" Type="http://schemas.openxmlformats.org/officeDocument/2006/relationships/hyperlink" Target="http://cs.wikipedia.org/wiki/Kilogram" TargetMode="External"/><Relationship Id="rId10" Type="http://schemas.openxmlformats.org/officeDocument/2006/relationships/hyperlink" Target="http://cs.wikipedia.org/wiki/Mol" TargetMode="External"/><Relationship Id="rId4" Type="http://schemas.openxmlformats.org/officeDocument/2006/relationships/hyperlink" Target="http://cs.wikipedia.org/wiki/Metr" TargetMode="External"/><Relationship Id="rId9" Type="http://schemas.openxmlformats.org/officeDocument/2006/relationships/hyperlink" Target="http://cs.wikipedia.org/wiki/Kandela" TargetMode="External"/><Relationship Id="rId14" Type="http://schemas.openxmlformats.org/officeDocument/2006/relationships/hyperlink" Target="http://cs.wikipedia.org/wiki/Jou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819943"/>
            <a:ext cx="8229600" cy="281430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6.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VY_32_INOVACE_05_FY_A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 a II.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Úvod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Vznik soustavy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ctr" eaLnBrk="1" hangingPunct="1">
              <a:lnSpc>
                <a:spcPct val="90000"/>
              </a:lnSpc>
              <a:spcAft>
                <a:spcPts val="600"/>
              </a:spcAft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Důvody vzniku mezinárodní soustavy SI,  </a:t>
            </a:r>
            <a:r>
              <a:rPr lang="cs-CZ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její </a:t>
            </a: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principy – požadavky na základní strukturu jednotek, nedostatky vyplývající ze současných požadavků na přesnost a neměnnost hodnot základních jednotek, řešení.</a:t>
            </a:r>
          </a:p>
          <a:p>
            <a:pPr algn="ctr" eaLnBrk="1" hangingPunct="1">
              <a:lnSpc>
                <a:spcPct val="90000"/>
              </a:lnSpc>
              <a:spcAft>
                <a:spcPts val="600"/>
              </a:spcAft>
            </a:pPr>
            <a:endParaRPr lang="cs-CZ" sz="1200" b="1" dirty="0" smtClean="0">
              <a:latin typeface="Verdana" pitchFamily="34" charset="0"/>
            </a:endParaRP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19643"/>
            <a:ext cx="8229600" cy="544072"/>
          </a:xfrm>
        </p:spPr>
        <p:txBody>
          <a:bodyPr/>
          <a:lstStyle/>
          <a:p>
            <a:r>
              <a:rPr lang="cs-CZ" dirty="0"/>
              <a:t>Základní jednotky SI v Aj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935164"/>
              </p:ext>
            </p:extLst>
          </p:nvPr>
        </p:nvGraphicFramePr>
        <p:xfrm>
          <a:off x="116507" y="1484886"/>
          <a:ext cx="8955996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914"/>
                <a:gridCol w="622212"/>
                <a:gridCol w="933316"/>
                <a:gridCol w="5864461"/>
                <a:gridCol w="810093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Unit</a:t>
                      </a:r>
                      <a:b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name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Unit</a:t>
                      </a:r>
                      <a:b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1000" b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symbol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Quantity</a:t>
                      </a:r>
                      <a: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cs-CZ" sz="1000" b="1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name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Definition</a:t>
                      </a:r>
                      <a: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Incomplete</a:t>
                      </a:r>
                      <a: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2" tooltip="Dimensional analysis"/>
                        </a:rPr>
                        <a:t>Dimension</a:t>
                      </a:r>
                      <a: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2" tooltip="Dimensional analysis"/>
                        </a:rPr>
                        <a:t/>
                      </a:r>
                      <a:b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2" tooltip="Dimensional analysis"/>
                        </a:rPr>
                      </a:br>
                      <a: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2" tooltip="Dimensional analysis"/>
                        </a:rPr>
                        <a:t>symbol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3" tooltip="Metre"/>
                        </a:rPr>
                        <a:t>metre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000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4" tooltip="Length"/>
                        </a:rPr>
                        <a:t>length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(1793): 1/</a:t>
                      </a: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10000000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meridian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through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Paris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between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North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Pole and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Equator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(1983):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distance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travelled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by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light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vacuum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 1/</a:t>
                      </a: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299792458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second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5" tooltip="Kilogram"/>
                        </a:rPr>
                        <a:t>kilogram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kg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6" tooltip="Mass"/>
                        </a:rPr>
                        <a:t>mass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(1793):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grave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defined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as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weight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mass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]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cubic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decimetre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pure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water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freezing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point.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(1889):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mass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International Prototype Kilogram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7" tooltip="Second"/>
                        </a:rPr>
                        <a:t>second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8" tooltip="Time"/>
                        </a:rPr>
                        <a:t>time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(Medieval): 1/</a:t>
                      </a: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86400 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day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(1967):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duration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9192631770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periods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radiation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corresponding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to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transition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between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hyperfine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levels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ground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state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caesium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133 atom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9" tooltip="Ampere"/>
                        </a:rPr>
                        <a:t>ampere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0" tooltip="Electric current"/>
                        </a:rPr>
                        <a:t>electric current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(1881):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tenth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electromagnetic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CGS unit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[CGS] emu unit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flowing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arc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 cm long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circle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 cm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radius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creates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field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oersted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centre.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(1946):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constant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which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maintained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two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straight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parallel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conductors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infinite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length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negligible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circular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cross-section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and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placed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 m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apart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vacuum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would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produce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between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these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conductors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force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equal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to 2×10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−7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newton per metre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length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1" tooltip="Kelvin"/>
                        </a:rPr>
                        <a:t>kelvin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2" tooltip="Thermodynamic temperature"/>
                        </a:rPr>
                        <a:t>thermodynamic temperature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(1743):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centigrade</a:t>
                      </a:r>
                      <a:r>
                        <a:rPr lang="cs-CZ" sz="10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scale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obtained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by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assigning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0° to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freezing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point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water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and 100° to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boiling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point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water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(1967):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fraction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1/</a:t>
                      </a: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273.16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thermodynamic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temperature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3" tooltip="Triple point"/>
                        </a:rPr>
                        <a:t>triple point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water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Θ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4" tooltip="Mole (unit)"/>
                        </a:rPr>
                        <a:t>mole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5" tooltip="Amount of substance"/>
                        </a:rPr>
                        <a:t>amount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5" tooltip="Amount of substance"/>
                        </a:rPr>
                        <a:t>of substance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(1900):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molecular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weight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substance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mass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grams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(1967):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amount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substance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system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which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contains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as many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elementary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entities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as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there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are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atoms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 0.012 kilogram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carbon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12. 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u="none" strike="noStrike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6" tooltip="Candela"/>
                        </a:rPr>
                        <a:t>candela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u="none" strike="noStrike" dirty="0" err="1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7" tooltip="Luminous intensity"/>
                        </a:rPr>
                        <a:t>luminous</a:t>
                      </a:r>
                      <a:r>
                        <a:rPr lang="cs-CZ" sz="1000" u="none" strike="noStrike" dirty="0">
                          <a:solidFill>
                            <a:srgbClr val="0B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  <a:hlinkClick r:id="rId17" tooltip="Luminous intensity"/>
                        </a:rPr>
                        <a:t> intensity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Original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(1946):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value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candle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such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brightness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full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radiator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temperature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solidification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platinum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60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new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candles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per square centimetre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lvl="0" indent="-171450">
                        <a:lnSpc>
                          <a:spcPct val="115000"/>
                        </a:lnSpc>
                        <a:spcAft>
                          <a:spcPts val="120"/>
                        </a:spcAft>
                        <a:buSzPts val="1000"/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cs-CZ" sz="1000" b="1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Current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(1979):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luminous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intensity, in a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given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direction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 source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emits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monochromatic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radiation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frequency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540×10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hertz and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has a radiant intensity in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that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direction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1/</a:t>
                      </a:r>
                      <a:r>
                        <a:rPr lang="cs-CZ" sz="1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683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watt per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steradian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.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480" marR="30480" marT="30480" marB="3048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1510" y="998730"/>
            <a:ext cx="540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Tabulka převzata s anglické verze </a:t>
            </a:r>
            <a:r>
              <a:rPr lang="cs-CZ" sz="1200" dirty="0" err="1" smtClean="0"/>
              <a:t>Wikipede</a:t>
            </a:r>
            <a:r>
              <a:rPr lang="cs-CZ" sz="1200" dirty="0" smtClean="0"/>
              <a:t> [</a:t>
            </a:r>
            <a:r>
              <a:rPr lang="cs-CZ" sz="1200" dirty="0"/>
              <a:t>9</a:t>
            </a:r>
            <a:r>
              <a:rPr lang="cs-CZ" sz="1200" dirty="0" smtClean="0"/>
              <a:t>]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0289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cs-CZ" dirty="0" smtClean="0"/>
              <a:t>Související odkazy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1178750"/>
            <a:ext cx="85509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hlinkClick r:id="rId2"/>
              </a:rPr>
              <a:t>http://www.cmi.cz</a:t>
            </a:r>
            <a:r>
              <a:rPr lang="cs-CZ" sz="1600" dirty="0" smtClean="0"/>
              <a:t> – „Český metrologický institut zabezpečuje </a:t>
            </a:r>
            <a:r>
              <a:rPr lang="cs-CZ" sz="1600" dirty="0"/>
              <a:t>jednotnost a přesnost </a:t>
            </a:r>
            <a:r>
              <a:rPr lang="cs-CZ" sz="1600" dirty="0" smtClean="0"/>
              <a:t>měřidel</a:t>
            </a:r>
          </a:p>
          <a:p>
            <a:r>
              <a:rPr lang="cs-CZ" sz="1600" dirty="0" smtClean="0"/>
              <a:t>a </a:t>
            </a:r>
            <a:r>
              <a:rPr lang="cs-CZ" sz="1600" dirty="0"/>
              <a:t>měření ve všech oborech vědecké, technické a hospodářské činnosti v rozsahu podle § 14 zákona č. 505/1990 Sb. o metrologii, ve znění pozdějších předpisů.</a:t>
            </a:r>
          </a:p>
          <a:p>
            <a:r>
              <a:rPr lang="cs-CZ" sz="1600" dirty="0"/>
              <a:t>Institut provádí metrologický výzkum a uchovává státní etalony, zajišťuje přenos hodnot měřicích jednotek na měřidla nižších přesností, vykonává certifikaci referenčních materiálů, provádí výkon státní metrologické kontroly měřidel a řadu dalších činností</a:t>
            </a:r>
            <a:r>
              <a:rPr lang="cs-CZ" sz="1600" dirty="0" smtClean="0"/>
              <a:t>.“[3]</a:t>
            </a:r>
            <a:endParaRPr lang="cs-CZ" sz="1600" dirty="0"/>
          </a:p>
        </p:txBody>
      </p:sp>
      <p:sp>
        <p:nvSpPr>
          <p:cNvPr id="5" name="Obdélník 4"/>
          <p:cNvSpPr/>
          <p:nvPr/>
        </p:nvSpPr>
        <p:spPr>
          <a:xfrm>
            <a:off x="327478" y="6129300"/>
            <a:ext cx="82973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>
                <a:hlinkClick r:id="rId3"/>
              </a:rPr>
              <a:t>http://www.bipm.org/en/si/new_si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/>
              <a:t> – </a:t>
            </a:r>
            <a:r>
              <a:rPr lang="cs-CZ" sz="1600" dirty="0" smtClean="0"/>
              <a:t>informace k revizi </a:t>
            </a:r>
            <a:r>
              <a:rPr lang="cs-CZ" sz="1600" dirty="0"/>
              <a:t>Mezinárodní soustavy jednotek (SI)</a:t>
            </a:r>
          </a:p>
        </p:txBody>
      </p:sp>
      <p:sp>
        <p:nvSpPr>
          <p:cNvPr id="6" name="Obdélník 5"/>
          <p:cNvSpPr/>
          <p:nvPr/>
        </p:nvSpPr>
        <p:spPr>
          <a:xfrm>
            <a:off x="341530" y="5184195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hlinkClick r:id="rId4"/>
              </a:rPr>
              <a:t>http://www.bipm.org/en/home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/>
              <a:t> – </a:t>
            </a:r>
            <a:r>
              <a:rPr lang="cs-CZ" sz="1600" dirty="0" smtClean="0"/>
              <a:t>BIPM </a:t>
            </a:r>
            <a:r>
              <a:rPr lang="cs-CZ" sz="1600" dirty="0"/>
              <a:t>–</a:t>
            </a:r>
            <a:r>
              <a:rPr lang="cs-CZ" sz="1600" dirty="0" smtClean="0"/>
              <a:t> </a:t>
            </a:r>
            <a:r>
              <a:rPr lang="fr-FR" sz="1600" i="1" dirty="0" smtClean="0"/>
              <a:t>Bureau </a:t>
            </a:r>
            <a:r>
              <a:rPr lang="fr-FR" sz="1600" i="1" dirty="0"/>
              <a:t>international des poids et mesures </a:t>
            </a:r>
            <a:r>
              <a:rPr lang="cs-CZ" sz="1600" i="1" dirty="0" smtClean="0"/>
              <a:t>(fr.)</a:t>
            </a:r>
          </a:p>
          <a:p>
            <a:r>
              <a:rPr lang="cs-CZ" sz="1600" dirty="0" smtClean="0"/>
              <a:t>Mezinárodní </a:t>
            </a:r>
            <a:r>
              <a:rPr lang="cs-CZ" sz="1600" dirty="0"/>
              <a:t>úřad pro míry a </a:t>
            </a:r>
            <a:r>
              <a:rPr lang="cs-CZ" sz="1600" dirty="0" smtClean="0"/>
              <a:t>váhy</a:t>
            </a:r>
            <a:r>
              <a:rPr lang="cs-CZ" sz="1600" dirty="0"/>
              <a:t> </a:t>
            </a:r>
            <a:r>
              <a:rPr lang="cs-CZ" sz="1600" dirty="0" smtClean="0"/>
              <a:t>založený v roce 1875. Má za cíl </a:t>
            </a:r>
            <a:r>
              <a:rPr lang="cs-CZ" sz="1600" dirty="0"/>
              <a:t>utvořit jednotnou soustavu měr a organizovat mezinárodní výzkum v oblasti metrologie. </a:t>
            </a:r>
          </a:p>
        </p:txBody>
      </p:sp>
      <p:sp>
        <p:nvSpPr>
          <p:cNvPr id="7" name="Obdélník 6"/>
          <p:cNvSpPr/>
          <p:nvPr/>
        </p:nvSpPr>
        <p:spPr>
          <a:xfrm>
            <a:off x="296525" y="2753925"/>
            <a:ext cx="860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hlinkClick r:id="rId5"/>
              </a:rPr>
              <a:t>http://www.unmz.cz/urad/unmz</a:t>
            </a:r>
            <a:r>
              <a:rPr lang="cs-CZ" sz="1600" dirty="0"/>
              <a:t> –</a:t>
            </a:r>
            <a:r>
              <a:rPr lang="cs-CZ" sz="1600" dirty="0" smtClean="0"/>
              <a:t> Úřad </a:t>
            </a:r>
            <a:r>
              <a:rPr lang="cs-CZ" sz="1600" dirty="0"/>
              <a:t>pro technickou normalizaci, metrologii a státní </a:t>
            </a:r>
            <a:r>
              <a:rPr lang="cs-CZ" sz="1600" dirty="0" smtClean="0"/>
              <a:t>zkušebnictví. „Úřad </a:t>
            </a:r>
            <a:r>
              <a:rPr lang="cs-CZ" sz="1600" dirty="0"/>
              <a:t>pro technickou normalizaci, metrologii a státní zkušebnictví (ÚNMZ) byl zřízen zákonem České národní rady č. 20/1993 Sb.  o zabezpečení výkonu státní správy v oblasti technické normalizace, metrologie a státního zkušebnictví. ÚNMZ je organizační složkou státu v resortu Ministerstva průmyslu a obchodu ČR. Hlavním posláním ÚNMZ je zabezpečovat úkoly vyplývající ze zákonů České republiky upravujících  technickou normalizaci, metrologii a státní zkušebnictví a úkoly v oblasti technických předpisů a norem uplatňovaných v rámci členství ČR v Evropské unii. Od roku 2009 zajišťuje také tvorbu a vydávání českých technických norem</a:t>
            </a:r>
            <a:r>
              <a:rPr lang="cs-CZ" sz="1600" dirty="0" smtClean="0"/>
              <a:t>.“ [4]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7727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61510" y="1223754"/>
            <a:ext cx="8838028" cy="563424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200" b="1" dirty="0" smtClean="0"/>
              <a:t>Obr. 1</a:t>
            </a:r>
            <a:r>
              <a:rPr lang="cs-CZ" sz="1200" dirty="0" smtClean="0"/>
              <a:t> SAULHM</a:t>
            </a:r>
            <a:r>
              <a:rPr lang="cs-CZ" sz="1200" dirty="0"/>
              <a:t>. </a:t>
            </a:r>
            <a:r>
              <a:rPr lang="cs-CZ" sz="1200" i="1" dirty="0"/>
              <a:t>Pravidlo, Matematické, Rozměry, Míra - Veřejně přístupný obrázek 106355</a:t>
            </a:r>
            <a:r>
              <a:rPr lang="cs-CZ" sz="1200" dirty="0"/>
              <a:t>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           na WW</a:t>
            </a:r>
            <a:r>
              <a:rPr lang="cs-CZ" sz="1200" dirty="0"/>
              <a:t>: </a:t>
            </a:r>
            <a:r>
              <a:rPr lang="cs-CZ" sz="1200" dirty="0">
                <a:hlinkClick r:id="rId2"/>
              </a:rPr>
              <a:t>http://pixabay.com/cs/pravidlo-matematick%C3%A9-rozm%C4%9Bry-m%C3%ADra-106355</a:t>
            </a:r>
            <a:r>
              <a:rPr lang="cs-CZ" sz="1200" dirty="0" smtClean="0">
                <a:hlinkClick r:id="rId2"/>
              </a:rPr>
              <a:t>/</a:t>
            </a:r>
            <a:r>
              <a:rPr lang="cs-CZ" sz="1200" dirty="0" smtClean="0"/>
              <a:t> </a:t>
            </a:r>
          </a:p>
          <a:p>
            <a:pPr marL="0" indent="0" eaLnBrk="1" hangingPunct="1">
              <a:buNone/>
            </a:pPr>
            <a:r>
              <a:rPr lang="cs-CZ" sz="1200" b="1" dirty="0" smtClean="0"/>
              <a:t>Obr. 2 </a:t>
            </a:r>
            <a:r>
              <a:rPr lang="cs-CZ" sz="1200" dirty="0" smtClean="0"/>
              <a:t>NEMO</a:t>
            </a:r>
            <a:r>
              <a:rPr lang="cs-CZ" sz="1200" dirty="0"/>
              <a:t>. </a:t>
            </a:r>
            <a:r>
              <a:rPr lang="cs-CZ" sz="1200" i="1" dirty="0"/>
              <a:t>Znamení, Černá, Ikona, Dvě, Symbol, Ruka - Veřejně přístupný obrázek 25607</a:t>
            </a:r>
            <a:r>
              <a:rPr lang="cs-CZ" sz="1200" dirty="0"/>
              <a:t>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          na </a:t>
            </a:r>
            <a:r>
              <a:rPr lang="cs-CZ" sz="1200" dirty="0"/>
              <a:t>WWW: </a:t>
            </a:r>
            <a:r>
              <a:rPr lang="cs-CZ" sz="1200" dirty="0">
                <a:hlinkClick r:id="rId3"/>
              </a:rPr>
              <a:t>http://pixabay.com/cs/znamen%C3%AD-%C4%8Dern%C3%A1-ikona-dv%C4%9B-symbol-25607</a:t>
            </a:r>
            <a:r>
              <a:rPr lang="cs-CZ" sz="1200" dirty="0" smtClean="0">
                <a:hlinkClick r:id="rId3"/>
              </a:rPr>
              <a:t>/</a:t>
            </a:r>
            <a:endParaRPr lang="cs-CZ" sz="1200" dirty="0" smtClean="0"/>
          </a:p>
          <a:p>
            <a:pPr marL="0" indent="0" eaLnBrk="1" hangingPunct="1">
              <a:buNone/>
            </a:pPr>
            <a:r>
              <a:rPr lang="cs-CZ" sz="1200" b="1" dirty="0" smtClean="0"/>
              <a:t>Obr. 3 </a:t>
            </a:r>
            <a:r>
              <a:rPr lang="cs-CZ" sz="1200" dirty="0" smtClean="0"/>
              <a:t>Archiv autora</a:t>
            </a:r>
            <a:endParaRPr lang="cs-CZ" sz="1200" dirty="0"/>
          </a:p>
          <a:p>
            <a:pPr marL="0" indent="0" eaLnBrk="1" hangingPunct="1">
              <a:buNone/>
            </a:pPr>
            <a:r>
              <a:rPr lang="cs-CZ" sz="1200" b="1" dirty="0" smtClean="0"/>
              <a:t>Obr. 4</a:t>
            </a:r>
            <a:r>
              <a:rPr lang="cs-CZ" sz="1200" dirty="0" smtClean="0"/>
              <a:t> AUTOR </a:t>
            </a:r>
            <a:r>
              <a:rPr lang="cs-CZ" sz="1200" dirty="0"/>
              <a:t>NEUVEDEN. </a:t>
            </a:r>
            <a:r>
              <a:rPr lang="cs-CZ" sz="1200" i="1" dirty="0" err="1"/>
              <a:t>Soubor:Standard</a:t>
            </a:r>
            <a:r>
              <a:rPr lang="cs-CZ" sz="1200" i="1" dirty="0"/>
              <a:t> kilogram, 2.jpg – Wikipedie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4"/>
              </a:rPr>
              <a:t>http://cs.wikipedia.org/wiki/Soubor:Standard_kilogram,_</a:t>
            </a:r>
            <a:r>
              <a:rPr lang="cs-CZ" sz="1200" dirty="0" smtClean="0">
                <a:hlinkClick r:id="rId4"/>
              </a:rPr>
              <a:t>2.jpg</a:t>
            </a:r>
            <a:endParaRPr lang="cs-CZ" sz="1200" dirty="0" smtClean="0"/>
          </a:p>
          <a:p>
            <a:pPr marL="0" indent="0" eaLnBrk="1" hangingPunct="1">
              <a:buNone/>
            </a:pPr>
            <a:r>
              <a:rPr lang="cs-CZ" sz="1200" b="1" dirty="0"/>
              <a:t>[1</a:t>
            </a:r>
            <a:r>
              <a:rPr lang="cs-CZ" sz="1200" b="1" dirty="0" smtClean="0"/>
              <a:t>]</a:t>
            </a:r>
            <a:r>
              <a:rPr lang="cs-CZ" sz="1200" dirty="0" smtClean="0"/>
              <a:t> </a:t>
            </a:r>
            <a:r>
              <a:rPr lang="en-US" sz="1200" dirty="0" smtClean="0"/>
              <a:t>DUTTON</a:t>
            </a:r>
            <a:r>
              <a:rPr lang="en-US" sz="1200" dirty="0"/>
              <a:t>, Judy. The Not-So-Perfect Kilogram and Why the Metric System Might Be Screwed Read the full text here: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    </a:t>
            </a:r>
            <a:r>
              <a:rPr lang="en-US" sz="1200" dirty="0" smtClean="0"/>
              <a:t>http</a:t>
            </a:r>
            <a:r>
              <a:rPr lang="en-US" sz="1200" dirty="0"/>
              <a:t>://mentalfloss.com/article/31122/not-so-perfect-kilogram-and-why-metric-system-might-be-screwed#ixzz2WGS5OPLZ </a:t>
            </a:r>
            <a:r>
              <a:rPr lang="en-US" sz="1200" dirty="0" smtClean="0"/>
              <a:t>--</a:t>
            </a:r>
            <a:r>
              <a:rPr lang="cs-CZ" sz="1200" dirty="0" smtClean="0"/>
              <a:t>     </a:t>
            </a:r>
            <a:br>
              <a:rPr lang="cs-CZ" sz="1200" dirty="0" smtClean="0"/>
            </a:br>
            <a:r>
              <a:rPr lang="cs-CZ" sz="1200" dirty="0" smtClean="0"/>
              <a:t>     </a:t>
            </a:r>
            <a:r>
              <a:rPr lang="en-US" sz="1200" dirty="0" smtClean="0"/>
              <a:t>brought </a:t>
            </a:r>
            <a:r>
              <a:rPr lang="en-US" sz="1200" dirty="0"/>
              <a:t>to you by </a:t>
            </a:r>
            <a:r>
              <a:rPr lang="en-US" sz="1200" dirty="0" err="1"/>
              <a:t>mental_floss</a:t>
            </a:r>
            <a:r>
              <a:rPr lang="en-US" sz="1200" dirty="0"/>
              <a:t>!. In: </a:t>
            </a:r>
            <a:r>
              <a:rPr lang="en-US" sz="1200" i="1" dirty="0" err="1"/>
              <a:t>Mentalfloss_com</a:t>
            </a:r>
            <a:r>
              <a:rPr lang="en-US" sz="1200" dirty="0"/>
              <a:t> [online]. 2012 [cit. </a:t>
            </a:r>
            <a:r>
              <a:rPr lang="en-US" sz="1200" dirty="0" smtClean="0"/>
              <a:t>201</a:t>
            </a:r>
            <a:r>
              <a:rPr lang="cs-CZ" sz="1200" dirty="0" smtClean="0"/>
              <a:t>2</a:t>
            </a:r>
            <a:r>
              <a:rPr lang="en-US" sz="1200" dirty="0" smtClean="0"/>
              <a:t>-0</a:t>
            </a:r>
            <a:r>
              <a:rPr lang="cs-CZ" sz="1200" dirty="0" smtClean="0"/>
              <a:t>9</a:t>
            </a:r>
            <a:r>
              <a:rPr lang="en-US" sz="1200" dirty="0" smtClean="0"/>
              <a:t>-</a:t>
            </a:r>
            <a:r>
              <a:rPr lang="cs-CZ" sz="1200" dirty="0" smtClean="0"/>
              <a:t>06</a:t>
            </a:r>
            <a:r>
              <a:rPr lang="en-US" sz="1200" dirty="0" smtClean="0"/>
              <a:t>]. </a:t>
            </a:r>
            <a:r>
              <a:rPr lang="en-US" sz="1200" dirty="0" err="1"/>
              <a:t>Dostupné</a:t>
            </a:r>
            <a:r>
              <a:rPr lang="en-US" sz="1200" dirty="0"/>
              <a:t> z: </a:t>
            </a:r>
            <a:r>
              <a:rPr lang="cs-CZ" sz="1200" dirty="0" smtClean="0"/>
              <a:t>  </a:t>
            </a:r>
            <a:br>
              <a:rPr lang="cs-CZ" sz="1200" dirty="0" smtClean="0"/>
            </a:br>
            <a:r>
              <a:rPr lang="cs-CZ" sz="1200" dirty="0" smtClean="0"/>
              <a:t>     </a:t>
            </a:r>
            <a:r>
              <a:rPr lang="en-US" sz="1200" dirty="0" smtClean="0">
                <a:hlinkClick r:id="rId5"/>
              </a:rPr>
              <a:t>http</a:t>
            </a:r>
            <a:r>
              <a:rPr lang="en-US" sz="1200" dirty="0">
                <a:hlinkClick r:id="rId5"/>
              </a:rPr>
              <a:t>://</a:t>
            </a:r>
            <a:r>
              <a:rPr lang="en-US" sz="1200" dirty="0" smtClean="0">
                <a:hlinkClick r:id="rId5"/>
              </a:rPr>
              <a:t>mentalfloss.com/article/31122/not-so-perfect-kilogram-and-why-metric-system-might-be-screwed</a:t>
            </a:r>
            <a:endParaRPr lang="cs-CZ" sz="1200" dirty="0" smtClean="0"/>
          </a:p>
          <a:p>
            <a:pPr marL="0" indent="0" eaLnBrk="1" hangingPunct="1">
              <a:buNone/>
            </a:pPr>
            <a:r>
              <a:rPr lang="cs-CZ" sz="1200" b="1" dirty="0" smtClean="0"/>
              <a:t>[2]</a:t>
            </a:r>
            <a:r>
              <a:rPr lang="cs-CZ" sz="1200" dirty="0" smtClean="0"/>
              <a:t> AUTOR </a:t>
            </a:r>
            <a:r>
              <a:rPr lang="cs-CZ" sz="1200" dirty="0"/>
              <a:t>NEUVEDEN. </a:t>
            </a:r>
            <a:r>
              <a:rPr lang="cs-CZ" sz="1200" i="1" dirty="0"/>
              <a:t>Nové definice SI</a:t>
            </a:r>
            <a:r>
              <a:rPr lang="cs-CZ" sz="1200" dirty="0"/>
              <a:t> [online]. [cit. </a:t>
            </a:r>
            <a:r>
              <a:rPr lang="cs-CZ" sz="1200" dirty="0" smtClean="0"/>
              <a:t>6.9.2012. </a:t>
            </a:r>
            <a:r>
              <a:rPr lang="cs-CZ" sz="1200" dirty="0"/>
              <a:t>Dostupný na WWW: </a:t>
            </a:r>
            <a:r>
              <a:rPr lang="cs-CZ" sz="1200" dirty="0" smtClean="0"/>
              <a:t> </a:t>
            </a:r>
            <a:br>
              <a:rPr lang="cs-CZ" sz="1200" dirty="0" smtClean="0"/>
            </a:br>
            <a:r>
              <a:rPr lang="cs-CZ" sz="1200" dirty="0" smtClean="0"/>
              <a:t>     </a:t>
            </a:r>
            <a:r>
              <a:rPr lang="cs-CZ" sz="1200" dirty="0" smtClean="0">
                <a:hlinkClick r:id="rId6"/>
              </a:rPr>
              <a:t>http</a:t>
            </a:r>
            <a:r>
              <a:rPr lang="cs-CZ" sz="1200" dirty="0">
                <a:hlinkClick r:id="rId6"/>
              </a:rPr>
              <a:t>://</a:t>
            </a:r>
            <a:r>
              <a:rPr lang="cs-CZ" sz="1200" dirty="0" smtClean="0">
                <a:hlinkClick r:id="rId6"/>
              </a:rPr>
              <a:t>cs.wikipedia.org/wiki/Nov%C3%A9_definice_SI</a:t>
            </a:r>
            <a:endParaRPr lang="cs-CZ" sz="1200" dirty="0" smtClean="0"/>
          </a:p>
          <a:p>
            <a:pPr marL="0" indent="0" eaLnBrk="1" hangingPunct="1">
              <a:buNone/>
            </a:pPr>
            <a:r>
              <a:rPr lang="cs-CZ" sz="1200" b="1" dirty="0" smtClean="0"/>
              <a:t>[3]</a:t>
            </a:r>
            <a:r>
              <a:rPr lang="cs-CZ" sz="1200" dirty="0" smtClean="0"/>
              <a:t> AUTOR </a:t>
            </a:r>
            <a:r>
              <a:rPr lang="cs-CZ" sz="1200" dirty="0"/>
              <a:t>NEUVEDEN. </a:t>
            </a:r>
            <a:r>
              <a:rPr lang="cs-CZ" sz="1200" i="1" dirty="0"/>
              <a:t>Český metrologický institut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7"/>
              </a:rPr>
              <a:t>http://www.cmi.cz</a:t>
            </a:r>
            <a:r>
              <a:rPr lang="cs-CZ" sz="1200" dirty="0" smtClean="0">
                <a:hlinkClick r:id="rId7"/>
              </a:rPr>
              <a:t>/</a:t>
            </a:r>
            <a:endParaRPr lang="cs-CZ" sz="1200" dirty="0" smtClean="0"/>
          </a:p>
          <a:p>
            <a:pPr marL="0" indent="0" eaLnBrk="1" hangingPunct="1">
              <a:buNone/>
            </a:pPr>
            <a:r>
              <a:rPr lang="cs-CZ" sz="1200" b="1" dirty="0" smtClean="0"/>
              <a:t>[4]</a:t>
            </a:r>
            <a:r>
              <a:rPr lang="cs-CZ" sz="1200" dirty="0" smtClean="0"/>
              <a:t> AUTOR </a:t>
            </a:r>
            <a:r>
              <a:rPr lang="cs-CZ" sz="1200" dirty="0"/>
              <a:t>NEUVEDEN. </a:t>
            </a:r>
            <a:r>
              <a:rPr lang="cs-CZ" sz="1200" i="1" dirty="0"/>
              <a:t>Charakteristika úřadu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8"/>
              </a:rPr>
              <a:t>http://</a:t>
            </a:r>
            <a:r>
              <a:rPr lang="cs-CZ" sz="1200" dirty="0" smtClean="0">
                <a:hlinkClick r:id="rId8"/>
              </a:rPr>
              <a:t>www.unmz.cz/urad/o-uradu</a:t>
            </a:r>
            <a:r>
              <a:rPr lang="cs-CZ" sz="1200" dirty="0" smtClean="0"/>
              <a:t> </a:t>
            </a:r>
          </a:p>
          <a:p>
            <a:pPr marL="0" indent="0" eaLnBrk="1" hangingPunct="1">
              <a:buNone/>
            </a:pPr>
            <a:r>
              <a:rPr lang="cs-CZ" sz="1200" b="1" dirty="0" smtClean="0"/>
              <a:t>[5] </a:t>
            </a:r>
            <a:r>
              <a:rPr lang="cs-CZ" sz="1200" dirty="0"/>
              <a:t>AUTOR NEUVEDEN. </a:t>
            </a:r>
            <a:r>
              <a:rPr lang="cs-CZ" sz="1200" i="1" dirty="0"/>
              <a:t>Historie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9"/>
              </a:rPr>
              <a:t>http://</a:t>
            </a:r>
            <a:r>
              <a:rPr lang="cs-CZ" sz="1200" dirty="0" smtClean="0">
                <a:hlinkClick r:id="rId9"/>
              </a:rPr>
              <a:t>cs.wikipedia.org/wiki/Metr#Historie</a:t>
            </a:r>
            <a:endParaRPr lang="cs-CZ" sz="1200" b="1" dirty="0" smtClean="0"/>
          </a:p>
          <a:p>
            <a:pPr marL="0" indent="0" eaLnBrk="1" hangingPunct="1">
              <a:buNone/>
            </a:pPr>
            <a:r>
              <a:rPr lang="cs-CZ" sz="1200" b="1" dirty="0" smtClean="0"/>
              <a:t>[6] </a:t>
            </a:r>
            <a:r>
              <a:rPr lang="cs-CZ" sz="1200" dirty="0"/>
              <a:t>AUTOR NEUVEDEN. </a:t>
            </a:r>
            <a:r>
              <a:rPr lang="cs-CZ" sz="1200" i="1" dirty="0"/>
              <a:t>Problémy definice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10"/>
              </a:rPr>
              <a:t>http://</a:t>
            </a:r>
            <a:r>
              <a:rPr lang="cs-CZ" sz="1200" dirty="0" smtClean="0">
                <a:hlinkClick r:id="rId10"/>
              </a:rPr>
              <a:t>cs.wikipedia.org/wiki/Kilogram</a:t>
            </a:r>
            <a:endParaRPr lang="cs-CZ" sz="1200" b="1" dirty="0"/>
          </a:p>
          <a:p>
            <a:pPr marL="0" indent="0" eaLnBrk="1" hangingPunct="1">
              <a:buNone/>
            </a:pPr>
            <a:r>
              <a:rPr lang="cs-CZ" sz="1200" b="1" dirty="0" smtClean="0"/>
              <a:t>[7] </a:t>
            </a:r>
            <a:r>
              <a:rPr lang="cs-CZ" sz="1200" dirty="0"/>
              <a:t>AUTOR NEUVEDEN. </a:t>
            </a:r>
            <a:r>
              <a:rPr lang="cs-CZ" sz="1200" i="1" dirty="0"/>
              <a:t>Historický vývoj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    </a:t>
            </a:r>
            <a:r>
              <a:rPr lang="cs-CZ" sz="1200" dirty="0" smtClean="0">
                <a:hlinkClick r:id="rId11"/>
              </a:rPr>
              <a:t>http</a:t>
            </a:r>
            <a:r>
              <a:rPr lang="cs-CZ" sz="1200" dirty="0">
                <a:hlinkClick r:id="rId11"/>
              </a:rPr>
              <a:t>://</a:t>
            </a:r>
            <a:r>
              <a:rPr lang="cs-CZ" sz="1200" dirty="0" smtClean="0">
                <a:hlinkClick r:id="rId11"/>
              </a:rPr>
              <a:t>cs.wikipedia.org/wiki/Sekunda#Historick.C3.BD_v.C3.BDvoj</a:t>
            </a:r>
            <a:endParaRPr lang="cs-CZ" sz="1200" b="1" dirty="0"/>
          </a:p>
          <a:p>
            <a:pPr marL="0" indent="0" eaLnBrk="1" hangingPunct="1">
              <a:buNone/>
            </a:pPr>
            <a:r>
              <a:rPr lang="cs-CZ" sz="1200" b="1" dirty="0" smtClean="0"/>
              <a:t>[8] </a:t>
            </a:r>
            <a:r>
              <a:rPr lang="cs-CZ" sz="1200" dirty="0"/>
              <a:t>AUTOR NEUVEDEN. </a:t>
            </a:r>
            <a:r>
              <a:rPr lang="cs-CZ" sz="1200" i="1" dirty="0"/>
              <a:t>Historie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>
                <a:hlinkClick r:id="rId12"/>
              </a:rPr>
              <a:t>http://</a:t>
            </a:r>
            <a:r>
              <a:rPr lang="cs-CZ" sz="1200" dirty="0" smtClean="0">
                <a:hlinkClick r:id="rId12"/>
              </a:rPr>
              <a:t>cs.wikipedia.org/wiki/Amp%C3%A9r</a:t>
            </a:r>
            <a:endParaRPr lang="cs-CZ" sz="1200" b="1" dirty="0"/>
          </a:p>
          <a:p>
            <a:pPr marL="0" indent="0" eaLnBrk="1" hangingPunct="1">
              <a:buNone/>
            </a:pPr>
            <a:r>
              <a:rPr lang="cs-CZ" sz="1200" b="1" dirty="0" smtClean="0"/>
              <a:t>[9]</a:t>
            </a:r>
            <a:r>
              <a:rPr lang="cs-CZ" sz="1200" dirty="0" smtClean="0"/>
              <a:t> AUTOR </a:t>
            </a:r>
            <a:r>
              <a:rPr lang="cs-CZ" sz="1200" dirty="0"/>
              <a:t>NEUVEDEN. </a:t>
            </a:r>
            <a:r>
              <a:rPr lang="cs-CZ" sz="1200" i="1" dirty="0"/>
              <a:t>Base </a:t>
            </a:r>
            <a:r>
              <a:rPr lang="cs-CZ" sz="1200" i="1" dirty="0" err="1"/>
              <a:t>units</a:t>
            </a:r>
            <a:r>
              <a:rPr lang="cs-CZ" sz="1200" dirty="0"/>
              <a:t> [online]. [cit. </a:t>
            </a:r>
            <a:r>
              <a:rPr lang="cs-CZ" sz="1200" dirty="0" smtClean="0"/>
              <a:t>6.9.2012]. </a:t>
            </a:r>
            <a:r>
              <a:rPr lang="cs-CZ" sz="1200" dirty="0"/>
              <a:t>Dostupný na WWW: 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/>
              <a:t>       http</a:t>
            </a:r>
            <a:r>
              <a:rPr lang="cs-CZ" sz="1200" dirty="0"/>
              <a:t>://en.wikipedia.org/wiki/International_System_of_Units</a:t>
            </a:r>
            <a:endParaRPr lang="cs-CZ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6526" y="1628800"/>
            <a:ext cx="8370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200" dirty="0"/>
              <a:t>Wikipedia: the free encyclopedia [online]. San Francisco (CA): Wikimedia Foundation, 2001-2013 [cit. </a:t>
            </a:r>
            <a:r>
              <a:rPr lang="en-US" sz="1200" dirty="0" smtClean="0"/>
              <a:t>2013-0</a:t>
            </a:r>
            <a:r>
              <a:rPr lang="cs-CZ" sz="1200" dirty="0" smtClean="0"/>
              <a:t>9</a:t>
            </a:r>
            <a:r>
              <a:rPr lang="en-US" sz="1200" dirty="0" smtClean="0"/>
              <a:t>-06</a:t>
            </a:r>
            <a:r>
              <a:rPr lang="en-US" sz="1200" dirty="0"/>
              <a:t>]. </a:t>
            </a:r>
            <a:r>
              <a:rPr lang="en-US" sz="1200" dirty="0" err="1"/>
              <a:t>Dostupné</a:t>
            </a:r>
            <a:r>
              <a:rPr lang="en-US" sz="1200" dirty="0"/>
              <a:t> z: </a:t>
            </a:r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en.wikipedia.org/wiki/Main_Page</a:t>
            </a:r>
            <a:r>
              <a:rPr lang="cs-CZ" sz="1200" dirty="0" smtClean="0"/>
              <a:t/>
            </a:r>
            <a:br>
              <a:rPr lang="cs-CZ" sz="1200" dirty="0" smtClean="0"/>
            </a:br>
            <a:endParaRPr lang="cs-CZ" sz="1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/>
              <a:t>SVOBODA, Emanuel. </a:t>
            </a:r>
            <a:r>
              <a:rPr lang="cs-CZ" sz="1200" i="1" dirty="0"/>
              <a:t>Přehled středoškolské fyziky</a:t>
            </a:r>
            <a:r>
              <a:rPr lang="cs-CZ" sz="1200" dirty="0"/>
              <a:t>. 2. vyd. Praha: Prometheus, 1996, 497 s. ISBN 80-7196-006-3.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120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0"/>
            <a:ext cx="9144000" cy="6858000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3675" y="34925"/>
            <a:ext cx="6403975" cy="1470025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Soustava SI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41530" y="3915435"/>
            <a:ext cx="3690410" cy="29789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400" dirty="0" smtClean="0">
                <a:solidFill>
                  <a:schemeClr val="bg1"/>
                </a:solidFill>
              </a:rPr>
              <a:t>Vznik mezinárodní soustavy SI</a:t>
            </a:r>
            <a:endParaRPr lang="cs-CZ" sz="14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>
                <a:solidFill>
                  <a:schemeClr val="bg1"/>
                </a:solidFill>
                <a:hlinkClick r:id="rId4" action="ppaction://hlinksldjump"/>
              </a:rPr>
              <a:t>► </a:t>
            </a:r>
            <a:r>
              <a:rPr lang="cs-CZ" sz="1400" dirty="0" smtClean="0">
                <a:solidFill>
                  <a:schemeClr val="bg1"/>
                </a:solidFill>
              </a:rPr>
              <a:t>Obecné </a:t>
            </a:r>
            <a:r>
              <a:rPr lang="cs-CZ" sz="1400" dirty="0">
                <a:solidFill>
                  <a:schemeClr val="bg1"/>
                </a:solidFill>
              </a:rPr>
              <a:t>požadavky na </a:t>
            </a:r>
            <a:r>
              <a:rPr lang="cs-CZ" sz="1400" dirty="0" smtClean="0">
                <a:solidFill>
                  <a:schemeClr val="bg1"/>
                </a:solidFill>
              </a:rPr>
              <a:t>systém jednotek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chemeClr val="bg1"/>
                </a:solidFill>
                <a:hlinkClick r:id="rId5" action="ppaction://hlinksldjump"/>
              </a:rPr>
              <a:t>► </a:t>
            </a:r>
            <a:r>
              <a:rPr lang="cs-CZ" sz="1400" dirty="0">
                <a:solidFill>
                  <a:schemeClr val="bg1"/>
                </a:solidFill>
              </a:rPr>
              <a:t>Definice základních jednotek </a:t>
            </a:r>
            <a:r>
              <a:rPr lang="cs-CZ" sz="1400" dirty="0" smtClean="0">
                <a:solidFill>
                  <a:schemeClr val="bg1"/>
                </a:solidFill>
              </a:rPr>
              <a:t>SI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chemeClr val="bg1"/>
                </a:solidFill>
                <a:hlinkClick r:id="rId6" action="ppaction://hlinksldjump"/>
              </a:rPr>
              <a:t>► </a:t>
            </a:r>
            <a:r>
              <a:rPr lang="cs-CZ" sz="1400" dirty="0">
                <a:solidFill>
                  <a:schemeClr val="bg1"/>
                </a:solidFill>
              </a:rPr>
              <a:t>Struktura soustavy </a:t>
            </a:r>
            <a:r>
              <a:rPr lang="cs-CZ" sz="1400" dirty="0" smtClean="0">
                <a:solidFill>
                  <a:schemeClr val="bg1"/>
                </a:solidFill>
              </a:rPr>
              <a:t>SI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chemeClr val="bg1"/>
                </a:solidFill>
                <a:hlinkClick r:id="rId7" action="ppaction://hlinksldjump"/>
              </a:rPr>
              <a:t>► </a:t>
            </a:r>
            <a:r>
              <a:rPr lang="cs-CZ" sz="1400" dirty="0" smtClean="0">
                <a:solidFill>
                  <a:schemeClr val="bg1"/>
                </a:solidFill>
              </a:rPr>
              <a:t>Hmotnost </a:t>
            </a:r>
            <a:r>
              <a:rPr lang="cs-CZ" sz="1400" dirty="0">
                <a:solidFill>
                  <a:schemeClr val="bg1"/>
                </a:solidFill>
              </a:rPr>
              <a:t>– slabý článek </a:t>
            </a:r>
            <a:r>
              <a:rPr lang="cs-CZ" sz="1400" dirty="0" smtClean="0">
                <a:solidFill>
                  <a:schemeClr val="bg1"/>
                </a:solidFill>
              </a:rPr>
              <a:t>SI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>
                <a:solidFill>
                  <a:schemeClr val="bg1"/>
                </a:solidFill>
                <a:hlinkClick r:id="rId8" action="ppaction://hlinksldjump"/>
              </a:rPr>
              <a:t>► </a:t>
            </a:r>
            <a:r>
              <a:rPr lang="cs-CZ" sz="1400" dirty="0" smtClean="0">
                <a:solidFill>
                  <a:schemeClr val="bg1"/>
                </a:solidFill>
              </a:rPr>
              <a:t>Původní definice SI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chemeClr val="bg1"/>
                </a:solidFill>
                <a:hlinkClick r:id="rId9" action="ppaction://hlinksldjump"/>
              </a:rPr>
              <a:t>► </a:t>
            </a:r>
            <a:r>
              <a:rPr lang="cs-CZ" sz="1400" dirty="0">
                <a:solidFill>
                  <a:schemeClr val="bg1"/>
                </a:solidFill>
              </a:rPr>
              <a:t>Nové definice </a:t>
            </a:r>
            <a:r>
              <a:rPr lang="cs-CZ" sz="1400" dirty="0" smtClean="0">
                <a:solidFill>
                  <a:schemeClr val="bg1"/>
                </a:solidFill>
              </a:rPr>
              <a:t>SI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>
                <a:solidFill>
                  <a:schemeClr val="bg1"/>
                </a:solidFill>
                <a:hlinkClick r:id="rId10" action="ppaction://hlinksldjump"/>
              </a:rPr>
              <a:t>► </a:t>
            </a:r>
            <a:r>
              <a:rPr lang="cs-CZ" sz="1400" dirty="0" smtClean="0">
                <a:solidFill>
                  <a:schemeClr val="bg1"/>
                </a:solidFill>
              </a:rPr>
              <a:t>Základní </a:t>
            </a:r>
            <a:r>
              <a:rPr lang="cs-CZ" sz="1400" dirty="0">
                <a:solidFill>
                  <a:schemeClr val="bg1"/>
                </a:solidFill>
              </a:rPr>
              <a:t>jednotky SI v </a:t>
            </a:r>
            <a:r>
              <a:rPr lang="cs-CZ" sz="1400" dirty="0" smtClean="0">
                <a:solidFill>
                  <a:schemeClr val="bg1"/>
                </a:solidFill>
              </a:rPr>
              <a:t>Aj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400" dirty="0">
                <a:solidFill>
                  <a:schemeClr val="bg1"/>
                </a:solidFill>
                <a:hlinkClick r:id="rId11" action="ppaction://hlinksldjump"/>
              </a:rPr>
              <a:t>► </a:t>
            </a:r>
            <a:r>
              <a:rPr lang="cs-CZ" sz="1400" dirty="0" smtClean="0">
                <a:solidFill>
                  <a:schemeClr val="bg1"/>
                </a:solidFill>
              </a:rPr>
              <a:t>Související </a:t>
            </a:r>
            <a:r>
              <a:rPr lang="cs-CZ" sz="1400" dirty="0">
                <a:solidFill>
                  <a:schemeClr val="bg1"/>
                </a:solidFill>
              </a:rPr>
              <a:t>odkazy</a:t>
            </a:r>
            <a:endParaRPr lang="cs-CZ" sz="14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6380" y="6264314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accent3"/>
                </a:solidFill>
              </a:rPr>
              <a:t>Obr. 1</a:t>
            </a:r>
            <a:endParaRPr lang="cs-CZ" sz="14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386535" y="3022933"/>
            <a:ext cx="6467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11163" y="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Vznik mezinárodní soustavy SI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36767" y="1056129"/>
            <a:ext cx="861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Potřeba sjednotit používané míry a váhy pro společný obchod a výrobu a výzkum. 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6515" y="3879050"/>
            <a:ext cx="2385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Měrné soustavy</a:t>
            </a:r>
          </a:p>
          <a:p>
            <a:r>
              <a:rPr lang="cs-CZ" b="1" dirty="0" smtClean="0"/>
              <a:t>a vznik mezinárodní soustavy SI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129293" y="4414464"/>
            <a:ext cx="93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CGS</a:t>
            </a:r>
          </a:p>
          <a:p>
            <a:pPr algn="ctr"/>
            <a:r>
              <a:rPr lang="cs-CZ" sz="1000" dirty="0" smtClean="0"/>
              <a:t>1874 -</a:t>
            </a:r>
            <a:r>
              <a:rPr lang="cs-CZ" sz="1000" dirty="0"/>
              <a:t>1889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795415" y="441446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MKS</a:t>
            </a:r>
          </a:p>
          <a:p>
            <a:pPr algn="ctr"/>
            <a:r>
              <a:rPr lang="cs-CZ" sz="1000" dirty="0" smtClean="0"/>
              <a:t>1889</a:t>
            </a:r>
            <a:endParaRPr lang="cs-CZ" sz="10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235575" y="4414464"/>
            <a:ext cx="899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MKSA</a:t>
            </a:r>
          </a:p>
          <a:p>
            <a:pPr algn="ctr"/>
            <a:r>
              <a:rPr lang="cs-CZ" sz="1000" dirty="0" smtClean="0"/>
              <a:t>1939</a:t>
            </a:r>
            <a:endParaRPr lang="cs-CZ" sz="1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719803" y="4334035"/>
            <a:ext cx="8550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SI</a:t>
            </a:r>
          </a:p>
          <a:p>
            <a:pPr algn="ctr"/>
            <a:r>
              <a:rPr lang="cs-CZ" sz="1400" dirty="0" smtClean="0"/>
              <a:t>1960</a:t>
            </a:r>
            <a:endParaRPr lang="cs-CZ" sz="1400" dirty="0"/>
          </a:p>
        </p:txBody>
      </p:sp>
      <p:sp>
        <p:nvSpPr>
          <p:cNvPr id="27" name="Šipka doprava 26"/>
          <p:cNvSpPr/>
          <p:nvPr/>
        </p:nvSpPr>
        <p:spPr>
          <a:xfrm rot="20201574">
            <a:off x="2565520" y="4111432"/>
            <a:ext cx="410141" cy="178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Šipka doprava 27"/>
          <p:cNvSpPr/>
          <p:nvPr/>
        </p:nvSpPr>
        <p:spPr>
          <a:xfrm>
            <a:off x="4333239" y="4549479"/>
            <a:ext cx="410141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>
            <a:off x="5739583" y="4549479"/>
            <a:ext cx="410141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/>
          <p:cNvSpPr/>
          <p:nvPr/>
        </p:nvSpPr>
        <p:spPr>
          <a:xfrm>
            <a:off x="7135206" y="4549479"/>
            <a:ext cx="410141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2906815" y="3744035"/>
            <a:ext cx="6075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1600" dirty="0">
                <a:solidFill>
                  <a:srgbClr val="000000"/>
                </a:solidFill>
                <a:hlinkClick r:id="rId3"/>
              </a:rPr>
              <a:t>Angloamerická</a:t>
            </a:r>
            <a:r>
              <a:rPr lang="cs-CZ" sz="1600" dirty="0">
                <a:solidFill>
                  <a:srgbClr val="000000"/>
                </a:solidFill>
              </a:rPr>
              <a:t> měrná </a:t>
            </a:r>
            <a:r>
              <a:rPr lang="cs-CZ" sz="1600" dirty="0" smtClean="0">
                <a:solidFill>
                  <a:srgbClr val="000000"/>
                </a:solidFill>
              </a:rPr>
              <a:t>soustava (USA, </a:t>
            </a:r>
            <a:r>
              <a:rPr lang="cs-CZ" sz="1600" dirty="0">
                <a:solidFill>
                  <a:srgbClr val="000000"/>
                </a:solidFill>
              </a:rPr>
              <a:t>V</a:t>
            </a:r>
            <a:r>
              <a:rPr lang="cs-CZ" sz="1600" dirty="0" smtClean="0">
                <a:solidFill>
                  <a:srgbClr val="000000"/>
                </a:solidFill>
              </a:rPr>
              <a:t>elká Británie, Barma)  </a:t>
            </a:r>
            <a:endParaRPr lang="cs-CZ" sz="1600" dirty="0">
              <a:solidFill>
                <a:srgbClr val="000000"/>
              </a:solidFill>
            </a:endParaRPr>
          </a:p>
        </p:txBody>
      </p:sp>
      <p:sp>
        <p:nvSpPr>
          <p:cNvPr id="33" name="Šipka doprava 32"/>
          <p:cNvSpPr/>
          <p:nvPr/>
        </p:nvSpPr>
        <p:spPr>
          <a:xfrm rot="1357173">
            <a:off x="2565628" y="4424619"/>
            <a:ext cx="410141" cy="1786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702028"/>
              </p:ext>
            </p:extLst>
          </p:nvPr>
        </p:nvGraphicFramePr>
        <p:xfrm>
          <a:off x="1916705" y="1660061"/>
          <a:ext cx="1474407" cy="1594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001"/>
                <a:gridCol w="477406"/>
              </a:tblGrid>
              <a:tr h="14414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Historický palec v mm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Bavorsko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24,32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Francie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27,07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Portugalsko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27,5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Prusko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26,15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Rakousko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26,34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Sasko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23,60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Španělsko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23,22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44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>
                          <a:effectLst/>
                        </a:rPr>
                        <a:t>Švédsko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000" dirty="0">
                          <a:effectLst/>
                        </a:rPr>
                        <a:t>24,74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47419" y="5701025"/>
                <a:ext cx="863714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Metrický </a:t>
                </a:r>
                <a:r>
                  <a:rPr lang="cs-CZ" dirty="0"/>
                  <a:t>systém </a:t>
                </a:r>
                <a:r>
                  <a:rPr lang="cs-CZ" dirty="0" smtClean="0"/>
                  <a:t>prokázal svou praktičnost, ukázal se jako mnohem </a:t>
                </a:r>
                <a:r>
                  <a:rPr lang="cs-CZ" dirty="0"/>
                  <a:t>racionálnější než jakýkoliv jiný systém </a:t>
                </a:r>
                <a:r>
                  <a:rPr lang="cs-CZ" dirty="0" smtClean="0"/>
                  <a:t>(jeho předností je používání desetinného systému, který se uplat</a:t>
                </a:r>
                <a:r>
                  <a:rPr lang="cs-CZ" dirty="0"/>
                  <a:t>ň</a:t>
                </a:r>
                <a:r>
                  <a:rPr lang="cs-CZ" dirty="0" smtClean="0"/>
                  <a:t>uje ve vztazích mezi veličinami: </a:t>
                </a:r>
                <a:r>
                  <a:rPr lang="cs-CZ" dirty="0"/>
                  <a:t>1 </a:t>
                </a:r>
                <a:r>
                  <a:rPr lang="cs-CZ" dirty="0" smtClean="0"/>
                  <a:t>litr vody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≜</m:t>
                    </m:r>
                  </m:oMath>
                </a14:m>
                <a:r>
                  <a:rPr lang="cs-CZ" dirty="0" smtClean="0"/>
                  <a:t> </a:t>
                </a:r>
                <a:r>
                  <a:rPr lang="cs-CZ" dirty="0"/>
                  <a:t>1 kg</a:t>
                </a:r>
                <a:r>
                  <a:rPr lang="cs-CZ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≜ </m:t>
                    </m:r>
                  </m:oMath>
                </a14:m>
                <a:r>
                  <a:rPr lang="cs-CZ" dirty="0"/>
                  <a:t>1 </a:t>
                </a:r>
                <a:r>
                  <a:rPr lang="cs-CZ" dirty="0" smtClean="0"/>
                  <a:t>dm</a:t>
                </a:r>
                <a:r>
                  <a:rPr lang="cs-CZ" baseline="30000" dirty="0" smtClean="0"/>
                  <a:t>3</a:t>
                </a:r>
                <a:r>
                  <a:rPr lang="cs-CZ" dirty="0" smtClean="0"/>
                  <a:t>)</a:t>
                </a:r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19" y="5701025"/>
                <a:ext cx="8637147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565" t="-3289"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Obráze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885" y="1583795"/>
            <a:ext cx="866775" cy="1428750"/>
          </a:xfrm>
          <a:prstGeom prst="rect">
            <a:avLst/>
          </a:prstGeom>
        </p:spPr>
      </p:pic>
      <p:sp>
        <p:nvSpPr>
          <p:cNvPr id="2" name="Zaoblený obdélníkový popisek 1"/>
          <p:cNvSpPr/>
          <p:nvPr/>
        </p:nvSpPr>
        <p:spPr>
          <a:xfrm>
            <a:off x="2770698" y="5059048"/>
            <a:ext cx="1260140" cy="601026"/>
          </a:xfrm>
          <a:prstGeom prst="wedgeRoundRectCallout">
            <a:avLst>
              <a:gd name="adj1" fmla="val -6472"/>
              <a:gd name="adj2" fmla="val -1118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centimetr, gram, sekunda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5" name="Zaoblený obdélníkový popisek 24"/>
          <p:cNvSpPr/>
          <p:nvPr/>
        </p:nvSpPr>
        <p:spPr>
          <a:xfrm>
            <a:off x="4525385" y="5039998"/>
            <a:ext cx="1260140" cy="601026"/>
          </a:xfrm>
          <a:prstGeom prst="wedgeRoundRectCallout">
            <a:avLst>
              <a:gd name="adj1" fmla="val 18472"/>
              <a:gd name="adj2" fmla="val -1086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metr, kilogram, sekunda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8" name="Zaoblený obdélníkový popisek 37"/>
          <p:cNvSpPr/>
          <p:nvPr/>
        </p:nvSpPr>
        <p:spPr>
          <a:xfrm>
            <a:off x="6055320" y="5039998"/>
            <a:ext cx="1260140" cy="601026"/>
          </a:xfrm>
          <a:prstGeom prst="wedgeRoundRectCallout">
            <a:avLst>
              <a:gd name="adj1" fmla="val 18472"/>
              <a:gd name="adj2" fmla="val -1086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metr, kilogram, sekunda, ampér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936" y="1538790"/>
            <a:ext cx="4538618" cy="2430270"/>
          </a:xfrm>
          <a:prstGeom prst="rect">
            <a:avLst/>
          </a:prstGeom>
        </p:spPr>
      </p:pic>
      <p:sp>
        <p:nvSpPr>
          <p:cNvPr id="34" name="TextovéPole 33"/>
          <p:cNvSpPr txBox="1"/>
          <p:nvPr/>
        </p:nvSpPr>
        <p:spPr>
          <a:xfrm>
            <a:off x="8155739" y="3483586"/>
            <a:ext cx="6467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  <a:endParaRPr lang="cs-CZ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Přímá spojnice se šipkou 83"/>
          <p:cNvCxnSpPr/>
          <p:nvPr/>
        </p:nvCxnSpPr>
        <p:spPr>
          <a:xfrm flipH="1">
            <a:off x="3281245" y="2208585"/>
            <a:ext cx="3624225" cy="140295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/>
          <p:nvPr/>
        </p:nvCxnSpPr>
        <p:spPr>
          <a:xfrm flipH="1">
            <a:off x="6128508" y="2208585"/>
            <a:ext cx="776962" cy="14717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/>
          <p:nvPr/>
        </p:nvCxnSpPr>
        <p:spPr>
          <a:xfrm flipH="1">
            <a:off x="4309640" y="2208585"/>
            <a:ext cx="2595830" cy="18054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>
            <a:off x="2504283" y="2208585"/>
            <a:ext cx="2693885" cy="18054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>
            <a:off x="2504283" y="2208585"/>
            <a:ext cx="776962" cy="14717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 flipH="1">
            <a:off x="3921159" y="1983560"/>
            <a:ext cx="776963" cy="1696769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>
            <a:off x="4698121" y="1983560"/>
            <a:ext cx="776962" cy="169677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>
            <a:off x="4698121" y="1983560"/>
            <a:ext cx="1985212" cy="135403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28700"/>
          </a:xfrm>
        </p:spPr>
        <p:txBody>
          <a:bodyPr/>
          <a:lstStyle/>
          <a:p>
            <a:r>
              <a:rPr lang="cs-CZ" sz="4000" dirty="0" smtClean="0"/>
              <a:t>Obecné požadavky na systém jednotek</a:t>
            </a:r>
            <a:endParaRPr lang="cs-CZ" sz="4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075009" y="820435"/>
            <a:ext cx="7408524" cy="34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cs-CZ" sz="1800" kern="0" dirty="0" smtClean="0"/>
              <a:t>Nejdříve zvolíme malý počet</a:t>
            </a:r>
            <a:r>
              <a:rPr lang="cs-CZ" sz="1800" kern="0" dirty="0"/>
              <a:t>, na sobě </a:t>
            </a:r>
            <a:r>
              <a:rPr lang="cs-CZ" sz="1800" kern="0" dirty="0" smtClean="0"/>
              <a:t>nezávislých, základních veličin.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847228" y="5422795"/>
            <a:ext cx="703855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cs-CZ" sz="1600" kern="0" dirty="0" smtClean="0"/>
              <a:t>ke zvoleným základním veličinám stanovíme základní jednotky.</a:t>
            </a:r>
            <a:endParaRPr lang="cs-CZ" sz="1600" kern="0" dirty="0"/>
          </a:p>
        </p:txBody>
      </p:sp>
      <p:sp>
        <p:nvSpPr>
          <p:cNvPr id="18" name="Tvar L 17"/>
          <p:cNvSpPr/>
          <p:nvPr/>
        </p:nvSpPr>
        <p:spPr>
          <a:xfrm rot="18481277">
            <a:off x="7706772" y="5037148"/>
            <a:ext cx="838446" cy="376302"/>
          </a:xfrm>
          <a:custGeom>
            <a:avLst/>
            <a:gdLst>
              <a:gd name="connsiteX0" fmla="*/ 0 w 599366"/>
              <a:gd name="connsiteY0" fmla="*/ 0 h 425602"/>
              <a:gd name="connsiteX1" fmla="*/ 212801 w 599366"/>
              <a:gd name="connsiteY1" fmla="*/ 0 h 425602"/>
              <a:gd name="connsiteX2" fmla="*/ 212801 w 599366"/>
              <a:gd name="connsiteY2" fmla="*/ 212801 h 425602"/>
              <a:gd name="connsiteX3" fmla="*/ 599366 w 599366"/>
              <a:gd name="connsiteY3" fmla="*/ 212801 h 425602"/>
              <a:gd name="connsiteX4" fmla="*/ 599366 w 599366"/>
              <a:gd name="connsiteY4" fmla="*/ 425602 h 425602"/>
              <a:gd name="connsiteX5" fmla="*/ 0 w 599366"/>
              <a:gd name="connsiteY5" fmla="*/ 425602 h 425602"/>
              <a:gd name="connsiteX6" fmla="*/ 0 w 599366"/>
              <a:gd name="connsiteY6" fmla="*/ 0 h 425602"/>
              <a:gd name="connsiteX0" fmla="*/ 196269 w 599366"/>
              <a:gd name="connsiteY0" fmla="*/ 0 h 440467"/>
              <a:gd name="connsiteX1" fmla="*/ 212801 w 599366"/>
              <a:gd name="connsiteY1" fmla="*/ 14865 h 440467"/>
              <a:gd name="connsiteX2" fmla="*/ 212801 w 599366"/>
              <a:gd name="connsiteY2" fmla="*/ 227666 h 440467"/>
              <a:gd name="connsiteX3" fmla="*/ 599366 w 599366"/>
              <a:gd name="connsiteY3" fmla="*/ 227666 h 440467"/>
              <a:gd name="connsiteX4" fmla="*/ 599366 w 599366"/>
              <a:gd name="connsiteY4" fmla="*/ 440467 h 440467"/>
              <a:gd name="connsiteX5" fmla="*/ 0 w 599366"/>
              <a:gd name="connsiteY5" fmla="*/ 440467 h 440467"/>
              <a:gd name="connsiteX6" fmla="*/ 196269 w 599366"/>
              <a:gd name="connsiteY6" fmla="*/ 0 h 440467"/>
              <a:gd name="connsiteX0" fmla="*/ 121356 w 524453"/>
              <a:gd name="connsiteY0" fmla="*/ 0 h 440467"/>
              <a:gd name="connsiteX1" fmla="*/ 137888 w 524453"/>
              <a:gd name="connsiteY1" fmla="*/ 14865 h 440467"/>
              <a:gd name="connsiteX2" fmla="*/ 137888 w 524453"/>
              <a:gd name="connsiteY2" fmla="*/ 227666 h 440467"/>
              <a:gd name="connsiteX3" fmla="*/ 524453 w 524453"/>
              <a:gd name="connsiteY3" fmla="*/ 227666 h 440467"/>
              <a:gd name="connsiteX4" fmla="*/ 524453 w 524453"/>
              <a:gd name="connsiteY4" fmla="*/ 440467 h 440467"/>
              <a:gd name="connsiteX5" fmla="*/ 0 w 524453"/>
              <a:gd name="connsiteY5" fmla="*/ 397033 h 440467"/>
              <a:gd name="connsiteX6" fmla="*/ 121356 w 524453"/>
              <a:gd name="connsiteY6" fmla="*/ 0 h 440467"/>
              <a:gd name="connsiteX0" fmla="*/ 121356 w 524453"/>
              <a:gd name="connsiteY0" fmla="*/ 0 h 440467"/>
              <a:gd name="connsiteX1" fmla="*/ 137888 w 524453"/>
              <a:gd name="connsiteY1" fmla="*/ 14865 h 440467"/>
              <a:gd name="connsiteX2" fmla="*/ 137888 w 524453"/>
              <a:gd name="connsiteY2" fmla="*/ 227666 h 440467"/>
              <a:gd name="connsiteX3" fmla="*/ 421001 w 524453"/>
              <a:gd name="connsiteY3" fmla="*/ 252767 h 440467"/>
              <a:gd name="connsiteX4" fmla="*/ 524453 w 524453"/>
              <a:gd name="connsiteY4" fmla="*/ 440467 h 440467"/>
              <a:gd name="connsiteX5" fmla="*/ 0 w 524453"/>
              <a:gd name="connsiteY5" fmla="*/ 397033 h 440467"/>
              <a:gd name="connsiteX6" fmla="*/ 121356 w 524453"/>
              <a:gd name="connsiteY6" fmla="*/ 0 h 440467"/>
              <a:gd name="connsiteX0" fmla="*/ 121356 w 603402"/>
              <a:gd name="connsiteY0" fmla="*/ 0 h 440467"/>
              <a:gd name="connsiteX1" fmla="*/ 137888 w 603402"/>
              <a:gd name="connsiteY1" fmla="*/ 14865 h 440467"/>
              <a:gd name="connsiteX2" fmla="*/ 137888 w 603402"/>
              <a:gd name="connsiteY2" fmla="*/ 227666 h 440467"/>
              <a:gd name="connsiteX3" fmla="*/ 603402 w 603402"/>
              <a:gd name="connsiteY3" fmla="*/ 274401 h 440467"/>
              <a:gd name="connsiteX4" fmla="*/ 524453 w 603402"/>
              <a:gd name="connsiteY4" fmla="*/ 440467 h 440467"/>
              <a:gd name="connsiteX5" fmla="*/ 0 w 603402"/>
              <a:gd name="connsiteY5" fmla="*/ 397033 h 440467"/>
              <a:gd name="connsiteX6" fmla="*/ 121356 w 603402"/>
              <a:gd name="connsiteY6" fmla="*/ 0 h 440467"/>
              <a:gd name="connsiteX0" fmla="*/ 121356 w 537336"/>
              <a:gd name="connsiteY0" fmla="*/ 0 h 440467"/>
              <a:gd name="connsiteX1" fmla="*/ 137888 w 537336"/>
              <a:gd name="connsiteY1" fmla="*/ 14865 h 440467"/>
              <a:gd name="connsiteX2" fmla="*/ 137888 w 537336"/>
              <a:gd name="connsiteY2" fmla="*/ 227666 h 440467"/>
              <a:gd name="connsiteX3" fmla="*/ 537336 w 537336"/>
              <a:gd name="connsiteY3" fmla="*/ 430995 h 440467"/>
              <a:gd name="connsiteX4" fmla="*/ 524453 w 537336"/>
              <a:gd name="connsiteY4" fmla="*/ 440467 h 440467"/>
              <a:gd name="connsiteX5" fmla="*/ 0 w 537336"/>
              <a:gd name="connsiteY5" fmla="*/ 397033 h 440467"/>
              <a:gd name="connsiteX6" fmla="*/ 121356 w 537336"/>
              <a:gd name="connsiteY6" fmla="*/ 0 h 440467"/>
              <a:gd name="connsiteX0" fmla="*/ 121356 w 682809"/>
              <a:gd name="connsiteY0" fmla="*/ 0 h 430995"/>
              <a:gd name="connsiteX1" fmla="*/ 137888 w 682809"/>
              <a:gd name="connsiteY1" fmla="*/ 14865 h 430995"/>
              <a:gd name="connsiteX2" fmla="*/ 137888 w 682809"/>
              <a:gd name="connsiteY2" fmla="*/ 227666 h 430995"/>
              <a:gd name="connsiteX3" fmla="*/ 537336 w 682809"/>
              <a:gd name="connsiteY3" fmla="*/ 430995 h 430995"/>
              <a:gd name="connsiteX4" fmla="*/ 682809 w 682809"/>
              <a:gd name="connsiteY4" fmla="*/ 347137 h 430995"/>
              <a:gd name="connsiteX5" fmla="*/ 0 w 682809"/>
              <a:gd name="connsiteY5" fmla="*/ 397033 h 430995"/>
              <a:gd name="connsiteX6" fmla="*/ 121356 w 682809"/>
              <a:gd name="connsiteY6" fmla="*/ 0 h 430995"/>
              <a:gd name="connsiteX0" fmla="*/ 121356 w 683440"/>
              <a:gd name="connsiteY0" fmla="*/ 0 h 397033"/>
              <a:gd name="connsiteX1" fmla="*/ 137888 w 683440"/>
              <a:gd name="connsiteY1" fmla="*/ 14865 h 397033"/>
              <a:gd name="connsiteX2" fmla="*/ 137888 w 683440"/>
              <a:gd name="connsiteY2" fmla="*/ 227666 h 397033"/>
              <a:gd name="connsiteX3" fmla="*/ 683440 w 683440"/>
              <a:gd name="connsiteY3" fmla="*/ 373582 h 397033"/>
              <a:gd name="connsiteX4" fmla="*/ 682809 w 683440"/>
              <a:gd name="connsiteY4" fmla="*/ 347137 h 397033"/>
              <a:gd name="connsiteX5" fmla="*/ 0 w 683440"/>
              <a:gd name="connsiteY5" fmla="*/ 397033 h 397033"/>
              <a:gd name="connsiteX6" fmla="*/ 121356 w 683440"/>
              <a:gd name="connsiteY6" fmla="*/ 0 h 397033"/>
              <a:gd name="connsiteX0" fmla="*/ 121356 w 683440"/>
              <a:gd name="connsiteY0" fmla="*/ 0 h 397033"/>
              <a:gd name="connsiteX1" fmla="*/ 137888 w 683440"/>
              <a:gd name="connsiteY1" fmla="*/ 14865 h 397033"/>
              <a:gd name="connsiteX2" fmla="*/ 113384 w 683440"/>
              <a:gd name="connsiteY2" fmla="*/ 299501 h 397033"/>
              <a:gd name="connsiteX3" fmla="*/ 683440 w 683440"/>
              <a:gd name="connsiteY3" fmla="*/ 373582 h 397033"/>
              <a:gd name="connsiteX4" fmla="*/ 682809 w 683440"/>
              <a:gd name="connsiteY4" fmla="*/ 347137 h 397033"/>
              <a:gd name="connsiteX5" fmla="*/ 0 w 683440"/>
              <a:gd name="connsiteY5" fmla="*/ 397033 h 397033"/>
              <a:gd name="connsiteX6" fmla="*/ 121356 w 683440"/>
              <a:gd name="connsiteY6" fmla="*/ 0 h 397033"/>
              <a:gd name="connsiteX0" fmla="*/ 121356 w 685454"/>
              <a:gd name="connsiteY0" fmla="*/ 0 h 397033"/>
              <a:gd name="connsiteX1" fmla="*/ 137888 w 685454"/>
              <a:gd name="connsiteY1" fmla="*/ 14865 h 397033"/>
              <a:gd name="connsiteX2" fmla="*/ 113384 w 685454"/>
              <a:gd name="connsiteY2" fmla="*/ 299501 h 397033"/>
              <a:gd name="connsiteX3" fmla="*/ 683440 w 685454"/>
              <a:gd name="connsiteY3" fmla="*/ 373582 h 397033"/>
              <a:gd name="connsiteX4" fmla="*/ 685442 w 685454"/>
              <a:gd name="connsiteY4" fmla="*/ 265234 h 397033"/>
              <a:gd name="connsiteX5" fmla="*/ 0 w 685454"/>
              <a:gd name="connsiteY5" fmla="*/ 397033 h 397033"/>
              <a:gd name="connsiteX6" fmla="*/ 121356 w 685454"/>
              <a:gd name="connsiteY6" fmla="*/ 0 h 397033"/>
              <a:gd name="connsiteX0" fmla="*/ 121356 w 685443"/>
              <a:gd name="connsiteY0" fmla="*/ 0 h 397033"/>
              <a:gd name="connsiteX1" fmla="*/ 137888 w 685443"/>
              <a:gd name="connsiteY1" fmla="*/ 14865 h 397033"/>
              <a:gd name="connsiteX2" fmla="*/ 113384 w 685443"/>
              <a:gd name="connsiteY2" fmla="*/ 299501 h 397033"/>
              <a:gd name="connsiteX3" fmla="*/ 660167 w 685443"/>
              <a:gd name="connsiteY3" fmla="*/ 191444 h 397033"/>
              <a:gd name="connsiteX4" fmla="*/ 685442 w 685443"/>
              <a:gd name="connsiteY4" fmla="*/ 265234 h 397033"/>
              <a:gd name="connsiteX5" fmla="*/ 0 w 685443"/>
              <a:gd name="connsiteY5" fmla="*/ 397033 h 397033"/>
              <a:gd name="connsiteX6" fmla="*/ 121356 w 685443"/>
              <a:gd name="connsiteY6" fmla="*/ 0 h 397033"/>
              <a:gd name="connsiteX0" fmla="*/ 121356 w 660167"/>
              <a:gd name="connsiteY0" fmla="*/ 0 h 397033"/>
              <a:gd name="connsiteX1" fmla="*/ 137888 w 660167"/>
              <a:gd name="connsiteY1" fmla="*/ 14865 h 397033"/>
              <a:gd name="connsiteX2" fmla="*/ 113384 w 660167"/>
              <a:gd name="connsiteY2" fmla="*/ 299501 h 397033"/>
              <a:gd name="connsiteX3" fmla="*/ 660167 w 660167"/>
              <a:gd name="connsiteY3" fmla="*/ 191444 h 397033"/>
              <a:gd name="connsiteX4" fmla="*/ 656129 w 660167"/>
              <a:gd name="connsiteY4" fmla="*/ 314075 h 397033"/>
              <a:gd name="connsiteX5" fmla="*/ 0 w 660167"/>
              <a:gd name="connsiteY5" fmla="*/ 397033 h 397033"/>
              <a:gd name="connsiteX6" fmla="*/ 121356 w 660167"/>
              <a:gd name="connsiteY6" fmla="*/ 0 h 397033"/>
              <a:gd name="connsiteX0" fmla="*/ 121356 w 684213"/>
              <a:gd name="connsiteY0" fmla="*/ 0 h 397033"/>
              <a:gd name="connsiteX1" fmla="*/ 137888 w 684213"/>
              <a:gd name="connsiteY1" fmla="*/ 14865 h 397033"/>
              <a:gd name="connsiteX2" fmla="*/ 113384 w 684213"/>
              <a:gd name="connsiteY2" fmla="*/ 299501 h 397033"/>
              <a:gd name="connsiteX3" fmla="*/ 684213 w 684213"/>
              <a:gd name="connsiteY3" fmla="*/ 306408 h 397033"/>
              <a:gd name="connsiteX4" fmla="*/ 656129 w 684213"/>
              <a:gd name="connsiteY4" fmla="*/ 314075 h 397033"/>
              <a:gd name="connsiteX5" fmla="*/ 0 w 684213"/>
              <a:gd name="connsiteY5" fmla="*/ 397033 h 397033"/>
              <a:gd name="connsiteX6" fmla="*/ 121356 w 684213"/>
              <a:gd name="connsiteY6" fmla="*/ 0 h 397033"/>
              <a:gd name="connsiteX0" fmla="*/ 84601 w 684213"/>
              <a:gd name="connsiteY0" fmla="*/ 92887 h 382168"/>
              <a:gd name="connsiteX1" fmla="*/ 137888 w 684213"/>
              <a:gd name="connsiteY1" fmla="*/ 0 h 382168"/>
              <a:gd name="connsiteX2" fmla="*/ 113384 w 684213"/>
              <a:gd name="connsiteY2" fmla="*/ 284636 h 382168"/>
              <a:gd name="connsiteX3" fmla="*/ 684213 w 684213"/>
              <a:gd name="connsiteY3" fmla="*/ 291543 h 382168"/>
              <a:gd name="connsiteX4" fmla="*/ 656129 w 684213"/>
              <a:gd name="connsiteY4" fmla="*/ 299210 h 382168"/>
              <a:gd name="connsiteX5" fmla="*/ 0 w 684213"/>
              <a:gd name="connsiteY5" fmla="*/ 382168 h 382168"/>
              <a:gd name="connsiteX6" fmla="*/ 84601 w 684213"/>
              <a:gd name="connsiteY6" fmla="*/ 92887 h 382168"/>
              <a:gd name="connsiteX0" fmla="*/ 84601 w 684213"/>
              <a:gd name="connsiteY0" fmla="*/ 5270 h 294551"/>
              <a:gd name="connsiteX1" fmla="*/ 57394 w 684213"/>
              <a:gd name="connsiteY1" fmla="*/ 0 h 294551"/>
              <a:gd name="connsiteX2" fmla="*/ 113384 w 684213"/>
              <a:gd name="connsiteY2" fmla="*/ 197019 h 294551"/>
              <a:gd name="connsiteX3" fmla="*/ 684213 w 684213"/>
              <a:gd name="connsiteY3" fmla="*/ 203926 h 294551"/>
              <a:gd name="connsiteX4" fmla="*/ 656129 w 684213"/>
              <a:gd name="connsiteY4" fmla="*/ 211593 h 294551"/>
              <a:gd name="connsiteX5" fmla="*/ 0 w 684213"/>
              <a:gd name="connsiteY5" fmla="*/ 294551 h 294551"/>
              <a:gd name="connsiteX6" fmla="*/ 84601 w 684213"/>
              <a:gd name="connsiteY6" fmla="*/ 5270 h 294551"/>
              <a:gd name="connsiteX0" fmla="*/ 84601 w 684213"/>
              <a:gd name="connsiteY0" fmla="*/ 0 h 289281"/>
              <a:gd name="connsiteX1" fmla="*/ 84817 w 684213"/>
              <a:gd name="connsiteY1" fmla="*/ 4937 h 289281"/>
              <a:gd name="connsiteX2" fmla="*/ 113384 w 684213"/>
              <a:gd name="connsiteY2" fmla="*/ 191749 h 289281"/>
              <a:gd name="connsiteX3" fmla="*/ 684213 w 684213"/>
              <a:gd name="connsiteY3" fmla="*/ 198656 h 289281"/>
              <a:gd name="connsiteX4" fmla="*/ 656129 w 684213"/>
              <a:gd name="connsiteY4" fmla="*/ 206323 h 289281"/>
              <a:gd name="connsiteX5" fmla="*/ 0 w 684213"/>
              <a:gd name="connsiteY5" fmla="*/ 289281 h 289281"/>
              <a:gd name="connsiteX6" fmla="*/ 84601 w 684213"/>
              <a:gd name="connsiteY6" fmla="*/ 0 h 289281"/>
              <a:gd name="connsiteX0" fmla="*/ 84601 w 665233"/>
              <a:gd name="connsiteY0" fmla="*/ 0 h 289281"/>
              <a:gd name="connsiteX1" fmla="*/ 84817 w 665233"/>
              <a:gd name="connsiteY1" fmla="*/ 4937 h 289281"/>
              <a:gd name="connsiteX2" fmla="*/ 113384 w 665233"/>
              <a:gd name="connsiteY2" fmla="*/ 191749 h 289281"/>
              <a:gd name="connsiteX3" fmla="*/ 665233 w 665233"/>
              <a:gd name="connsiteY3" fmla="*/ 206837 h 289281"/>
              <a:gd name="connsiteX4" fmla="*/ 656129 w 665233"/>
              <a:gd name="connsiteY4" fmla="*/ 206323 h 289281"/>
              <a:gd name="connsiteX5" fmla="*/ 0 w 665233"/>
              <a:gd name="connsiteY5" fmla="*/ 289281 h 289281"/>
              <a:gd name="connsiteX6" fmla="*/ 84601 w 665233"/>
              <a:gd name="connsiteY6" fmla="*/ 0 h 289281"/>
              <a:gd name="connsiteX0" fmla="*/ 84601 w 668045"/>
              <a:gd name="connsiteY0" fmla="*/ 0 h 289281"/>
              <a:gd name="connsiteX1" fmla="*/ 84817 w 668045"/>
              <a:gd name="connsiteY1" fmla="*/ 4937 h 289281"/>
              <a:gd name="connsiteX2" fmla="*/ 113384 w 668045"/>
              <a:gd name="connsiteY2" fmla="*/ 191749 h 289281"/>
              <a:gd name="connsiteX3" fmla="*/ 665233 w 668045"/>
              <a:gd name="connsiteY3" fmla="*/ 206837 h 289281"/>
              <a:gd name="connsiteX4" fmla="*/ 668036 w 668045"/>
              <a:gd name="connsiteY4" fmla="*/ 197303 h 289281"/>
              <a:gd name="connsiteX5" fmla="*/ 0 w 668045"/>
              <a:gd name="connsiteY5" fmla="*/ 289281 h 289281"/>
              <a:gd name="connsiteX6" fmla="*/ 84601 w 668045"/>
              <a:gd name="connsiteY6" fmla="*/ 0 h 289281"/>
              <a:gd name="connsiteX0" fmla="*/ 84601 w 665233"/>
              <a:gd name="connsiteY0" fmla="*/ 0 h 289281"/>
              <a:gd name="connsiteX1" fmla="*/ 84817 w 665233"/>
              <a:gd name="connsiteY1" fmla="*/ 4937 h 289281"/>
              <a:gd name="connsiteX2" fmla="*/ 113384 w 665233"/>
              <a:gd name="connsiteY2" fmla="*/ 191749 h 289281"/>
              <a:gd name="connsiteX3" fmla="*/ 665233 w 665233"/>
              <a:gd name="connsiteY3" fmla="*/ 206837 h 289281"/>
              <a:gd name="connsiteX4" fmla="*/ 663201 w 665233"/>
              <a:gd name="connsiteY4" fmla="*/ 207162 h 289281"/>
              <a:gd name="connsiteX5" fmla="*/ 0 w 665233"/>
              <a:gd name="connsiteY5" fmla="*/ 289281 h 289281"/>
              <a:gd name="connsiteX6" fmla="*/ 84601 w 665233"/>
              <a:gd name="connsiteY6" fmla="*/ 0 h 289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5233" h="289281">
                <a:moveTo>
                  <a:pt x="84601" y="0"/>
                </a:moveTo>
                <a:lnTo>
                  <a:pt x="84817" y="4937"/>
                </a:lnTo>
                <a:lnTo>
                  <a:pt x="113384" y="191749"/>
                </a:lnTo>
                <a:lnTo>
                  <a:pt x="665233" y="206837"/>
                </a:lnTo>
                <a:cubicBezTo>
                  <a:pt x="665023" y="198022"/>
                  <a:pt x="663411" y="215977"/>
                  <a:pt x="663201" y="207162"/>
                </a:cubicBezTo>
                <a:lnTo>
                  <a:pt x="0" y="289281"/>
                </a:lnTo>
                <a:lnTo>
                  <a:pt x="84601" y="0"/>
                </a:lnTo>
                <a:close/>
              </a:path>
            </a:pathLst>
          </a:cu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estiúhelník 9"/>
          <p:cNvSpPr/>
          <p:nvPr/>
        </p:nvSpPr>
        <p:spPr>
          <a:xfrm>
            <a:off x="377375" y="5420328"/>
            <a:ext cx="469852" cy="405045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Šestiúhelník 22"/>
          <p:cNvSpPr/>
          <p:nvPr/>
        </p:nvSpPr>
        <p:spPr>
          <a:xfrm>
            <a:off x="247618" y="773705"/>
            <a:ext cx="469852" cy="405045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9" name="Šestiúhelník 38"/>
          <p:cNvSpPr/>
          <p:nvPr/>
        </p:nvSpPr>
        <p:spPr>
          <a:xfrm>
            <a:off x="1727321" y="1513670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délka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s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[m]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metr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0" name="Šestiúhelník 39"/>
          <p:cNvSpPr/>
          <p:nvPr/>
        </p:nvSpPr>
        <p:spPr>
          <a:xfrm>
            <a:off x="6128508" y="1538790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čas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[s]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sekunda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1" name="Šestiúhelník 40"/>
          <p:cNvSpPr/>
          <p:nvPr/>
        </p:nvSpPr>
        <p:spPr>
          <a:xfrm>
            <a:off x="3921159" y="1313765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hmotnost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i="1" dirty="0" smtClean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</a:t>
            </a:r>
            <a:r>
              <a:rPr lang="cs-CZ" dirty="0" smtClean="0">
                <a:solidFill>
                  <a:srgbClr val="7030A0"/>
                </a:solidFill>
              </a:rPr>
              <a:t>kg</a:t>
            </a:r>
            <a:r>
              <a:rPr lang="cs-CZ" dirty="0" smtClean="0">
                <a:solidFill>
                  <a:schemeClr val="tx1"/>
                </a:solidFill>
              </a:rPr>
              <a:t>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kilogram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2" name="Šestiúhelník 41"/>
          <p:cNvSpPr/>
          <p:nvPr/>
        </p:nvSpPr>
        <p:spPr>
          <a:xfrm>
            <a:off x="1213602" y="2981815"/>
            <a:ext cx="1620552" cy="1397029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t. teplota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kelvin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3" name="Šestiúhelník 42"/>
          <p:cNvSpPr/>
          <p:nvPr/>
        </p:nvSpPr>
        <p:spPr>
          <a:xfrm>
            <a:off x="2834154" y="3831185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e. </a:t>
            </a:r>
            <a:r>
              <a:rPr lang="cs-CZ" dirty="0">
                <a:solidFill>
                  <a:schemeClr val="tx1"/>
                </a:solidFill>
              </a:rPr>
              <a:t>proud </a:t>
            </a:r>
            <a:r>
              <a:rPr lang="cs-CZ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[A]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ampér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4" name="Šestiúhelník 43"/>
          <p:cNvSpPr/>
          <p:nvPr/>
        </p:nvSpPr>
        <p:spPr>
          <a:xfrm>
            <a:off x="5018148" y="3831145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svítivost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I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[cd]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kandela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5" name="Šestiúhelník 44"/>
          <p:cNvSpPr/>
          <p:nvPr/>
        </p:nvSpPr>
        <p:spPr>
          <a:xfrm>
            <a:off x="6572072" y="3010535"/>
            <a:ext cx="1553924" cy="133959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látkové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množství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n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[mol]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mol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481188" y="6285801"/>
            <a:ext cx="83662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U současných základních jednotek však není vzájemná nezávislost zcela zajištěna.</a:t>
            </a:r>
          </a:p>
        </p:txBody>
      </p:sp>
      <p:sp>
        <p:nvSpPr>
          <p:cNvPr id="74" name="Kříž 73"/>
          <p:cNvSpPr/>
          <p:nvPr/>
        </p:nvSpPr>
        <p:spPr>
          <a:xfrm rot="18900000">
            <a:off x="8307415" y="6205211"/>
            <a:ext cx="421570" cy="421890"/>
          </a:xfrm>
          <a:prstGeom prst="plus">
            <a:avLst>
              <a:gd name="adj" fmla="val 41642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476545" y="5859270"/>
            <a:ext cx="8055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Původně byly základní jednotky stanoveny jako na sobě vzájemně nezávislé.</a:t>
            </a:r>
          </a:p>
        </p:txBody>
      </p:sp>
    </p:spTree>
    <p:extLst>
      <p:ext uri="{BB962C8B-B14F-4D97-AF65-F5344CB8AC3E}">
        <p14:creationId xmlns:p14="http://schemas.microsoft.com/office/powerpoint/2010/main" val="65756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"/>
                            </p:stCondLst>
                            <p:childTnLst>
                              <p:par>
                                <p:cTn id="1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4" grpId="0"/>
      <p:bldP spid="18" grpId="0" animBg="1"/>
      <p:bldP spid="10" grpId="0" animBg="1"/>
      <p:bldP spid="23" grpId="0" animBg="1"/>
      <p:bldP spid="39" grpId="0" uiExpand="1" build="allAtOnce" animBg="1"/>
      <p:bldP spid="40" grpId="0" uiExpand="1" build="allAtOnce" animBg="1"/>
      <p:bldP spid="41" grpId="0" uiExpand="1" build="allAtOnce" animBg="1"/>
      <p:bldP spid="42" grpId="0" uiExpand="1" build="allAtOnce" animBg="1"/>
      <p:bldP spid="43" grpId="0" uiExpand="1" build="allAtOnce" animBg="1"/>
      <p:bldP spid="44" grpId="0" uiExpand="1" build="allAtOnce" animBg="1"/>
      <p:bldP spid="45" grpId="0" uiExpand="1" build="allAtOnce" animBg="1"/>
      <p:bldP spid="48" grpId="0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Definice základních jednotek SI</a:t>
            </a:r>
          </a:p>
        </p:txBody>
      </p:sp>
      <p:sp>
        <p:nvSpPr>
          <p:cNvPr id="2" name="Obdélník 1"/>
          <p:cNvSpPr/>
          <p:nvPr/>
        </p:nvSpPr>
        <p:spPr>
          <a:xfrm>
            <a:off x="206515" y="1178750"/>
            <a:ext cx="868596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hmotnost </a:t>
            </a:r>
            <a:r>
              <a:rPr lang="cs-CZ" sz="1400" b="1" dirty="0" smtClean="0"/>
              <a:t>[m] </a:t>
            </a:r>
            <a:r>
              <a:rPr lang="cs-CZ" sz="1400" b="1" dirty="0"/>
              <a:t>– </a:t>
            </a:r>
            <a:r>
              <a:rPr lang="cs-CZ" sz="1400" b="1" dirty="0">
                <a:solidFill>
                  <a:srgbClr val="FF0000"/>
                </a:solidFill>
              </a:rPr>
              <a:t>kilogram</a:t>
            </a:r>
            <a:r>
              <a:rPr lang="cs-CZ" sz="1400" b="1" dirty="0"/>
              <a:t> </a:t>
            </a:r>
            <a:r>
              <a:rPr lang="cs-CZ" sz="1400" b="1" dirty="0" smtClean="0"/>
              <a:t>[kg]</a:t>
            </a:r>
            <a:endParaRPr lang="cs-CZ" sz="1400" b="1" dirty="0"/>
          </a:p>
          <a:p>
            <a:r>
              <a:rPr lang="cs-CZ" sz="1400" dirty="0"/>
              <a:t>1 kg  je hmotnost mezinárodního prototypu kilogramu, který je uložen v Mezinárodním úřadu pro míry a váhy v </a:t>
            </a:r>
            <a:r>
              <a:rPr lang="cs-CZ" sz="1400" dirty="0" err="1"/>
              <a:t>Sèvres</a:t>
            </a:r>
            <a:r>
              <a:rPr lang="cs-CZ" sz="1400" dirty="0"/>
              <a:t> u Paříže</a:t>
            </a:r>
            <a:r>
              <a:rPr lang="cs-CZ" sz="1400" dirty="0" smtClean="0"/>
              <a:t>.</a:t>
            </a:r>
          </a:p>
          <a:p>
            <a:endParaRPr lang="cs-CZ" sz="1000" dirty="0"/>
          </a:p>
          <a:p>
            <a:r>
              <a:rPr lang="cs-CZ" sz="1400" b="1" dirty="0" smtClean="0"/>
              <a:t>čas [t] </a:t>
            </a:r>
            <a:r>
              <a:rPr lang="cs-CZ" sz="1400" b="1" dirty="0"/>
              <a:t>– sekunda </a:t>
            </a:r>
            <a:r>
              <a:rPr lang="cs-CZ" sz="1400" b="1" dirty="0" smtClean="0"/>
              <a:t>[s]</a:t>
            </a:r>
            <a:endParaRPr lang="cs-CZ" sz="1400" b="1" dirty="0"/>
          </a:p>
          <a:p>
            <a:r>
              <a:rPr lang="cs-CZ" sz="1400" dirty="0"/>
              <a:t>1 s  je doba trvání 9 192 631 770 period záření, které přísluší přechodům mezi dvěma hladinami velmi jemné struktury základního stavu atomu </a:t>
            </a:r>
            <a:r>
              <a:rPr lang="cs-CZ" sz="1400" dirty="0" err="1"/>
              <a:t>césia</a:t>
            </a:r>
            <a:r>
              <a:rPr lang="cs-CZ" sz="1400" dirty="0"/>
              <a:t> 133Cs</a:t>
            </a:r>
            <a:r>
              <a:rPr lang="cs-CZ" sz="1400" dirty="0" smtClean="0"/>
              <a:t>.</a:t>
            </a:r>
          </a:p>
          <a:p>
            <a:endParaRPr lang="cs-CZ" sz="1000" dirty="0"/>
          </a:p>
          <a:p>
            <a:r>
              <a:rPr lang="cs-CZ" sz="1400" b="1" dirty="0" smtClean="0"/>
              <a:t>délka [s] </a:t>
            </a:r>
            <a:r>
              <a:rPr lang="cs-CZ" sz="1400" b="1" dirty="0"/>
              <a:t>– metr </a:t>
            </a:r>
            <a:r>
              <a:rPr lang="cs-CZ" sz="1400" b="1" dirty="0" smtClean="0"/>
              <a:t>[m]</a:t>
            </a:r>
            <a:endParaRPr lang="cs-CZ" sz="1400" b="1" dirty="0"/>
          </a:p>
          <a:p>
            <a:r>
              <a:rPr lang="cs-CZ" sz="1400" dirty="0"/>
              <a:t>1 m  je délka rovnající se vzdálenosti, kterou uběhne světlo ve vakuu za 1/299 792 458 s</a:t>
            </a:r>
            <a:r>
              <a:rPr lang="cs-CZ" sz="1400" dirty="0" smtClean="0"/>
              <a:t>.</a:t>
            </a:r>
          </a:p>
          <a:p>
            <a:endParaRPr lang="cs-CZ" sz="1000" dirty="0" smtClean="0"/>
          </a:p>
          <a:p>
            <a:r>
              <a:rPr lang="cs-CZ" sz="1400" b="1" dirty="0" smtClean="0"/>
              <a:t>elektrický </a:t>
            </a:r>
            <a:r>
              <a:rPr lang="cs-CZ" sz="1400" b="1" dirty="0"/>
              <a:t>proud </a:t>
            </a:r>
            <a:r>
              <a:rPr lang="cs-CZ" sz="1400" b="1" dirty="0" smtClean="0"/>
              <a:t>[I] </a:t>
            </a:r>
            <a:r>
              <a:rPr lang="cs-CZ" sz="1400" b="1" dirty="0"/>
              <a:t>– </a:t>
            </a:r>
            <a:r>
              <a:rPr lang="cs-CZ" sz="1400" b="1" dirty="0">
                <a:solidFill>
                  <a:srgbClr val="FF0000"/>
                </a:solidFill>
              </a:rPr>
              <a:t>ampér</a:t>
            </a:r>
            <a:r>
              <a:rPr lang="cs-CZ" sz="1400" b="1" dirty="0"/>
              <a:t> </a:t>
            </a:r>
            <a:r>
              <a:rPr lang="cs-CZ" sz="1400" b="1" dirty="0" smtClean="0"/>
              <a:t>[A] </a:t>
            </a:r>
            <a:endParaRPr lang="cs-CZ" sz="1400" b="1" dirty="0"/>
          </a:p>
          <a:p>
            <a:r>
              <a:rPr lang="cs-CZ" sz="1400" dirty="0"/>
              <a:t>1 A  je proud, který při stálém průtoku dvěma rovnoběžnými přímými velmi dlouhými vodiči zanedbatelného průřezu, umístěnými ve vakuu ve vzdálenosti 1 m od sebe, vyvolá mezi vodiči sílu 2.10-7 newtonů na jeden metr délky</a:t>
            </a:r>
            <a:r>
              <a:rPr lang="cs-CZ" sz="1400" dirty="0" smtClean="0"/>
              <a:t>.</a:t>
            </a:r>
          </a:p>
          <a:p>
            <a:endParaRPr lang="cs-CZ" sz="1000" dirty="0"/>
          </a:p>
          <a:p>
            <a:r>
              <a:rPr lang="cs-CZ" sz="1400" b="1" dirty="0" smtClean="0"/>
              <a:t>teplota [T] </a:t>
            </a:r>
            <a:r>
              <a:rPr lang="cs-CZ" sz="1400" b="1" dirty="0"/>
              <a:t>– kelvin </a:t>
            </a:r>
            <a:r>
              <a:rPr lang="cs-CZ" sz="1400" b="1" dirty="0" smtClean="0"/>
              <a:t>[K]</a:t>
            </a:r>
            <a:endParaRPr lang="cs-CZ" sz="1400" b="1" dirty="0"/>
          </a:p>
          <a:p>
            <a:r>
              <a:rPr lang="cs-CZ" sz="1400" dirty="0"/>
              <a:t>1 K  je 1/273,16-tý díl termodynamické teploty trojného bodu vody</a:t>
            </a:r>
            <a:r>
              <a:rPr lang="cs-CZ" sz="1400" dirty="0" smtClean="0"/>
              <a:t>.</a:t>
            </a:r>
          </a:p>
          <a:p>
            <a:endParaRPr lang="cs-CZ" sz="1400" dirty="0"/>
          </a:p>
          <a:p>
            <a:r>
              <a:rPr lang="cs-CZ" sz="1400" b="1" dirty="0" smtClean="0"/>
              <a:t>látkové </a:t>
            </a:r>
            <a:r>
              <a:rPr lang="cs-CZ" sz="1400" b="1" dirty="0"/>
              <a:t>množství </a:t>
            </a:r>
            <a:r>
              <a:rPr lang="cs-CZ" sz="1400" b="1" dirty="0" smtClean="0"/>
              <a:t>[n] </a:t>
            </a:r>
            <a:r>
              <a:rPr lang="cs-CZ" sz="1400" b="1" dirty="0"/>
              <a:t>– </a:t>
            </a:r>
            <a:r>
              <a:rPr lang="cs-CZ" sz="1400" b="1" dirty="0">
                <a:solidFill>
                  <a:srgbClr val="FF0000"/>
                </a:solidFill>
              </a:rPr>
              <a:t>mol</a:t>
            </a:r>
            <a:r>
              <a:rPr lang="cs-CZ" sz="1400" b="1" dirty="0"/>
              <a:t> </a:t>
            </a:r>
            <a:r>
              <a:rPr lang="cs-CZ" sz="1400" b="1" dirty="0" smtClean="0"/>
              <a:t>[mol]</a:t>
            </a:r>
            <a:endParaRPr lang="cs-CZ" sz="1400" b="1" dirty="0"/>
          </a:p>
          <a:p>
            <a:r>
              <a:rPr lang="cs-CZ" sz="1400" dirty="0"/>
              <a:t>1 mol </a:t>
            </a:r>
            <a:r>
              <a:rPr lang="cs-CZ" sz="1400" dirty="0" smtClean="0"/>
              <a:t>  </a:t>
            </a:r>
            <a:r>
              <a:rPr lang="cs-CZ" sz="1400" dirty="0"/>
              <a:t>je látkové množství soustavy, která obsahuje právě tolik elementárních jedinců, kolik je </a:t>
            </a:r>
            <a:r>
              <a:rPr lang="cs-CZ" sz="1400" dirty="0" smtClean="0"/>
              <a:t>atomů</a:t>
            </a:r>
            <a:br>
              <a:rPr lang="cs-CZ" sz="1400" dirty="0" smtClean="0"/>
            </a:br>
            <a:r>
              <a:rPr lang="cs-CZ" sz="1400" dirty="0" smtClean="0"/>
              <a:t>v </a:t>
            </a:r>
            <a:r>
              <a:rPr lang="cs-CZ" sz="1400" dirty="0"/>
              <a:t>0,012 kg uhlíku 12C</a:t>
            </a:r>
            <a:r>
              <a:rPr lang="cs-CZ" sz="1400" dirty="0" smtClean="0"/>
              <a:t>.</a:t>
            </a:r>
          </a:p>
          <a:p>
            <a:endParaRPr lang="cs-CZ" sz="1000" dirty="0"/>
          </a:p>
          <a:p>
            <a:r>
              <a:rPr lang="cs-CZ" sz="1400" b="1" dirty="0" smtClean="0"/>
              <a:t>svítivost [I] </a:t>
            </a:r>
            <a:r>
              <a:rPr lang="cs-CZ" sz="1400" b="1" dirty="0"/>
              <a:t>– </a:t>
            </a:r>
            <a:r>
              <a:rPr lang="cs-CZ" sz="1400" b="1" dirty="0">
                <a:solidFill>
                  <a:srgbClr val="FF0000"/>
                </a:solidFill>
              </a:rPr>
              <a:t>kandela</a:t>
            </a:r>
            <a:r>
              <a:rPr lang="cs-CZ" sz="1400" b="1" dirty="0"/>
              <a:t> </a:t>
            </a:r>
            <a:r>
              <a:rPr lang="cs-CZ" sz="1400" b="1" dirty="0" smtClean="0"/>
              <a:t>[cd]</a:t>
            </a:r>
          </a:p>
          <a:p>
            <a:r>
              <a:rPr lang="cs-CZ" sz="1400" dirty="0" smtClean="0"/>
              <a:t>cd  </a:t>
            </a:r>
            <a:r>
              <a:rPr lang="cs-CZ" sz="1400" dirty="0"/>
              <a:t>je svítivost zdroje, který vysílá monochromatické záření frekvence 540,1012 Hz a jehož zářivost v daném směru činí 1/683 wattů na steradián.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947370" y="1024860"/>
            <a:ext cx="38527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Červeně uvedené jednotky mají vazbu na „</a:t>
            </a:r>
            <a:r>
              <a:rPr lang="cs-CZ" sz="1000" dirty="0" smtClean="0">
                <a:solidFill>
                  <a:srgbClr val="FF0000"/>
                </a:solidFill>
              </a:rPr>
              <a:t>nepřesný</a:t>
            </a:r>
            <a:r>
              <a:rPr lang="cs-CZ" sz="1000" dirty="0" smtClean="0"/>
              <a:t>“ kilogram.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Struktura soustavy SI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06515" y="1207494"/>
            <a:ext cx="8758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Soustava SI</a:t>
            </a:r>
            <a:r>
              <a:rPr lang="cs-CZ" dirty="0"/>
              <a:t> (zkratka z francouzského </a:t>
            </a:r>
            <a:r>
              <a:rPr lang="cs-CZ" dirty="0" err="1"/>
              <a:t>Le</a:t>
            </a:r>
            <a:r>
              <a:rPr lang="cs-CZ" dirty="0"/>
              <a:t> </a:t>
            </a:r>
            <a:r>
              <a:rPr lang="cs-CZ" b="1" dirty="0" err="1"/>
              <a:t>S</a:t>
            </a:r>
            <a:r>
              <a:rPr lang="cs-CZ" dirty="0" err="1"/>
              <a:t>ystème</a:t>
            </a:r>
            <a:r>
              <a:rPr lang="cs-CZ" dirty="0"/>
              <a:t> </a:t>
            </a:r>
            <a:r>
              <a:rPr lang="cs-CZ" b="1" dirty="0"/>
              <a:t>I</a:t>
            </a:r>
            <a:r>
              <a:rPr lang="cs-CZ" dirty="0"/>
              <a:t>nternational </a:t>
            </a:r>
            <a:r>
              <a:rPr lang="cs-CZ" dirty="0" err="1" smtClean="0"/>
              <a:t>d'Unités</a:t>
            </a:r>
            <a:r>
              <a:rPr lang="cs-CZ" dirty="0" smtClean="0"/>
              <a:t>) mezinárodně </a:t>
            </a:r>
            <a:r>
              <a:rPr lang="cs-CZ" dirty="0"/>
              <a:t>domluvená soustava jednotek fyzikálních veličin, která se skládá </a:t>
            </a:r>
            <a:r>
              <a:rPr lang="cs-CZ" dirty="0" smtClean="0"/>
              <a:t>ze: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96525" y="2471969"/>
            <a:ext cx="13131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 smtClean="0"/>
              <a:t>A.</a:t>
            </a:r>
          </a:p>
          <a:p>
            <a:pPr algn="ctr"/>
            <a:r>
              <a:rPr lang="cs-CZ" i="1" dirty="0" smtClean="0"/>
              <a:t>základních</a:t>
            </a:r>
          </a:p>
          <a:p>
            <a:pPr algn="ctr"/>
            <a:r>
              <a:rPr lang="cs-CZ" i="1" dirty="0" smtClean="0"/>
              <a:t>jednotek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94290" y="2471969"/>
            <a:ext cx="14670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 smtClean="0"/>
              <a:t>B.</a:t>
            </a:r>
          </a:p>
          <a:p>
            <a:pPr algn="ctr"/>
            <a:r>
              <a:rPr lang="cs-CZ" i="1" dirty="0" smtClean="0"/>
              <a:t>odvozených</a:t>
            </a:r>
          </a:p>
          <a:p>
            <a:pPr algn="ctr"/>
            <a:r>
              <a:rPr lang="cs-CZ" i="1" dirty="0" smtClean="0"/>
              <a:t>jednotek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845943" y="2471969"/>
            <a:ext cx="16850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 smtClean="0"/>
              <a:t>C.</a:t>
            </a:r>
          </a:p>
          <a:p>
            <a:pPr algn="ctr"/>
            <a:r>
              <a:rPr lang="cs-CZ" i="1" dirty="0" smtClean="0"/>
              <a:t>násobků </a:t>
            </a:r>
            <a:r>
              <a:rPr lang="cs-CZ" i="1" dirty="0"/>
              <a:t>a </a:t>
            </a:r>
            <a:r>
              <a:rPr lang="cs-CZ" i="1" dirty="0" smtClean="0"/>
              <a:t>dílů</a:t>
            </a:r>
            <a:endParaRPr lang="cs-CZ" dirty="0"/>
          </a:p>
          <a:p>
            <a:pPr algn="ctr"/>
            <a:r>
              <a:rPr lang="cs-CZ" dirty="0" smtClean="0"/>
              <a:t>jednotek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6505" y="3610931"/>
            <a:ext cx="19300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sz="1200" dirty="0"/>
              <a:t>hmotnost </a:t>
            </a:r>
            <a:r>
              <a:rPr lang="cs-CZ" sz="1200" dirty="0" smtClean="0"/>
              <a:t>– m</a:t>
            </a:r>
            <a:br>
              <a:rPr lang="cs-CZ" sz="1200" dirty="0" smtClean="0"/>
            </a:br>
            <a:r>
              <a:rPr lang="cs-CZ" sz="1200" dirty="0" smtClean="0">
                <a:solidFill>
                  <a:srgbClr val="FF0000"/>
                </a:solidFill>
              </a:rPr>
              <a:t>kilogram</a:t>
            </a:r>
            <a:r>
              <a:rPr lang="cs-CZ" sz="1200" dirty="0" smtClean="0"/>
              <a:t> </a:t>
            </a:r>
            <a:r>
              <a:rPr lang="cs-CZ" sz="1200" dirty="0"/>
              <a:t>[</a:t>
            </a:r>
            <a:r>
              <a:rPr lang="cs-CZ" sz="1200" dirty="0" smtClean="0"/>
              <a:t>kg]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Čas – </a:t>
            </a:r>
            <a:r>
              <a:rPr lang="cs-CZ" sz="1200" dirty="0" smtClean="0"/>
              <a:t>t</a:t>
            </a:r>
            <a:br>
              <a:rPr lang="cs-CZ" sz="1200" dirty="0" smtClean="0"/>
            </a:br>
            <a:r>
              <a:rPr lang="cs-CZ" sz="1200" dirty="0" smtClean="0"/>
              <a:t>sekunda </a:t>
            </a:r>
            <a:r>
              <a:rPr lang="cs-CZ" sz="1200" dirty="0"/>
              <a:t>[</a:t>
            </a:r>
            <a:r>
              <a:rPr lang="cs-CZ" sz="1200" dirty="0" smtClean="0"/>
              <a:t>s]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délka – </a:t>
            </a:r>
            <a:r>
              <a:rPr lang="cs-CZ" sz="1200" dirty="0" smtClean="0"/>
              <a:t>s</a:t>
            </a:r>
            <a:br>
              <a:rPr lang="cs-CZ" sz="1200" dirty="0" smtClean="0"/>
            </a:br>
            <a:r>
              <a:rPr lang="cs-CZ" sz="1200" dirty="0" smtClean="0"/>
              <a:t>metr [m]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elektrický proud </a:t>
            </a:r>
            <a:r>
              <a:rPr lang="cs-CZ" sz="1200" dirty="0" smtClean="0"/>
              <a:t>– I</a:t>
            </a:r>
            <a:br>
              <a:rPr lang="cs-CZ" sz="1200" dirty="0" smtClean="0"/>
            </a:br>
            <a:r>
              <a:rPr lang="cs-CZ" sz="1200" dirty="0" smtClean="0">
                <a:solidFill>
                  <a:srgbClr val="FF0000"/>
                </a:solidFill>
              </a:rPr>
              <a:t>ampér</a:t>
            </a:r>
            <a:r>
              <a:rPr lang="cs-CZ" sz="1200" dirty="0" smtClean="0"/>
              <a:t> [A]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teplota </a:t>
            </a:r>
            <a:r>
              <a:rPr lang="cs-CZ" sz="1200" dirty="0" smtClean="0"/>
              <a:t>– T</a:t>
            </a:r>
            <a:br>
              <a:rPr lang="cs-CZ" sz="1200" dirty="0" smtClean="0"/>
            </a:br>
            <a:r>
              <a:rPr lang="cs-CZ" sz="1200" dirty="0" smtClean="0"/>
              <a:t>kelvin </a:t>
            </a:r>
            <a:r>
              <a:rPr lang="cs-CZ" sz="1200" dirty="0"/>
              <a:t>[</a:t>
            </a:r>
            <a:r>
              <a:rPr lang="cs-CZ" sz="1200" dirty="0" smtClean="0"/>
              <a:t>K]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látkové množství – n</a:t>
            </a: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1200" dirty="0" smtClean="0">
                <a:solidFill>
                  <a:srgbClr val="FF0000"/>
                </a:solidFill>
              </a:rPr>
              <a:t>mol</a:t>
            </a:r>
            <a:r>
              <a:rPr lang="cs-CZ" sz="1200" dirty="0" smtClean="0"/>
              <a:t> </a:t>
            </a:r>
            <a:r>
              <a:rPr lang="cs-CZ" sz="1200" dirty="0"/>
              <a:t>[</a:t>
            </a:r>
            <a:r>
              <a:rPr lang="cs-CZ" sz="1200" dirty="0" smtClean="0"/>
              <a:t>mol]</a:t>
            </a:r>
            <a:endParaRPr lang="cs-CZ" sz="1200" dirty="0"/>
          </a:p>
          <a:p>
            <a:pPr marL="342900" indent="-342900">
              <a:buFont typeface="+mj-lt"/>
              <a:buAutoNum type="arabicPeriod"/>
            </a:pPr>
            <a:r>
              <a:rPr lang="cs-CZ" sz="1200" dirty="0"/>
              <a:t>svítivost </a:t>
            </a:r>
            <a:r>
              <a:rPr lang="cs-CZ" sz="1200" dirty="0" smtClean="0"/>
              <a:t>– I</a:t>
            </a:r>
            <a:br>
              <a:rPr lang="cs-CZ" sz="1200" dirty="0" smtClean="0"/>
            </a:br>
            <a:r>
              <a:rPr lang="cs-CZ" sz="1200" dirty="0" smtClean="0">
                <a:solidFill>
                  <a:srgbClr val="FF0000"/>
                </a:solidFill>
              </a:rPr>
              <a:t>kandela</a:t>
            </a:r>
            <a:r>
              <a:rPr lang="cs-CZ" sz="1200" dirty="0" smtClean="0"/>
              <a:t> </a:t>
            </a:r>
            <a:r>
              <a:rPr lang="cs-CZ" sz="1200" dirty="0"/>
              <a:t>[</a:t>
            </a:r>
            <a:r>
              <a:rPr lang="cs-CZ" sz="1200" dirty="0" smtClean="0"/>
              <a:t>cd]</a:t>
            </a:r>
            <a:endParaRPr lang="cs-CZ" sz="1200" dirty="0"/>
          </a:p>
        </p:txBody>
      </p:sp>
      <p:sp>
        <p:nvSpPr>
          <p:cNvPr id="10" name="Obdélník 9"/>
          <p:cNvSpPr/>
          <p:nvPr/>
        </p:nvSpPr>
        <p:spPr>
          <a:xfrm>
            <a:off x="7415605" y="2471969"/>
            <a:ext cx="12105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/>
              <a:t>D</a:t>
            </a:r>
            <a:r>
              <a:rPr lang="cs-CZ" i="1" dirty="0" smtClean="0"/>
              <a:t>.</a:t>
            </a:r>
          </a:p>
          <a:p>
            <a:pPr algn="ctr"/>
            <a:r>
              <a:rPr lang="cs-CZ" i="1" dirty="0" smtClean="0"/>
              <a:t>vedlejších</a:t>
            </a:r>
            <a:endParaRPr lang="cs-CZ" dirty="0"/>
          </a:p>
          <a:p>
            <a:pPr algn="ctr"/>
            <a:r>
              <a:rPr lang="cs-CZ" dirty="0" smtClean="0"/>
              <a:t>jednotek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67255" y="3609021"/>
            <a:ext cx="22052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</a:t>
            </a:r>
            <a:r>
              <a:rPr lang="cs-CZ" sz="1200" dirty="0" smtClean="0"/>
              <a:t>edlejší jednotky se používají z praktických důvodů, ale do soustavy SI nepatří .</a:t>
            </a:r>
          </a:p>
          <a:p>
            <a:endParaRPr lang="cs-CZ" sz="1200" dirty="0" smtClean="0"/>
          </a:p>
          <a:p>
            <a:r>
              <a:rPr lang="cs-CZ" sz="1200" dirty="0" smtClean="0"/>
              <a:t>Vedlejší jednotky:</a:t>
            </a:r>
          </a:p>
          <a:p>
            <a:r>
              <a:rPr lang="cs-CZ" sz="1200" b="1" dirty="0" smtClean="0"/>
              <a:t>pro čas</a:t>
            </a:r>
          </a:p>
          <a:p>
            <a:r>
              <a:rPr lang="cs-CZ" sz="1200" dirty="0" smtClean="0"/>
              <a:t>minuta, hodina, den, …</a:t>
            </a:r>
          </a:p>
          <a:p>
            <a:r>
              <a:rPr lang="cs-CZ" sz="1200" b="1" dirty="0" smtClean="0"/>
              <a:t>pro objem</a:t>
            </a:r>
          </a:p>
          <a:p>
            <a:r>
              <a:rPr lang="cs-CZ" sz="1200" dirty="0" smtClean="0"/>
              <a:t>litr</a:t>
            </a:r>
          </a:p>
          <a:p>
            <a:r>
              <a:rPr lang="cs-CZ" sz="1200" b="1" dirty="0" smtClean="0"/>
              <a:t>pro hmotnost</a:t>
            </a:r>
          </a:p>
          <a:p>
            <a:r>
              <a:rPr lang="cs-CZ" sz="1200" dirty="0" smtClean="0"/>
              <a:t>tuna. atomová hmotnostní jednotka</a:t>
            </a:r>
          </a:p>
          <a:p>
            <a:r>
              <a:rPr lang="cs-CZ" sz="1200" b="1" dirty="0" smtClean="0"/>
              <a:t>pro energii</a:t>
            </a:r>
          </a:p>
          <a:p>
            <a:r>
              <a:rPr lang="cs-CZ" sz="1200" dirty="0" smtClean="0"/>
              <a:t>elektronvolt</a:t>
            </a:r>
          </a:p>
          <a:p>
            <a:endParaRPr lang="cs-CZ" sz="1200" dirty="0"/>
          </a:p>
          <a:p>
            <a:r>
              <a:rPr lang="cs-CZ" sz="1200" b="1" dirty="0" smtClean="0"/>
              <a:t>a další</a:t>
            </a:r>
            <a:endParaRPr lang="cs-CZ" sz="1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2096725" y="3626161"/>
                <a:ext cx="2104474" cy="3194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dirty="0" smtClean="0"/>
                  <a:t>Ze základních jednotek se odvozuje velký počet odvozených jednotek pomocí definičních rovnic. To jsou takové, které se dají vytvořit ze základních jednotek přímo, bez použití převodního vztahu. Mohou mít vlastní název.</a:t>
                </a:r>
              </a:p>
              <a:p>
                <a:endParaRPr lang="cs-CZ" sz="1200" dirty="0"/>
              </a:p>
              <a:p>
                <a:r>
                  <a:rPr lang="cs-CZ" sz="1200" dirty="0" smtClean="0"/>
                  <a:t>Například rychlost:</a:t>
                </a:r>
              </a:p>
              <a:p>
                <a:endParaRPr lang="cs-CZ" sz="1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𝑣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1200" dirty="0" smtClean="0"/>
              </a:p>
              <a:p>
                <a:endParaRPr lang="cs-CZ" sz="12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𝑣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{"/>
                              <m:endChr m:val="}"/>
                              <m:ctrlPr>
                                <a:rPr lang="cs-CZ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12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cs-CZ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12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6725" y="3626161"/>
                <a:ext cx="2104474" cy="3194401"/>
              </a:xfrm>
              <a:prstGeom prst="rect">
                <a:avLst/>
              </a:prstGeom>
              <a:blipFill rotWithShape="1">
                <a:blip r:embed="rId3"/>
                <a:stretch>
                  <a:fillRect l="-290" t="-191" r="-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/>
          <p:cNvSpPr txBox="1"/>
          <p:nvPr/>
        </p:nvSpPr>
        <p:spPr>
          <a:xfrm>
            <a:off x="4425869" y="3609020"/>
            <a:ext cx="221671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Násobky a díly jednotek se tvoří ze základních a odvozených jednotek </a:t>
            </a:r>
            <a:r>
              <a:rPr lang="cs-CZ" sz="1200" dirty="0"/>
              <a:t>násobením nebo dělením mocninou deseti. </a:t>
            </a:r>
            <a:r>
              <a:rPr lang="cs-CZ" sz="1200" dirty="0" smtClean="0"/>
              <a:t>Zavedená praxe upřednostňuje mocninu 10</a:t>
            </a:r>
            <a:r>
              <a:rPr lang="cs-CZ" sz="1200" baseline="30000" dirty="0" smtClean="0"/>
              <a:t>3</a:t>
            </a:r>
            <a:r>
              <a:rPr lang="cs-CZ" sz="1200" dirty="0" smtClean="0"/>
              <a:t>. V odůvodněných případech 10</a:t>
            </a:r>
            <a:r>
              <a:rPr lang="cs-CZ" sz="1200" baseline="30000" dirty="0" smtClean="0"/>
              <a:t>2</a:t>
            </a:r>
            <a:r>
              <a:rPr lang="cs-CZ" sz="1200" dirty="0" smtClean="0"/>
              <a:t>.</a:t>
            </a:r>
          </a:p>
          <a:p>
            <a:endParaRPr lang="cs-CZ" sz="1200" dirty="0" smtClean="0"/>
          </a:p>
          <a:p>
            <a:r>
              <a:rPr lang="cs-CZ" sz="1200" dirty="0" smtClean="0"/>
              <a:t>Normalizované předpony.</a:t>
            </a:r>
          </a:p>
          <a:p>
            <a:endParaRPr lang="cs-CZ" sz="1200" dirty="0"/>
          </a:p>
          <a:p>
            <a:r>
              <a:rPr lang="cs-CZ" sz="1200" dirty="0"/>
              <a:t>P</a:t>
            </a:r>
            <a:r>
              <a:rPr lang="cs-CZ" sz="1200" dirty="0" smtClean="0"/>
              <a:t>říklad:</a:t>
            </a:r>
          </a:p>
          <a:p>
            <a:endParaRPr lang="cs-CZ" sz="1200" dirty="0" smtClean="0"/>
          </a:p>
          <a:p>
            <a:pPr algn="ctr"/>
            <a:r>
              <a:rPr lang="cs-CZ" sz="1200" dirty="0" smtClean="0"/>
              <a:t>F = 1· 10</a:t>
            </a:r>
            <a:r>
              <a:rPr lang="cs-CZ" sz="1200" baseline="30000" dirty="0" smtClean="0"/>
              <a:t>3</a:t>
            </a:r>
            <a:r>
              <a:rPr lang="cs-CZ" sz="1200" dirty="0" smtClean="0"/>
              <a:t> N = 1 </a:t>
            </a:r>
            <a:r>
              <a:rPr lang="cs-CZ" sz="1200" dirty="0" err="1" smtClean="0"/>
              <a:t>kN</a:t>
            </a:r>
            <a:endParaRPr lang="cs-CZ" sz="1200" dirty="0" smtClean="0"/>
          </a:p>
          <a:p>
            <a:pPr algn="ctr"/>
            <a:endParaRPr lang="cs-CZ" sz="1200" dirty="0" smtClean="0"/>
          </a:p>
          <a:p>
            <a:pPr algn="ctr"/>
            <a:r>
              <a:rPr lang="cs-CZ" sz="1200" dirty="0" smtClean="0"/>
              <a:t>p = 25 </a:t>
            </a:r>
            <a:r>
              <a:rPr lang="cs-CZ" sz="1200" dirty="0"/>
              <a:t>· </a:t>
            </a:r>
            <a:r>
              <a:rPr lang="cs-CZ" sz="1200" dirty="0" smtClean="0"/>
              <a:t>10</a:t>
            </a:r>
            <a:r>
              <a:rPr lang="cs-CZ" sz="1200" baseline="30000" dirty="0" smtClean="0"/>
              <a:t>2</a:t>
            </a:r>
            <a:r>
              <a:rPr lang="cs-CZ" sz="1200" dirty="0" smtClean="0"/>
              <a:t> Pa = 25 hPa</a:t>
            </a:r>
            <a:endParaRPr lang="cs-CZ" sz="12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1476180" y="1888416"/>
            <a:ext cx="2757130" cy="5108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4232135" y="1875275"/>
            <a:ext cx="3040165" cy="6986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4232135" y="1866460"/>
            <a:ext cx="924930" cy="60550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5" idx="0"/>
          </p:cNvCxnSpPr>
          <p:nvPr/>
        </p:nvCxnSpPr>
        <p:spPr>
          <a:xfrm flipH="1">
            <a:off x="3227824" y="1887910"/>
            <a:ext cx="1012661" cy="58405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0" y="188640"/>
            <a:ext cx="9143999" cy="1143000"/>
          </a:xfrm>
        </p:spPr>
        <p:txBody>
          <a:bodyPr/>
          <a:lstStyle/>
          <a:p>
            <a:r>
              <a:rPr lang="cs-CZ" dirty="0" smtClean="0"/>
              <a:t>Hmotnost – slabý článek SI</a:t>
            </a:r>
            <a:endParaRPr lang="cs-CZ" dirty="0"/>
          </a:p>
        </p:txBody>
      </p:sp>
      <p:pic>
        <p:nvPicPr>
          <p:cNvPr id="1028" name="Picture 4" descr="http://upload.wikimedia.org/wikipedia/commons/thumb/0/00/Standard_kilogram%2C_2.jpg/220px-Standard_kilogram%2C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0" y="3468496"/>
            <a:ext cx="1935215" cy="220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41530" y="5708485"/>
            <a:ext cx="6500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Obr. 4</a:t>
            </a:r>
            <a:endParaRPr lang="cs-CZ" sz="800" dirty="0"/>
          </a:p>
        </p:txBody>
      </p:sp>
      <p:sp>
        <p:nvSpPr>
          <p:cNvPr id="10" name="Obdélník 9"/>
          <p:cNvSpPr/>
          <p:nvPr/>
        </p:nvSpPr>
        <p:spPr>
          <a:xfrm>
            <a:off x="236112" y="1237399"/>
            <a:ext cx="87285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7030A0"/>
                </a:solidFill>
              </a:rPr>
              <a:t>K</a:t>
            </a:r>
            <a:r>
              <a:rPr lang="cs-CZ" b="1" dirty="0" smtClean="0">
                <a:solidFill>
                  <a:srgbClr val="7030A0"/>
                </a:solidFill>
              </a:rPr>
              <a:t>ilogram</a:t>
            </a:r>
            <a:r>
              <a:rPr lang="cs-CZ" dirty="0" smtClean="0"/>
              <a:t> </a:t>
            </a:r>
            <a:r>
              <a:rPr lang="cs-CZ" dirty="0"/>
              <a:t>je </a:t>
            </a:r>
            <a:r>
              <a:rPr lang="cs-CZ" dirty="0" smtClean="0"/>
              <a:t>poslední </a:t>
            </a:r>
            <a:r>
              <a:rPr lang="cs-CZ" dirty="0"/>
              <a:t>z jednotek </a:t>
            </a:r>
            <a:r>
              <a:rPr lang="cs-CZ" dirty="0" smtClean="0"/>
              <a:t>SI, která je  </a:t>
            </a:r>
            <a:r>
              <a:rPr lang="cs-CZ" dirty="0"/>
              <a:t>definována fyzickým </a:t>
            </a:r>
            <a:r>
              <a:rPr lang="cs-CZ" dirty="0" smtClean="0"/>
              <a:t>etalonem.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36112" y="1634314"/>
            <a:ext cx="84395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Prototyp </a:t>
            </a:r>
            <a:r>
              <a:rPr lang="cs-CZ" dirty="0"/>
              <a:t>kilogramu ovlivňuje 4 ze 7 </a:t>
            </a:r>
            <a:r>
              <a:rPr lang="cs-CZ" dirty="0" smtClean="0"/>
              <a:t>jednotek a přitom </a:t>
            </a:r>
            <a:r>
              <a:rPr lang="cs-CZ" dirty="0"/>
              <a:t>je nejméně přesný, stálost mezinárodního prototypu totiž nelze zaručit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236112" y="2332619"/>
            <a:ext cx="8622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Při vážení etalonu kilogramu (ze slitiny platiny </a:t>
            </a:r>
            <a:r>
              <a:rPr lang="cs-CZ" dirty="0"/>
              <a:t>a </a:t>
            </a:r>
            <a:r>
              <a:rPr lang="cs-CZ" dirty="0" smtClean="0"/>
              <a:t>iridia) v </a:t>
            </a:r>
            <a:r>
              <a:rPr lang="cs-CZ" dirty="0"/>
              <a:t>roce 1988, bylo zjištěno, že je 50 mikrogramů </a:t>
            </a:r>
            <a:r>
              <a:rPr lang="cs-CZ" dirty="0" smtClean="0"/>
              <a:t>lehčí než jeho kopie.[1]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2411760" y="3732918"/>
            <a:ext cx="6648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Na definici kilogramu v současnosti </a:t>
            </a:r>
            <a:r>
              <a:rPr lang="cs-CZ" sz="1600" dirty="0" smtClean="0"/>
              <a:t>závisí také jednotky, viz snímek 4.: </a:t>
            </a:r>
            <a:endParaRPr lang="cs-CZ" sz="1600" dirty="0"/>
          </a:p>
        </p:txBody>
      </p:sp>
      <p:sp>
        <p:nvSpPr>
          <p:cNvPr id="19" name="Obdélník 18"/>
          <p:cNvSpPr/>
          <p:nvPr/>
        </p:nvSpPr>
        <p:spPr>
          <a:xfrm>
            <a:off x="3401870" y="4339913"/>
            <a:ext cx="1133644" cy="3385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rgbClr val="000000"/>
                </a:solidFill>
              </a:rPr>
              <a:t>ampér [A] </a:t>
            </a:r>
            <a:endParaRPr lang="cs-CZ" sz="1600" dirty="0"/>
          </a:p>
        </p:txBody>
      </p:sp>
      <p:sp>
        <p:nvSpPr>
          <p:cNvPr id="23" name="Obdélník 22"/>
          <p:cNvSpPr/>
          <p:nvPr/>
        </p:nvSpPr>
        <p:spPr>
          <a:xfrm>
            <a:off x="5204403" y="4339913"/>
            <a:ext cx="1075936" cy="3385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rgbClr val="000000"/>
                </a:solidFill>
              </a:rPr>
              <a:t>mol [mol] </a:t>
            </a:r>
            <a:endParaRPr lang="cs-CZ" sz="1600" dirty="0"/>
          </a:p>
        </p:txBody>
      </p:sp>
      <p:sp>
        <p:nvSpPr>
          <p:cNvPr id="24" name="Obdélník 23"/>
          <p:cNvSpPr/>
          <p:nvPr/>
        </p:nvSpPr>
        <p:spPr>
          <a:xfrm>
            <a:off x="6788927" y="4339913"/>
            <a:ext cx="1290738" cy="33855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>
                <a:solidFill>
                  <a:srgbClr val="000000"/>
                </a:solidFill>
              </a:rPr>
              <a:t>kandela [cd]</a:t>
            </a:r>
            <a:endParaRPr lang="cs-CZ" sz="1600" dirty="0"/>
          </a:p>
        </p:txBody>
      </p:sp>
      <p:sp>
        <p:nvSpPr>
          <p:cNvPr id="25" name="Obdélník 24"/>
          <p:cNvSpPr/>
          <p:nvPr/>
        </p:nvSpPr>
        <p:spPr>
          <a:xfrm>
            <a:off x="2546775" y="5092650"/>
            <a:ext cx="62106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>
                <a:solidFill>
                  <a:srgbClr val="000000"/>
                </a:solidFill>
              </a:rPr>
              <a:t>P</a:t>
            </a:r>
            <a:r>
              <a:rPr lang="cs-CZ" sz="1600" dirty="0" smtClean="0">
                <a:solidFill>
                  <a:srgbClr val="000000"/>
                </a:solidFill>
              </a:rPr>
              <a:t>roto také jejich </a:t>
            </a:r>
            <a:r>
              <a:rPr lang="cs-CZ" sz="1600" dirty="0">
                <a:solidFill>
                  <a:srgbClr val="000000"/>
                </a:solidFill>
              </a:rPr>
              <a:t>hodnoty </a:t>
            </a:r>
            <a:r>
              <a:rPr lang="cs-CZ" sz="1600" dirty="0" smtClean="0">
                <a:solidFill>
                  <a:srgbClr val="000000"/>
                </a:solidFill>
              </a:rPr>
              <a:t>nemohou být považovány, z hlediska vlivu času na etalon kilogramu, za zcela přesné.</a:t>
            </a:r>
            <a:endParaRPr lang="cs-CZ" sz="1600" dirty="0"/>
          </a:p>
        </p:txBody>
      </p:sp>
      <p:sp>
        <p:nvSpPr>
          <p:cNvPr id="26" name="Obdélník 25"/>
          <p:cNvSpPr/>
          <p:nvPr/>
        </p:nvSpPr>
        <p:spPr>
          <a:xfrm>
            <a:off x="236112" y="6039290"/>
            <a:ext cx="8439575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1"/>
            <a:r>
              <a:rPr lang="cs-CZ" sz="1400" dirty="0"/>
              <a:t>V posledních letech vrcholí přípravy na </a:t>
            </a:r>
            <a:r>
              <a:rPr lang="cs-CZ" sz="1400" dirty="0">
                <a:hlinkClick r:id="rId3" tooltip="Nové definice SI"/>
              </a:rPr>
              <a:t>redefinici základních jednotek SI</a:t>
            </a:r>
            <a:r>
              <a:rPr lang="cs-CZ" sz="1400" dirty="0"/>
              <a:t> tak, aby byly </a:t>
            </a:r>
            <a:r>
              <a:rPr lang="cs-CZ" sz="1400" dirty="0" smtClean="0"/>
              <a:t>všechny odvozeny </a:t>
            </a:r>
            <a:r>
              <a:rPr lang="cs-CZ" sz="1400" dirty="0"/>
              <a:t>od přírodních konstant po vzoru stávající definice metru</a:t>
            </a:r>
            <a:r>
              <a:rPr lang="cs-CZ" sz="1400" dirty="0" smtClean="0"/>
              <a:t>. Klíčovou konstantou je </a:t>
            </a:r>
            <a:r>
              <a:rPr lang="cs-CZ" sz="1400"/>
              <a:t>Planckova </a:t>
            </a:r>
            <a:r>
              <a:rPr lang="cs-CZ" sz="1400" smtClean="0"/>
              <a:t>konstanta</a:t>
            </a:r>
            <a:r>
              <a:rPr lang="cs-CZ" sz="1400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aoblený obdélníkový popisek 1"/>
              <p:cNvSpPr/>
              <p:nvPr/>
            </p:nvSpPr>
            <p:spPr>
              <a:xfrm>
                <a:off x="1601670" y="3123257"/>
                <a:ext cx="3960440" cy="530768"/>
              </a:xfrm>
              <a:prstGeom prst="wedgeRoundRectCallout">
                <a:avLst>
                  <a:gd name="adj1" fmla="val -41757"/>
                  <a:gd name="adj2" fmla="val -88433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50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=0,00005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=50∙</m:t>
                      </m:r>
                      <m:sSup>
                        <m:sSupPr>
                          <m:ctrlP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−6</m:t>
                          </m:r>
                        </m:sup>
                      </m:sSup>
                      <m:r>
                        <a:rPr lang="cs-CZ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𝑔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Zaoblený obdélníkový popis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670" y="3123257"/>
                <a:ext cx="3960440" cy="530768"/>
              </a:xfrm>
              <a:prstGeom prst="wedgeRoundRectCallout">
                <a:avLst>
                  <a:gd name="adj1" fmla="val -41757"/>
                  <a:gd name="adj2" fmla="val -88433"/>
                  <a:gd name="adj3" fmla="val 16667"/>
                </a:avLst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se šipkou 7"/>
          <p:cNvCxnSpPr>
            <a:stCxn id="18" idx="2"/>
            <a:endCxn id="19" idx="0"/>
          </p:cNvCxnSpPr>
          <p:nvPr/>
        </p:nvCxnSpPr>
        <p:spPr>
          <a:xfrm flipH="1">
            <a:off x="3968692" y="4071472"/>
            <a:ext cx="1767440" cy="268441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24" idx="0"/>
          </p:cNvCxnSpPr>
          <p:nvPr/>
        </p:nvCxnSpPr>
        <p:spPr>
          <a:xfrm>
            <a:off x="5736132" y="4071472"/>
            <a:ext cx="1698164" cy="268441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8" idx="2"/>
            <a:endCxn id="23" idx="0"/>
          </p:cNvCxnSpPr>
          <p:nvPr/>
        </p:nvCxnSpPr>
        <p:spPr>
          <a:xfrm>
            <a:off x="5736132" y="4071472"/>
            <a:ext cx="6239" cy="268441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65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Původní definice </a:t>
            </a:r>
            <a:r>
              <a:rPr lang="cs-CZ" dirty="0" smtClean="0">
                <a:solidFill>
                  <a:schemeClr val="tx1"/>
                </a:solidFill>
              </a:rPr>
              <a:t>SI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6525" y="1223755"/>
            <a:ext cx="84609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metr</a:t>
            </a:r>
            <a:r>
              <a:rPr lang="cs-CZ" sz="1600" dirty="0" smtClean="0"/>
              <a:t> – </a:t>
            </a:r>
            <a:r>
              <a:rPr lang="cs-CZ" sz="1600" dirty="0"/>
              <a:t>(1793</a:t>
            </a:r>
            <a:r>
              <a:rPr lang="cs-CZ" sz="1600" dirty="0" smtClean="0"/>
              <a:t>) „Původně </a:t>
            </a:r>
            <a:r>
              <a:rPr lang="cs-CZ" sz="1600" dirty="0"/>
              <a:t>byl metr odvozen od rozměrů </a:t>
            </a:r>
            <a:r>
              <a:rPr lang="cs-CZ" sz="1600" dirty="0">
                <a:hlinkClick r:id="rId2" tooltip="Země"/>
              </a:rPr>
              <a:t>Země</a:t>
            </a:r>
            <a:r>
              <a:rPr lang="cs-CZ" sz="1600" dirty="0"/>
              <a:t> a 1 metr byl definován jako délka jedné </a:t>
            </a:r>
            <a:r>
              <a:rPr lang="cs-CZ" sz="1600" dirty="0" err="1" smtClean="0"/>
              <a:t>desetimilióntiny</a:t>
            </a:r>
            <a:r>
              <a:rPr lang="cs-CZ" sz="1600" dirty="0" smtClean="0"/>
              <a:t> </a:t>
            </a:r>
            <a:r>
              <a:rPr lang="cs-CZ" sz="1600" dirty="0"/>
              <a:t>zemského kvadrantu (poloviny délky </a:t>
            </a:r>
            <a:r>
              <a:rPr lang="cs-CZ" sz="1600" dirty="0">
                <a:hlinkClick r:id="rId3" tooltip="Poledník"/>
              </a:rPr>
              <a:t>poledníku</a:t>
            </a:r>
            <a:r>
              <a:rPr lang="cs-CZ" sz="1600" dirty="0" smtClean="0"/>
              <a:t>).“[5]</a:t>
            </a:r>
            <a:endParaRPr lang="cs-CZ" sz="1600" dirty="0"/>
          </a:p>
        </p:txBody>
      </p:sp>
      <p:sp>
        <p:nvSpPr>
          <p:cNvPr id="5" name="Obdélník 4"/>
          <p:cNvSpPr/>
          <p:nvPr/>
        </p:nvSpPr>
        <p:spPr>
          <a:xfrm>
            <a:off x="296525" y="1959272"/>
            <a:ext cx="7830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kilogram</a:t>
            </a:r>
            <a:r>
              <a:rPr lang="cs-CZ" sz="1600" dirty="0" smtClean="0"/>
              <a:t> – </a:t>
            </a:r>
            <a:r>
              <a:rPr lang="cs-CZ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(1793</a:t>
            </a:r>
            <a:r>
              <a:rPr lang="cs-CZ" sz="16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) </a:t>
            </a:r>
            <a:r>
              <a:rPr lang="cs-CZ" sz="1600" dirty="0" smtClean="0"/>
              <a:t>„Kilogram </a:t>
            </a:r>
            <a:r>
              <a:rPr lang="cs-CZ" sz="1600" dirty="0"/>
              <a:t>byl zvolen tak, aby odpovídal hmotnosti 1 </a:t>
            </a:r>
            <a:r>
              <a:rPr lang="cs-CZ" sz="1600" dirty="0">
                <a:hlinkClick r:id="rId4" tooltip="Litr"/>
              </a:rPr>
              <a:t>litru</a:t>
            </a:r>
            <a:r>
              <a:rPr lang="cs-CZ" sz="1600" dirty="0"/>
              <a:t> </a:t>
            </a:r>
            <a:r>
              <a:rPr lang="cs-CZ" sz="1600" dirty="0">
                <a:hlinkClick r:id="rId5" tooltip="Voda"/>
              </a:rPr>
              <a:t>vody</a:t>
            </a:r>
            <a:r>
              <a:rPr lang="cs-CZ" sz="1600" dirty="0"/>
              <a:t> prosté vzduchu při teplotě, při které má voda maximální hustotu (3,98 </a:t>
            </a:r>
            <a:r>
              <a:rPr lang="cs-CZ" sz="1600" dirty="0">
                <a:hlinkClick r:id="rId6" tooltip="Stupeň Celsia"/>
              </a:rPr>
              <a:t>°C</a:t>
            </a:r>
            <a:r>
              <a:rPr lang="cs-CZ" sz="1600" dirty="0"/>
              <a:t>), při normálním </a:t>
            </a:r>
            <a:r>
              <a:rPr lang="cs-CZ" sz="1600" dirty="0">
                <a:hlinkClick r:id="rId7" tooltip="Atmosférický tlak"/>
              </a:rPr>
              <a:t>atmosférickém tlaku</a:t>
            </a:r>
            <a:r>
              <a:rPr lang="cs-CZ" sz="1600" dirty="0"/>
              <a:t> (760 </a:t>
            </a:r>
            <a:r>
              <a:rPr lang="cs-CZ" sz="1600" dirty="0">
                <a:hlinkClick r:id="rId8" tooltip="Mm Hg"/>
              </a:rPr>
              <a:t>mm </a:t>
            </a:r>
            <a:r>
              <a:rPr lang="cs-CZ" sz="1600" dirty="0" err="1">
                <a:hlinkClick r:id="rId8" tooltip="Mm Hg"/>
              </a:rPr>
              <a:t>Hg</a:t>
            </a:r>
            <a:r>
              <a:rPr lang="cs-CZ" sz="1600" dirty="0" smtClean="0"/>
              <a:t>).“[6]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296525" y="2941011"/>
            <a:ext cx="81354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sekunda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(1960) „Sekunda </a:t>
            </a:r>
            <a:r>
              <a:rPr lang="cs-CZ" sz="1600" dirty="0"/>
              <a:t>tak byla definována </a:t>
            </a:r>
            <a:r>
              <a:rPr lang="cs-CZ" sz="1600" dirty="0" smtClean="0"/>
              <a:t>jako </a:t>
            </a:r>
            <a:r>
              <a:rPr lang="cs-CZ" sz="1600" i="1" dirty="0" smtClean="0"/>
              <a:t>1</a:t>
            </a:r>
            <a:r>
              <a:rPr lang="cs-CZ" sz="1600" i="1" dirty="0"/>
              <a:t> / 31 556 925,9747 </a:t>
            </a:r>
            <a:r>
              <a:rPr lang="cs-CZ" sz="1600" i="1" dirty="0">
                <a:hlinkClick r:id="rId9" tooltip="Tropický rok"/>
              </a:rPr>
              <a:t>tropického roku</a:t>
            </a:r>
            <a:r>
              <a:rPr lang="cs-CZ" sz="1600" i="1" dirty="0"/>
              <a:t> pro 12 hodin 0. ledna 1900 </a:t>
            </a:r>
            <a:r>
              <a:rPr lang="cs-CZ" sz="1600" i="1" dirty="0">
                <a:hlinkClick r:id="rId10" tooltip="Efemeridový čas (stránka neexistuje)"/>
              </a:rPr>
              <a:t>efemeridového času</a:t>
            </a:r>
            <a:r>
              <a:rPr lang="cs-CZ" sz="1600" i="1" dirty="0" smtClean="0"/>
              <a:t>.“</a:t>
            </a:r>
            <a:r>
              <a:rPr lang="cs-CZ" sz="1600" dirty="0" smtClean="0"/>
              <a:t>[7] 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296525" y="3676528"/>
            <a:ext cx="8350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ampér</a:t>
            </a:r>
            <a:r>
              <a:rPr lang="cs-CZ" sz="1600" dirty="0" smtClean="0"/>
              <a:t> </a:t>
            </a:r>
            <a:r>
              <a:rPr lang="cs-CZ" sz="1600" dirty="0"/>
              <a:t>–</a:t>
            </a:r>
            <a:r>
              <a:rPr lang="cs-CZ" sz="1600" dirty="0" smtClean="0"/>
              <a:t> (</a:t>
            </a:r>
            <a:r>
              <a:rPr lang="cs-CZ" sz="16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1946) </a:t>
            </a:r>
            <a:r>
              <a:rPr lang="cs-CZ" sz="1600" dirty="0" smtClean="0"/>
              <a:t>„Ampér </a:t>
            </a:r>
            <a:r>
              <a:rPr lang="cs-CZ" sz="1600" dirty="0"/>
              <a:t>byl původně definován jako jedna desetina elektromagnetické jednotky proudu ze </a:t>
            </a:r>
            <a:r>
              <a:rPr lang="cs-CZ" sz="1600" dirty="0">
                <a:hlinkClick r:id="rId11" tooltip="Soustava CGS"/>
              </a:rPr>
              <a:t>soustavy CGS</a:t>
            </a:r>
            <a:r>
              <a:rPr lang="cs-CZ" sz="1600" dirty="0"/>
              <a:t> (známá jako </a:t>
            </a:r>
            <a:r>
              <a:rPr lang="cs-CZ" sz="1600" dirty="0" err="1">
                <a:hlinkClick r:id="rId12" tooltip="Abampér (stránka neexistuje)"/>
              </a:rPr>
              <a:t>abampér</a:t>
            </a:r>
            <a:r>
              <a:rPr lang="cs-CZ" sz="1600" dirty="0"/>
              <a:t>, </a:t>
            </a:r>
            <a:r>
              <a:rPr lang="cs-CZ" sz="1600" dirty="0">
                <a:hlinkClick r:id="rId13" tooltip="Absolutní ampér (stránka neexistuje)"/>
              </a:rPr>
              <a:t>absolutní ampér</a:t>
            </a:r>
            <a:r>
              <a:rPr lang="cs-CZ" sz="1600" dirty="0"/>
              <a:t>), která generuje sílu dvou </a:t>
            </a:r>
            <a:r>
              <a:rPr lang="cs-CZ" sz="1600" dirty="0">
                <a:hlinkClick r:id="rId14" tooltip="Dyna (stránka neexistuje)"/>
              </a:rPr>
              <a:t>dynů</a:t>
            </a:r>
            <a:r>
              <a:rPr lang="cs-CZ" sz="1600" dirty="0"/>
              <a:t> (1 dyn = 10</a:t>
            </a:r>
            <a:r>
              <a:rPr lang="cs-CZ" sz="1600" baseline="30000" dirty="0"/>
              <a:t>−5</a:t>
            </a:r>
            <a:r>
              <a:rPr lang="cs-CZ" sz="1600" dirty="0"/>
              <a:t> </a:t>
            </a:r>
            <a:r>
              <a:rPr lang="cs-CZ" sz="1600" dirty="0">
                <a:hlinkClick r:id="rId15" tooltip="Newton"/>
              </a:rPr>
              <a:t>N</a:t>
            </a:r>
            <a:r>
              <a:rPr lang="cs-CZ" sz="1600" dirty="0"/>
              <a:t> ≈ 1,019716·10</a:t>
            </a:r>
            <a:r>
              <a:rPr lang="cs-CZ" sz="1600" baseline="30000" dirty="0"/>
              <a:t>−6</a:t>
            </a:r>
            <a:r>
              <a:rPr lang="cs-CZ" sz="1600" dirty="0"/>
              <a:t> </a:t>
            </a:r>
            <a:r>
              <a:rPr lang="cs-CZ" sz="1600" dirty="0" err="1">
                <a:hlinkClick r:id="rId16" tooltip="Kilopond"/>
              </a:rPr>
              <a:t>kp</a:t>
            </a:r>
            <a:r>
              <a:rPr lang="cs-CZ" sz="1600" dirty="0"/>
              <a:t>) na </a:t>
            </a:r>
            <a:r>
              <a:rPr lang="cs-CZ" sz="1600" dirty="0">
                <a:hlinkClick r:id="rId17" tooltip="Centimetr"/>
              </a:rPr>
              <a:t>centimetr</a:t>
            </a:r>
            <a:r>
              <a:rPr lang="cs-CZ" sz="1600" dirty="0"/>
              <a:t> délky mezi dvěma vodiči, které jsou od sebe vzdáleny jeden centimetr</a:t>
            </a:r>
            <a:r>
              <a:rPr lang="cs-CZ" sz="1600" dirty="0" smtClean="0"/>
              <a:t>.“[8]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296525" y="4904488"/>
            <a:ext cx="85509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kelvin</a:t>
            </a:r>
            <a:r>
              <a:rPr lang="cs-CZ" sz="1600" dirty="0" smtClean="0"/>
              <a:t> </a:t>
            </a:r>
            <a:r>
              <a:rPr lang="cs-CZ" sz="1600" dirty="0"/>
              <a:t>– (1743</a:t>
            </a:r>
            <a:r>
              <a:rPr lang="cs-CZ" sz="1600" dirty="0" smtClean="0"/>
              <a:t>) Původně Celsia stupnice, byla získána tím, </a:t>
            </a:r>
            <a:r>
              <a:rPr lang="cs-CZ" sz="1600" dirty="0"/>
              <a:t>že </a:t>
            </a:r>
            <a:r>
              <a:rPr lang="cs-CZ" sz="1600" dirty="0" smtClean="0"/>
              <a:t>0 </a:t>
            </a:r>
            <a:r>
              <a:rPr lang="cs-CZ" sz="1600" dirty="0"/>
              <a:t>° </a:t>
            </a:r>
            <a:r>
              <a:rPr lang="cs-CZ" sz="1600" dirty="0" smtClean="0"/>
              <a:t>C se přiřadila bodu </a:t>
            </a:r>
            <a:r>
              <a:rPr lang="cs-CZ" sz="1600" dirty="0"/>
              <a:t>mrazu vody a 100 </a:t>
            </a:r>
            <a:r>
              <a:rPr lang="cs-CZ" sz="1600" dirty="0" smtClean="0"/>
              <a:t>° bodu </a:t>
            </a:r>
            <a:r>
              <a:rPr lang="cs-CZ" sz="1600" dirty="0"/>
              <a:t>varu vody</a:t>
            </a:r>
            <a:r>
              <a:rPr lang="cs-CZ" sz="1600" dirty="0" smtClean="0"/>
              <a:t>. 1°C potom rozdělením stupnice na 100 dílků.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296525" y="5640005"/>
            <a:ext cx="70888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 smtClean="0"/>
              <a:t>mol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(1900) Molekulová </a:t>
            </a:r>
            <a:r>
              <a:rPr lang="cs-CZ" sz="1600" dirty="0"/>
              <a:t>hmotnost látky v </a:t>
            </a:r>
            <a:r>
              <a:rPr lang="cs-CZ" sz="1600" dirty="0" smtClean="0"/>
              <a:t>jednotkách hmotnosti – gramech.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296525" y="6129300"/>
            <a:ext cx="8370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k</a:t>
            </a:r>
            <a:r>
              <a:rPr lang="cs-CZ" sz="1600" b="1" dirty="0" smtClean="0"/>
              <a:t>andela</a:t>
            </a:r>
            <a:r>
              <a:rPr lang="cs-CZ" sz="1600" dirty="0" smtClean="0"/>
              <a:t> –  (1967</a:t>
            </a:r>
            <a:r>
              <a:rPr lang="cs-CZ" sz="1600" dirty="0"/>
              <a:t>) K</a:t>
            </a:r>
            <a:r>
              <a:rPr lang="cs-CZ" sz="1600" dirty="0" smtClean="0"/>
              <a:t>andela </a:t>
            </a:r>
            <a:r>
              <a:rPr lang="cs-CZ" sz="1600" dirty="0"/>
              <a:t>je svítivost </a:t>
            </a:r>
            <a:r>
              <a:rPr lang="cs-CZ" sz="1600" dirty="0" smtClean="0"/>
              <a:t>1/600 000 </a:t>
            </a:r>
            <a:r>
              <a:rPr lang="cs-CZ" sz="1600" dirty="0"/>
              <a:t>m</a:t>
            </a:r>
            <a:r>
              <a:rPr lang="cs-CZ" sz="1600" baseline="30000" dirty="0"/>
              <a:t>2</a:t>
            </a:r>
            <a:r>
              <a:rPr lang="cs-CZ" sz="1600" dirty="0"/>
              <a:t> povrchu černého tělesa ve směru kolmém k tomuto povrchu při teplotě tuhnutí </a:t>
            </a:r>
            <a:r>
              <a:rPr lang="cs-CZ" sz="1600" dirty="0" smtClean="0"/>
              <a:t>platiny 1 768 </a:t>
            </a:r>
            <a:r>
              <a:rPr lang="cs-CZ" sz="1600" dirty="0"/>
              <a:t>°</a:t>
            </a:r>
            <a:r>
              <a:rPr lang="cs-CZ" sz="1600" dirty="0" smtClean="0"/>
              <a:t>C </a:t>
            </a:r>
            <a:r>
              <a:rPr lang="cs-CZ" sz="1600" dirty="0"/>
              <a:t>a při tlaku </a:t>
            </a:r>
            <a:r>
              <a:rPr lang="cs-CZ" sz="1600" dirty="0" smtClean="0"/>
              <a:t>101 328 </a:t>
            </a:r>
            <a:r>
              <a:rPr lang="cs-CZ" sz="1600" dirty="0"/>
              <a:t>Pa.</a:t>
            </a:r>
          </a:p>
        </p:txBody>
      </p:sp>
    </p:spTree>
    <p:extLst>
      <p:ext uri="{BB962C8B-B14F-4D97-AF65-F5344CB8AC3E}">
        <p14:creationId xmlns:p14="http://schemas.microsoft.com/office/powerpoint/2010/main" val="159747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3645"/>
            <a:ext cx="8229600" cy="1143000"/>
          </a:xfrm>
        </p:spPr>
        <p:txBody>
          <a:bodyPr/>
          <a:lstStyle/>
          <a:p>
            <a:r>
              <a:rPr lang="cs-CZ" dirty="0"/>
              <a:t>Nové definice SI</a:t>
            </a:r>
          </a:p>
        </p:txBody>
      </p:sp>
      <p:sp>
        <p:nvSpPr>
          <p:cNvPr id="6" name="Obdélník 5"/>
          <p:cNvSpPr/>
          <p:nvPr/>
        </p:nvSpPr>
        <p:spPr>
          <a:xfrm>
            <a:off x="206515" y="1313765"/>
            <a:ext cx="841593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hlinkClick r:id="rId2" tooltip="Mezinárodní výbor pro míry a váhy"/>
              </a:rPr>
              <a:t>Mezinárodní výbor pro míry a váhy</a:t>
            </a:r>
            <a:r>
              <a:rPr lang="cs-CZ" sz="1400" dirty="0"/>
              <a:t> (CIPM) v roce 2011 navrhl </a:t>
            </a:r>
            <a:r>
              <a:rPr lang="cs-CZ" sz="1400" b="1" dirty="0"/>
              <a:t>změnu definic základních jednotek soustavy </a:t>
            </a:r>
            <a:r>
              <a:rPr lang="cs-CZ" sz="1400" b="1" dirty="0" smtClean="0"/>
              <a:t>SI.</a:t>
            </a:r>
            <a:br>
              <a:rPr lang="cs-CZ" sz="1400" b="1" dirty="0" smtClean="0"/>
            </a:br>
            <a:endParaRPr lang="cs-CZ" sz="1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Z</a:t>
            </a:r>
            <a:r>
              <a:rPr lang="cs-CZ" sz="1400" dirty="0" smtClean="0"/>
              <a:t>měna definic může </a:t>
            </a:r>
            <a:r>
              <a:rPr lang="cs-CZ" sz="1400" dirty="0"/>
              <a:t>vstoupit v platnost po 25. </a:t>
            </a:r>
            <a:r>
              <a:rPr lang="cs-CZ" sz="1400" dirty="0">
                <a:hlinkClick r:id="rId3" tooltip="Generální konference pro míry a váhy"/>
              </a:rPr>
              <a:t>Generální konferenci pro míry a </a:t>
            </a:r>
            <a:r>
              <a:rPr lang="cs-CZ" sz="1400" dirty="0" smtClean="0">
                <a:hlinkClick r:id="rId3" tooltip="Generální konference pro míry a váhy"/>
              </a:rPr>
              <a:t>váhy</a:t>
            </a:r>
            <a:r>
              <a:rPr lang="cs-CZ" sz="1400" dirty="0" smtClean="0"/>
              <a:t> (</a:t>
            </a:r>
            <a:r>
              <a:rPr lang="cs-CZ" sz="1400" dirty="0"/>
              <a:t>CGPM) v roce 2014 anebo později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Změna definic je závislá na pokroku </a:t>
            </a:r>
            <a:r>
              <a:rPr lang="cs-CZ" sz="1400" dirty="0"/>
              <a:t>v přesnosti a </a:t>
            </a:r>
            <a:r>
              <a:rPr lang="cs-CZ" sz="1400" dirty="0">
                <a:solidFill>
                  <a:srgbClr val="FF0000"/>
                </a:solidFill>
              </a:rPr>
              <a:t>konzistenci</a:t>
            </a:r>
            <a:r>
              <a:rPr lang="cs-CZ" sz="1400" dirty="0"/>
              <a:t> určení Planckovy </a:t>
            </a:r>
            <a:r>
              <a:rPr lang="cs-CZ" sz="1400" dirty="0" smtClean="0"/>
              <a:t>konstanty.</a:t>
            </a:r>
            <a:br>
              <a:rPr lang="cs-CZ" sz="1400" dirty="0" smtClean="0"/>
            </a:br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Sada </a:t>
            </a:r>
            <a:r>
              <a:rPr lang="cs-CZ" sz="1400" dirty="0"/>
              <a:t>sedmi základních </a:t>
            </a:r>
            <a:r>
              <a:rPr lang="cs-CZ" sz="1400" dirty="0" smtClean="0"/>
              <a:t>jednotek, ale zůstane zachována: </a:t>
            </a:r>
            <a:r>
              <a:rPr lang="cs-CZ" sz="1400" dirty="0" smtClean="0">
                <a:hlinkClick r:id="rId4" tooltip="Metr"/>
              </a:rPr>
              <a:t>metr</a:t>
            </a:r>
            <a:r>
              <a:rPr lang="cs-CZ" sz="1400" dirty="0" smtClean="0"/>
              <a:t>, </a:t>
            </a:r>
            <a:r>
              <a:rPr lang="cs-CZ" sz="1400" dirty="0" smtClean="0">
                <a:hlinkClick r:id="rId5" tooltip="Kilogram"/>
              </a:rPr>
              <a:t>kilogram</a:t>
            </a:r>
            <a:r>
              <a:rPr lang="cs-CZ" sz="1400" dirty="0"/>
              <a:t>, </a:t>
            </a:r>
            <a:r>
              <a:rPr lang="cs-CZ" sz="1400" dirty="0">
                <a:hlinkClick r:id="rId6" tooltip="Sekunda"/>
              </a:rPr>
              <a:t>sekunda</a:t>
            </a:r>
            <a:r>
              <a:rPr lang="cs-CZ" sz="1400" dirty="0"/>
              <a:t>, </a:t>
            </a:r>
            <a:r>
              <a:rPr lang="cs-CZ" sz="1400" dirty="0">
                <a:hlinkClick r:id="rId7" tooltip="Kelvin"/>
              </a:rPr>
              <a:t>kelvin</a:t>
            </a:r>
            <a:r>
              <a:rPr lang="cs-CZ" sz="1400" dirty="0"/>
              <a:t>, </a:t>
            </a:r>
            <a:r>
              <a:rPr lang="cs-CZ" sz="1400" dirty="0">
                <a:hlinkClick r:id="rId8" tooltip="Ampér"/>
              </a:rPr>
              <a:t>ampér</a:t>
            </a:r>
            <a:r>
              <a:rPr lang="cs-CZ" sz="1400" dirty="0"/>
              <a:t>, </a:t>
            </a:r>
            <a:r>
              <a:rPr lang="cs-CZ" sz="1400" dirty="0">
                <a:hlinkClick r:id="rId9" tooltip="Kandela"/>
              </a:rPr>
              <a:t>kandela</a:t>
            </a:r>
            <a:r>
              <a:rPr lang="cs-CZ" sz="1400" dirty="0"/>
              <a:t>, </a:t>
            </a:r>
            <a:r>
              <a:rPr lang="cs-CZ" sz="1400" dirty="0" smtClean="0">
                <a:hlinkClick r:id="rId10" tooltip="Mol"/>
              </a:rPr>
              <a:t>mol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Stávající </a:t>
            </a:r>
            <a:r>
              <a:rPr lang="cs-CZ" sz="1400" dirty="0"/>
              <a:t>definice sekundy, metru a kandely jsou považovány za vyhovující, a proto se změní jen jejich formulace s ohledem na jednotný formát pro všechny </a:t>
            </a:r>
            <a:r>
              <a:rPr lang="cs-CZ" sz="1400" dirty="0" smtClean="0"/>
              <a:t>jednotky.</a:t>
            </a:r>
            <a:br>
              <a:rPr lang="cs-CZ" sz="1400" dirty="0" smtClean="0"/>
            </a:br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Definice </a:t>
            </a:r>
            <a:r>
              <a:rPr lang="cs-CZ" sz="1400" dirty="0"/>
              <a:t>kilogramu, ampéru, kelvinu a molu ale budou principiálně změněny, aby každá z těchto jednotek byla pevně spjata s určitou neměnnou vlastností </a:t>
            </a:r>
            <a:r>
              <a:rPr lang="cs-CZ" sz="1400" dirty="0" smtClean="0"/>
              <a:t>přírody.</a:t>
            </a:r>
            <a:br>
              <a:rPr lang="cs-CZ" sz="1400" dirty="0" smtClean="0"/>
            </a:br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Důležitým </a:t>
            </a:r>
            <a:r>
              <a:rPr lang="cs-CZ" sz="1400" dirty="0"/>
              <a:t>požadavkem na nové definice je samozřejmě </a:t>
            </a:r>
            <a:r>
              <a:rPr lang="cs-CZ" sz="1400" dirty="0">
                <a:hlinkClick r:id="rId11" tooltip="Zpětná kompatibilita"/>
              </a:rPr>
              <a:t>zpětná kompatibilita</a:t>
            </a:r>
            <a:r>
              <a:rPr lang="cs-CZ" sz="1400" dirty="0"/>
              <a:t>, tedy aby nové jednotky byly stejně velké jako stávající s maximální dostupnou přesností.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06515" y="5724255"/>
            <a:ext cx="8505945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b="1" dirty="0"/>
              <a:t>T</a:t>
            </a:r>
            <a:r>
              <a:rPr lang="cs-CZ" sz="1200" b="1" dirty="0" smtClean="0"/>
              <a:t>ext nově navrhované definice.</a:t>
            </a:r>
          </a:p>
          <a:p>
            <a:r>
              <a:rPr lang="cs-CZ" sz="1200" dirty="0" smtClean="0">
                <a:hlinkClick r:id="rId5" tooltip="Kilogram"/>
              </a:rPr>
              <a:t>„Kilogram</a:t>
            </a:r>
            <a:r>
              <a:rPr lang="cs-CZ" sz="1200" dirty="0"/>
              <a:t> „kg“ je jednotka </a:t>
            </a:r>
            <a:r>
              <a:rPr lang="cs-CZ" sz="1200" dirty="0">
                <a:hlinkClick r:id="rId12" tooltip="Hmotnost"/>
              </a:rPr>
              <a:t>hmotnosti</a:t>
            </a:r>
            <a:r>
              <a:rPr lang="cs-CZ" sz="1200" dirty="0"/>
              <a:t>; jeho velikost je určena číselnou hodnotou </a:t>
            </a:r>
            <a:r>
              <a:rPr lang="cs-CZ" sz="1200" dirty="0">
                <a:hlinkClick r:id="rId13" tooltip="Planckova konstanta"/>
              </a:rPr>
              <a:t>Planckovy konstanty</a:t>
            </a:r>
            <a:r>
              <a:rPr lang="cs-CZ" sz="1200" dirty="0"/>
              <a:t>, která je rovna přesně 6,626 06X × 10</a:t>
            </a:r>
            <a:r>
              <a:rPr lang="cs-CZ" sz="1200" baseline="30000" dirty="0"/>
              <a:t>−34</a:t>
            </a:r>
            <a:r>
              <a:rPr lang="cs-CZ" sz="1200" dirty="0"/>
              <a:t>, je-li vyjádřena v jednotkách s</a:t>
            </a:r>
            <a:r>
              <a:rPr lang="cs-CZ" sz="1200" baseline="30000" dirty="0"/>
              <a:t>−1</a:t>
            </a:r>
            <a:r>
              <a:rPr lang="cs-CZ" sz="1200" dirty="0"/>
              <a:t> m</a:t>
            </a:r>
            <a:r>
              <a:rPr lang="cs-CZ" sz="1200" baseline="30000" dirty="0"/>
              <a:t>2</a:t>
            </a:r>
            <a:r>
              <a:rPr lang="cs-CZ" sz="1200" dirty="0"/>
              <a:t> kg, což je ekvivalent jednotky </a:t>
            </a:r>
            <a:r>
              <a:rPr lang="cs-CZ" sz="1200" dirty="0">
                <a:hlinkClick r:id="rId14" tooltip="Joule"/>
              </a:rPr>
              <a:t>J</a:t>
            </a:r>
            <a:r>
              <a:rPr lang="cs-CZ" sz="1200" dirty="0"/>
              <a:t> </a:t>
            </a:r>
            <a:r>
              <a:rPr lang="cs-CZ" sz="1200" dirty="0" smtClean="0"/>
              <a:t>s.“ [2]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9865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10981</TotalTime>
  <Words>1124</Words>
  <Application>Microsoft Office PowerPoint</Application>
  <PresentationFormat>Předvádění na obrazovce (4:3)</PresentationFormat>
  <Paragraphs>256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Prezentace aplikace PowerPoint</vt:lpstr>
      <vt:lpstr>Soustava SI</vt:lpstr>
      <vt:lpstr>Vznik mezinárodní soustavy SI</vt:lpstr>
      <vt:lpstr>Obecné požadavky na systém jednotek</vt:lpstr>
      <vt:lpstr>Definice základních jednotek SI</vt:lpstr>
      <vt:lpstr>Struktura soustavy SI</vt:lpstr>
      <vt:lpstr>Hmotnost – slabý článek SI</vt:lpstr>
      <vt:lpstr>Původní definice SI</vt:lpstr>
      <vt:lpstr>Nové definice SI</vt:lpstr>
      <vt:lpstr>Základní jednotky SI v Aj</vt:lpstr>
      <vt:lpstr>Související odkazy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434</cp:revision>
  <dcterms:created xsi:type="dcterms:W3CDTF">2013-03-27T07:54:35Z</dcterms:created>
  <dcterms:modified xsi:type="dcterms:W3CDTF">2013-06-26T08:42:55Z</dcterms:modified>
</cp:coreProperties>
</file>