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0"/>
  </p:notesMasterIdLst>
  <p:sldIdLst>
    <p:sldId id="271" r:id="rId5"/>
    <p:sldId id="256" r:id="rId6"/>
    <p:sldId id="270" r:id="rId7"/>
    <p:sldId id="261" r:id="rId8"/>
    <p:sldId id="262" r:id="rId9"/>
    <p:sldId id="263" r:id="rId10"/>
    <p:sldId id="264" r:id="rId11"/>
    <p:sldId id="272" r:id="rId12"/>
    <p:sldId id="273" r:id="rId13"/>
    <p:sldId id="265" r:id="rId14"/>
    <p:sldId id="266" r:id="rId15"/>
    <p:sldId id="267" r:id="rId16"/>
    <p:sldId id="269" r:id="rId17"/>
    <p:sldId id="268" r:id="rId18"/>
    <p:sldId id="25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46D84D"/>
    <a:srgbClr val="64E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D59E-8CC7-4155-BD16-855A0B282DA0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6F328-5749-4222-958C-8D1169B4A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81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F328-5749-4222-958C-8D1169B4A5B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91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4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6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74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3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5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4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44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15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1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90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6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9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0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4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32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77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7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58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65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6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74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32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07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2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0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271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7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509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://cs.wikipedia.org/wiki/Soubor:GHS-pictogram-flamme.svg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hyperlink" Target="http://cs.wikipedia.org/wiki/Soubor:GHS-pictogram-flamme.svg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jpe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10" Type="http://schemas.openxmlformats.org/officeDocument/2006/relationships/slide" Target="slide3.xml"/><Relationship Id="rId4" Type="http://schemas.openxmlformats.org/officeDocument/2006/relationships/image" Target="../media/image15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8.xml"/><Relationship Id="rId11" Type="http://schemas.openxmlformats.org/officeDocument/2006/relationships/slide" Target="slide4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microsoft.com/office/2007/relationships/hdphoto" Target="../media/hdphoto1.wdp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437062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24.04.2013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VY_32_INOVACE_05_Ch_OCH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Alkadieny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 err="1" smtClean="0">
                <a:solidFill>
                  <a:prstClr val="black"/>
                </a:solidFill>
              </a:rPr>
              <a:t>Alkadieny</a:t>
            </a:r>
            <a:r>
              <a:rPr lang="cs-CZ" sz="1800" b="1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 rozsahu SŠ.</a:t>
            </a:r>
            <a:br>
              <a:rPr lang="cs-CZ" sz="1800" dirty="0">
                <a:solidFill>
                  <a:prstClr val="black"/>
                </a:solidFill>
              </a:rPr>
            </a:br>
            <a:r>
              <a:rPr lang="cs-CZ" sz="1800" dirty="0">
                <a:solidFill>
                  <a:prstClr val="black"/>
                </a:solidFill>
              </a:rPr>
              <a:t>Zopakování základních fyzikálních a chemických vlastností, reakcí a výskytu. Seznámení studentů se systematickým názvoslovím  i triviálním, lze doplnit o další příklady . Typičtí zástupci, jejich vlastnosti, průmyslová výroba a </a:t>
            </a:r>
            <a:r>
              <a:rPr lang="cs-CZ" sz="1800" dirty="0" smtClean="0">
                <a:solidFill>
                  <a:prstClr val="black"/>
                </a:solidFill>
              </a:rPr>
              <a:t>využití.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0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43608" y="260648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buta-1,3-dien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421604"/>
            <a:ext cx="48245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bezbarvý</a:t>
            </a: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>
                <a:solidFill>
                  <a:prstClr val="black"/>
                </a:solidFill>
              </a:rPr>
              <a:t>vysoce hořlavý</a:t>
            </a:r>
            <a:r>
              <a:rPr lang="cs-CZ" dirty="0">
                <a:solidFill>
                  <a:prstClr val="black"/>
                </a:solidFill>
              </a:rPr>
              <a:t> plyn 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2066722"/>
            <a:ext cx="70469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se </a:t>
            </a:r>
            <a:r>
              <a:rPr lang="cs-CZ" dirty="0">
                <a:solidFill>
                  <a:prstClr val="black"/>
                </a:solidFill>
              </a:rPr>
              <a:t>vzduchem tvoří výbušnou </a:t>
            </a:r>
            <a:r>
              <a:rPr lang="cs-CZ" dirty="0" smtClean="0">
                <a:solidFill>
                  <a:prstClr val="black"/>
                </a:solidFill>
              </a:rPr>
              <a:t>směs </a:t>
            </a:r>
            <a:r>
              <a:rPr lang="cs-CZ" dirty="0" smtClean="0"/>
              <a:t>1,4 - 16,3 %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2747759"/>
            <a:ext cx="843578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Akutní </a:t>
            </a:r>
            <a:r>
              <a:rPr lang="cs-CZ" dirty="0"/>
              <a:t>expozice vede k podráždění sliznic, </a:t>
            </a:r>
            <a:r>
              <a:rPr lang="cs-CZ" dirty="0" smtClean="0"/>
              <a:t>rozmazané </a:t>
            </a:r>
            <a:r>
              <a:rPr lang="cs-CZ" dirty="0"/>
              <a:t>vidění, únava, bolesti hlavy a závratě.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1" y="3755871"/>
            <a:ext cx="640871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expozice </a:t>
            </a:r>
            <a:r>
              <a:rPr lang="cs-CZ" dirty="0"/>
              <a:t>na kůži může vést k omrzlinám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7436430" y="2027679"/>
            <a:ext cx="951994" cy="615107"/>
            <a:chOff x="6716350" y="4911551"/>
            <a:chExt cx="951994" cy="615107"/>
          </a:xfrm>
        </p:grpSpPr>
        <p:pic>
          <p:nvPicPr>
            <p:cNvPr id="12" name="Obrázek 11" descr="Soubor:GHS-pictogram-explos.sv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350" y="49115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ovéPole 1"/>
            <p:cNvSpPr txBox="1"/>
            <p:nvPr/>
          </p:nvSpPr>
          <p:spPr>
            <a:xfrm>
              <a:off x="7020272" y="524965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418777" y="1340768"/>
            <a:ext cx="936104" cy="617428"/>
            <a:chOff x="4932040" y="3072308"/>
            <a:chExt cx="936104" cy="617428"/>
          </a:xfrm>
        </p:grpSpPr>
        <p:pic>
          <p:nvPicPr>
            <p:cNvPr id="19" name="Obrázek 18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1043608" y="794321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1,3-butadien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79513" y="4403943"/>
            <a:ext cx="252027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karcinogenní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upload.wikimedia.org/wikipedia/commons/f/fa/Trans-butadiene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6262684" y="-67907"/>
            <a:ext cx="2488246" cy="235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44" y="491480"/>
            <a:ext cx="277871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6956601" y="3683665"/>
            <a:ext cx="959658" cy="606075"/>
            <a:chOff x="6880412" y="2246861"/>
            <a:chExt cx="959658" cy="606075"/>
          </a:xfrm>
        </p:grpSpPr>
        <p:sp>
          <p:nvSpPr>
            <p:cNvPr id="31" name="TextovéPole 30"/>
            <p:cNvSpPr txBox="1"/>
            <p:nvPr/>
          </p:nvSpPr>
          <p:spPr>
            <a:xfrm>
              <a:off x="7191998" y="2575937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32" name="Obrázek 31" descr="Soubor:GHS-pictogram-silhouete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412" y="224686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ovéPole 32"/>
          <p:cNvSpPr txBox="1"/>
          <p:nvPr/>
        </p:nvSpPr>
        <p:spPr>
          <a:xfrm>
            <a:off x="179513" y="5052015"/>
            <a:ext cx="33843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snadno </a:t>
            </a:r>
            <a:r>
              <a:rPr lang="cs-CZ" dirty="0"/>
              <a:t>polymeruje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95537" y="5703639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79512" y="6309320"/>
            <a:ext cx="744912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isoprenu – výroba syntetického kaučuku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Šipka doprava se zářezem 24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66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5" grpId="0" animBg="1"/>
      <p:bldP spid="24" grpId="0" animBg="1"/>
      <p:bldP spid="34" grpId="0" animBg="1"/>
      <p:bldP spid="33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5417" y="260647"/>
            <a:ext cx="432047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2-methylbuta-1,3-dien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1" y="1421604"/>
            <a:ext cx="422623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 </a:t>
            </a:r>
            <a:r>
              <a:rPr lang="cs-CZ" dirty="0"/>
              <a:t>těkavá 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2066722"/>
            <a:ext cx="39604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velmi hořlavá a zápalná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9552" y="4047455"/>
            <a:ext cx="684076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základní </a:t>
            </a:r>
            <a:r>
              <a:rPr lang="cs-CZ" dirty="0"/>
              <a:t>strukturní jednotkou </a:t>
            </a:r>
            <a:r>
              <a:rPr lang="cs-CZ" dirty="0" err="1"/>
              <a:t>isoprenoidů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terpenoidů a steroidů)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9552" y="5055567"/>
            <a:ext cx="460239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součást přírodního kaučuku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4482673" y="1980555"/>
            <a:ext cx="936104" cy="617428"/>
            <a:chOff x="4932040" y="3072308"/>
            <a:chExt cx="936104" cy="617428"/>
          </a:xfrm>
        </p:grpSpPr>
        <p:pic>
          <p:nvPicPr>
            <p:cNvPr id="19" name="Obrázek 18" descr="GHS02">
              <a:hlinkClick r:id="rId2" tooltip="&quot;GHS02&quot;"/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1381540" y="760754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isopren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179513" y="3401290"/>
            <a:ext cx="51125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syntetizován </a:t>
            </a:r>
            <a:r>
              <a:rPr lang="cs-CZ" dirty="0"/>
              <a:t>mnoha rostlinami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79512" y="2742089"/>
            <a:ext cx="338437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snadno </a:t>
            </a:r>
            <a:r>
              <a:rPr lang="cs-CZ" dirty="0"/>
              <a:t>polymeruje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95537" y="5703639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79512" y="6309320"/>
            <a:ext cx="748883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 monomerem pro výrobu syntetického kaučuku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50" y="290313"/>
            <a:ext cx="2602737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projektierungskurs.de/pk2009/images/isopren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264">
            <a:off x="6935038" y="829080"/>
            <a:ext cx="2046206" cy="148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Šipka doprava se zářezem 17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45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5" grpId="0" animBg="1"/>
      <p:bldP spid="24" grpId="0" animBg="1"/>
      <p:bldP spid="34" grpId="0" animBg="1"/>
      <p:bldP spid="33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7111586" y="4612622"/>
            <a:ext cx="1850480" cy="2056738"/>
            <a:chOff x="7111586" y="4612622"/>
            <a:chExt cx="1850480" cy="2056738"/>
          </a:xfrm>
        </p:grpSpPr>
        <p:pic>
          <p:nvPicPr>
            <p:cNvPr id="27" name="Obrázek 26" descr="Soubor: Guma tree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586" y="4635056"/>
              <a:ext cx="1754589" cy="2034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TextovéPole 27"/>
            <p:cNvSpPr txBox="1"/>
            <p:nvPr/>
          </p:nvSpPr>
          <p:spPr>
            <a:xfrm>
              <a:off x="8325200" y="4612622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Obr.8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5302265" y="4612623"/>
            <a:ext cx="1625225" cy="2071013"/>
            <a:chOff x="5302265" y="4612623"/>
            <a:chExt cx="1625225" cy="2071013"/>
          </a:xfrm>
        </p:grpSpPr>
        <p:pic>
          <p:nvPicPr>
            <p:cNvPr id="26" name="Obrázek 25" descr="Soubor: Závitový guma tree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65" y="4656081"/>
              <a:ext cx="1521460" cy="20275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30"/>
            <p:cNvSpPr txBox="1"/>
            <p:nvPr/>
          </p:nvSpPr>
          <p:spPr>
            <a:xfrm>
              <a:off x="6290624" y="4612623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953041" y="4673092"/>
            <a:ext cx="2109219" cy="2070270"/>
            <a:chOff x="2953041" y="4673092"/>
            <a:chExt cx="2109219" cy="2070270"/>
          </a:xfrm>
        </p:grpSpPr>
        <p:pic>
          <p:nvPicPr>
            <p:cNvPr id="25" name="Obrázek 24" descr="Soubor: Plantation d'hévéas au Cameroun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673092"/>
              <a:ext cx="2074436" cy="2016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ovéPole 29"/>
            <p:cNvSpPr txBox="1"/>
            <p:nvPr/>
          </p:nvSpPr>
          <p:spPr>
            <a:xfrm>
              <a:off x="2953041" y="6466363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95254" y="4635056"/>
            <a:ext cx="1689428" cy="2186658"/>
            <a:chOff x="495254" y="4635056"/>
            <a:chExt cx="1689428" cy="2186658"/>
          </a:xfrm>
        </p:grpSpPr>
        <p:pic>
          <p:nvPicPr>
            <p:cNvPr id="23" name="Obrázek 22" descr="Soubor: Hevea brasiliensis - Köhler-s Medizinal-Pflanzen-071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7" y="4635056"/>
              <a:ext cx="1629075" cy="21445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TextovéPole 28"/>
            <p:cNvSpPr txBox="1"/>
            <p:nvPr/>
          </p:nvSpPr>
          <p:spPr>
            <a:xfrm>
              <a:off x="495254" y="654471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265417" y="260647"/>
            <a:ext cx="432047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2-methylbuta-1,3-dien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99592" y="760754"/>
            <a:ext cx="257018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přírodní kaučuk</a:t>
            </a:r>
            <a:endParaRPr lang="cs-CZ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8419"/>
            <a:ext cx="2602737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projektierungskurs.de/pk2009/images/isopren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2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264">
            <a:off x="7284400" y="546971"/>
            <a:ext cx="1841769" cy="13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737732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177957" y="2780928"/>
            <a:ext cx="626625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základní stavební jednotkou je isopren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3429000"/>
            <a:ext cx="674797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Kaučukovník </a:t>
            </a:r>
            <a:r>
              <a:rPr lang="cs-CZ" dirty="0"/>
              <a:t>brazilský (</a:t>
            </a:r>
            <a:r>
              <a:rPr lang="cs-CZ" i="1" dirty="0" err="1"/>
              <a:t>Hevea</a:t>
            </a:r>
            <a:r>
              <a:rPr lang="cs-CZ" i="1" dirty="0"/>
              <a:t> </a:t>
            </a:r>
            <a:r>
              <a:rPr lang="cs-CZ" i="1" dirty="0" err="1"/>
              <a:t>brasiliensis</a:t>
            </a:r>
            <a:r>
              <a:rPr lang="cs-CZ" dirty="0"/>
              <a:t>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9512" y="4005064"/>
            <a:ext cx="82809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 </a:t>
            </a:r>
            <a:r>
              <a:rPr lang="cs-CZ" dirty="0"/>
              <a:t>naříznutí vytéká z </a:t>
            </a:r>
            <a:r>
              <a:rPr lang="cs-CZ" dirty="0" smtClean="0"/>
              <a:t>jeho kůry latex (latexové mléko)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Šipka doprava se zářezem 32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85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18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5417" y="260647"/>
            <a:ext cx="432047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2-methylbuta-1,3-dien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99592" y="760754"/>
            <a:ext cx="257018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přírodní kaučuk</a:t>
            </a:r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179511" y="3940415"/>
            <a:ext cx="864096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velká</a:t>
            </a:r>
            <a:r>
              <a:rPr lang="cs-CZ" dirty="0"/>
              <a:t> </a:t>
            </a:r>
            <a:r>
              <a:rPr lang="cs-CZ" dirty="0" smtClean="0"/>
              <a:t>pružnost - po deformaci </a:t>
            </a:r>
            <a:r>
              <a:rPr lang="cs-CZ" dirty="0"/>
              <a:t>opět </a:t>
            </a:r>
            <a:r>
              <a:rPr lang="cs-CZ" dirty="0" smtClean="0"/>
              <a:t>zaujme </a:t>
            </a:r>
            <a:r>
              <a:rPr lang="cs-CZ" dirty="0"/>
              <a:t>původní tvar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27" y="358419"/>
            <a:ext cx="2602737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projektierungskurs.de/pk2009/images/isopre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264">
            <a:off x="7518830" y="375185"/>
            <a:ext cx="1612740" cy="11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177957" y="1628800"/>
            <a:ext cx="814724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získaný latex se konzervuje zředěným roztokem NH</a:t>
            </a:r>
            <a:r>
              <a:rPr lang="cs-CZ" baseline="-25000" dirty="0" smtClean="0"/>
              <a:t>3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2181780"/>
            <a:ext cx="79928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 odstranění nečistot se vysráží kyselinou octovou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9511" y="2757844"/>
            <a:ext cx="602074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surový kaučuk se konzervuje kouřem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7957" y="3333908"/>
            <a:ext cx="814724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z jednoho stromu se získá až 10 kg surového kaučuku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4558870"/>
            <a:ext cx="208823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elastomer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7956" y="5164551"/>
            <a:ext cx="881812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Přírodní </a:t>
            </a:r>
            <a:r>
              <a:rPr lang="cs-CZ" dirty="0"/>
              <a:t>kaučuk byl v Evropě </a:t>
            </a:r>
            <a:r>
              <a:rPr lang="cs-CZ" dirty="0" smtClean="0"/>
              <a:t>znám </a:t>
            </a:r>
            <a:r>
              <a:rPr lang="cs-CZ" dirty="0"/>
              <a:t>od poloviny 18. </a:t>
            </a:r>
            <a:r>
              <a:rPr lang="cs-CZ" dirty="0" smtClean="0"/>
              <a:t>století.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7957" y="5764540"/>
            <a:ext cx="842649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Rozhodující </a:t>
            </a:r>
            <a:r>
              <a:rPr lang="cs-CZ" dirty="0"/>
              <a:t>pro širší využití </a:t>
            </a:r>
            <a:r>
              <a:rPr lang="cs-CZ" dirty="0" smtClean="0"/>
              <a:t>přírodního i </a:t>
            </a:r>
            <a:r>
              <a:rPr lang="cs-CZ" dirty="0"/>
              <a:t>syntetického </a:t>
            </a:r>
            <a:r>
              <a:rPr lang="cs-CZ" dirty="0" smtClean="0"/>
              <a:t>kaučuku </a:t>
            </a:r>
            <a:r>
              <a:rPr lang="cs-CZ" dirty="0"/>
              <a:t>byl vynález </a:t>
            </a:r>
            <a:r>
              <a:rPr lang="cs-CZ" dirty="0" smtClean="0"/>
              <a:t>vulkanizace.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Šipka doprava se zářezem 16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61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36" grpId="0" animBg="1"/>
      <p:bldP spid="18" grpId="0" animBg="1"/>
      <p:bldP spid="21" grpId="0" animBg="1"/>
      <p:bldP spid="22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5417" y="260647"/>
            <a:ext cx="432047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2-methylbuta-1,3-dien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99592" y="807095"/>
            <a:ext cx="257018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přírodní kaučuk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395536" y="1340768"/>
            <a:ext cx="684076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Vulkanizace kaučuku - přidání síry za tepla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79512" y="1916832"/>
            <a:ext cx="85689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vynález vulkanizace - Američan Charles </a:t>
            </a:r>
            <a:r>
              <a:rPr lang="cs-CZ" dirty="0" err="1" smtClean="0"/>
              <a:t>Goodyear</a:t>
            </a:r>
            <a:r>
              <a:rPr lang="cs-CZ" dirty="0" smtClean="0"/>
              <a:t> - 1844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8419"/>
            <a:ext cx="2602737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projektierungskurs.de/pk2009/images/isopre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736" flipV="1">
            <a:off x="7301004" y="466948"/>
            <a:ext cx="1851519" cy="134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177957" y="3068960"/>
            <a:ext cx="871452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 smtClean="0"/>
              <a:t>polyisopren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1909 Německo) </a:t>
            </a:r>
            <a:r>
              <a:rPr lang="cs-CZ" dirty="0"/>
              <a:t>a </a:t>
            </a:r>
            <a:r>
              <a:rPr lang="cs-CZ" dirty="0" err="1"/>
              <a:t>polybutadien</a:t>
            </a:r>
            <a:r>
              <a:rPr lang="cs-CZ" dirty="0"/>
              <a:t> (</a:t>
            </a:r>
            <a:r>
              <a:rPr lang="cs-CZ" dirty="0" smtClean="0"/>
              <a:t>1910 Rusko)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3645024"/>
            <a:ext cx="68407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butadien-styrenový kaučuk</a:t>
            </a:r>
            <a:r>
              <a:rPr lang="cs-CZ" dirty="0"/>
              <a:t> (</a:t>
            </a:r>
            <a:r>
              <a:rPr lang="cs-CZ" dirty="0" smtClean="0"/>
              <a:t>1935 </a:t>
            </a:r>
            <a:r>
              <a:rPr lang="cs-CZ" dirty="0"/>
              <a:t>Německo)</a:t>
            </a:r>
            <a:r>
              <a:rPr lang="cs-CZ" dirty="0" smtClean="0"/>
              <a:t>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9512" y="4221088"/>
            <a:ext cx="814568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surový kaučuk je za studena křehký, při vyšší teplotě tvárný a lepkavý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3528" y="5052085"/>
            <a:ext cx="573946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do 10% síry - měkká pryž (hadice, …)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2492896"/>
            <a:ext cx="54006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synteticky </a:t>
            </a:r>
            <a:r>
              <a:rPr lang="cs-CZ" dirty="0"/>
              <a:t>připravenými kaučuky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33912" y="5520413"/>
            <a:ext cx="719041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do 30% síry - tvrdá pryž (pneumatiky, puky, …)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33912" y="5995826"/>
            <a:ext cx="805451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nad 30% síry - ebonit(těsnění, izolační materiál H2O 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err="1" smtClean="0"/>
              <a:t>el.prod</a:t>
            </a:r>
            <a:r>
              <a:rPr lang="cs-CZ" dirty="0" smtClean="0"/>
              <a:t>, …)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Šipka doprava se zářezem 16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305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35" grpId="0" animBg="1"/>
      <p:bldP spid="36" grpId="0" animBg="1"/>
      <p:bldP spid="21" grpId="0" animBg="1"/>
      <p:bldP spid="22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Soubor:GHS-pictogram-explos.svg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cs.wikipedia.org/wiki/Soubor:GHS-pictogram-explos.svg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</a:t>
            </a:r>
            <a:r>
              <a:rPr lang="cs-CZ" sz="1200" dirty="0"/>
              <a:t> </a:t>
            </a:r>
            <a:r>
              <a:rPr lang="cs-CZ" sz="1200" dirty="0" smtClean="0"/>
              <a:t> 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Soubor:GHS-pictogram-silhouete.svg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http://cs.wikipedia.org/wiki/Soubor:GHS-pictogram-silhouete.svg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KÖHLER</a:t>
            </a:r>
            <a:r>
              <a:rPr lang="cs-CZ" sz="1200" dirty="0"/>
              <a:t>, Franz Eugen. </a:t>
            </a:r>
            <a:r>
              <a:rPr lang="cs-CZ" sz="1200" i="1" dirty="0"/>
              <a:t>Soubor: </a:t>
            </a:r>
            <a:r>
              <a:rPr lang="cs-CZ" sz="1200" i="1" dirty="0" err="1"/>
              <a:t>Hevea</a:t>
            </a:r>
            <a:r>
              <a:rPr lang="cs-CZ" sz="1200" i="1" dirty="0"/>
              <a:t> </a:t>
            </a:r>
            <a:r>
              <a:rPr lang="cs-CZ" sz="1200" i="1" dirty="0" err="1"/>
              <a:t>brasiliensis</a:t>
            </a:r>
            <a:r>
              <a:rPr lang="cs-CZ" sz="1200" i="1" dirty="0"/>
              <a:t> - Köhler-s Medizinal-Pflanzen-071.jpg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17.4.2013]. </a:t>
            </a:r>
            <a:r>
              <a:rPr lang="cs-CZ" sz="1200" dirty="0"/>
              <a:t>Dostupný na WWW: http://commons.wikimedia.org/wiki/File:Hevea_brasiliensis_-_K%C3%B6hler%E2%80%93s_Medizinal-Pflanzen-071.jpg</a:t>
            </a:r>
          </a:p>
          <a:p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</a:rPr>
              <a:t>Obr.2 </a:t>
            </a:r>
            <a:r>
              <a:rPr lang="cs-CZ" sz="1200" b="1" dirty="0" smtClean="0">
                <a:solidFill>
                  <a:prstClr val="black"/>
                </a:solidFill>
              </a:rPr>
              <a:t> </a:t>
            </a:r>
            <a:r>
              <a:rPr lang="cs-CZ" sz="1200" dirty="0" smtClean="0"/>
              <a:t>HENNING</a:t>
            </a:r>
            <a:r>
              <a:rPr lang="cs-CZ" sz="1200" dirty="0"/>
              <a:t>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cs.wikipedia.org/wiki/Soubor:GHS-pictogram-flamme.svg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541283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 smtClean="0"/>
              <a:t>PRA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Plantation</a:t>
            </a:r>
            <a:r>
              <a:rPr lang="cs-CZ" sz="1200" i="1" dirty="0"/>
              <a:t> </a:t>
            </a:r>
            <a:r>
              <a:rPr lang="cs-CZ" sz="1200" i="1" dirty="0" err="1"/>
              <a:t>d'hévéas</a:t>
            </a:r>
            <a:r>
              <a:rPr lang="cs-CZ" sz="1200" i="1" dirty="0"/>
              <a:t> au Cameroun.JPG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17.4.2013].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commons.wikimedia.org/wiki/File:Plantation_d%27h%C3%A9v%C3%A9as_au_Cameroun.JPG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400294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CALICUT</a:t>
            </a:r>
            <a:r>
              <a:rPr lang="cs-CZ" sz="1200" dirty="0"/>
              <a:t>, </a:t>
            </a:r>
            <a:r>
              <a:rPr lang="cs-CZ" sz="1200" dirty="0" err="1"/>
              <a:t>Irvin</a:t>
            </a:r>
            <a:r>
              <a:rPr lang="cs-CZ" sz="1200" dirty="0"/>
              <a:t>. </a:t>
            </a:r>
            <a:r>
              <a:rPr lang="cs-CZ" sz="1200" i="1" dirty="0"/>
              <a:t>Soubor: Závitový guma tree.jpg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17.4.2013].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commons.wikimedia.org/wiki/File:Tapped_rubber_tree.jpg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-36512" y="446461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FISHDECOY</a:t>
            </a:r>
            <a:r>
              <a:rPr lang="cs-CZ" sz="1200" dirty="0"/>
              <a:t>. </a:t>
            </a:r>
            <a:r>
              <a:rPr lang="cs-CZ" sz="1200" i="1" dirty="0"/>
              <a:t>Soubor: Guma tree.jpg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17.4.2013].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commons.wikimedia.org/wiki/File:Rubber_tree.jpg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0" y="1029519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</a:t>
            </a:r>
            <a:r>
              <a:rPr lang="cs-CZ" sz="1200" dirty="0"/>
              <a:t> </a:t>
            </a:r>
            <a:r>
              <a:rPr lang="cs-CZ" sz="1200" dirty="0" smtClean="0"/>
              <a:t>  WRIGHT</a:t>
            </a:r>
            <a:r>
              <a:rPr lang="cs-CZ" sz="1200" dirty="0"/>
              <a:t>, Joseph. </a:t>
            </a:r>
            <a:r>
              <a:rPr lang="cs-CZ" sz="1200" i="1" dirty="0"/>
              <a:t>Soubor: JosephWright-Alchemist.jpg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20.2.2013]. Dostupný na WWW: http://commons.wikimedia.org/wiki/File:JosephWright-Alchemist.jpg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634126" y="5419855"/>
            <a:ext cx="787574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Honza, J.; Mareček, A</a:t>
            </a:r>
            <a:r>
              <a:rPr lang="cs-CZ" sz="1200" dirty="0" smtClean="0"/>
              <a:t>.     </a:t>
            </a:r>
            <a:r>
              <a:rPr lang="cs-CZ" sz="1200" dirty="0"/>
              <a:t>Chemie pro čtyřletá gymnázia (3.díl). Brno: </a:t>
            </a:r>
            <a:r>
              <a:rPr lang="cs-CZ" sz="1200" dirty="0" err="1"/>
              <a:t>DaTaPrint</a:t>
            </a:r>
            <a:r>
              <a:rPr lang="cs-CZ" sz="1200" dirty="0"/>
              <a:t>, 2000;ISBN 80-7182-057-1</a:t>
            </a:r>
          </a:p>
        </p:txBody>
      </p:sp>
      <p:sp>
        <p:nvSpPr>
          <p:cNvPr id="22" name="TextovéPole 2"/>
          <p:cNvSpPr txBox="1"/>
          <p:nvPr/>
        </p:nvSpPr>
        <p:spPr>
          <a:xfrm>
            <a:off x="1677733" y="4983559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634126" y="5731987"/>
            <a:ext cx="62915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Pacák, J</a:t>
            </a:r>
            <a:r>
              <a:rPr lang="cs-CZ" sz="1200" dirty="0" smtClean="0"/>
              <a:t>.                             Chemie </a:t>
            </a:r>
            <a:r>
              <a:rPr lang="cs-CZ" sz="1200" dirty="0"/>
              <a:t>pro 2. ročník gymnázií. Praha: SPN, </a:t>
            </a:r>
            <a:r>
              <a:rPr lang="cs-CZ" sz="1200" dirty="0" smtClean="0"/>
              <a:t>1985</a:t>
            </a:r>
            <a:endParaRPr lang="cs-CZ" sz="1200" dirty="0"/>
          </a:p>
        </p:txBody>
      </p:sp>
      <p:sp>
        <p:nvSpPr>
          <p:cNvPr id="24" name="Obdélník 23"/>
          <p:cNvSpPr/>
          <p:nvPr/>
        </p:nvSpPr>
        <p:spPr>
          <a:xfrm>
            <a:off x="634126" y="6066626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25" name="Obdélník 24"/>
          <p:cNvSpPr/>
          <p:nvPr/>
        </p:nvSpPr>
        <p:spPr>
          <a:xfrm>
            <a:off x="611904" y="6381360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6009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0">
              <a:srgbClr val="46D84D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765441" y="-22400"/>
            <a:ext cx="7613118" cy="6902800"/>
            <a:chOff x="868418" y="0"/>
            <a:chExt cx="7613118" cy="6902800"/>
          </a:xfrm>
        </p:grpSpPr>
        <p:sp>
          <p:nvSpPr>
            <p:cNvPr id="4" name="Zaoblený obdélník 3"/>
            <p:cNvSpPr/>
            <p:nvPr/>
          </p:nvSpPr>
          <p:spPr>
            <a:xfrm>
              <a:off x="868418" y="0"/>
              <a:ext cx="7407164" cy="68580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4696" y="6623024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32000" y="5013296"/>
            <a:ext cx="5040000" cy="1080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cs-CZ" cap="all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latin typeface="Georgia" pitchFamily="18" charset="0"/>
              </a:rPr>
              <a:t>ALKADIENY</a:t>
            </a:r>
            <a:endParaRPr lang="cs-CZ" cap="all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539552" y="1211771"/>
            <a:ext cx="8064896" cy="4434459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828463" y="2120081"/>
            <a:ext cx="44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NÁZVOSLOVÍ ALKADIENŮ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828465" y="2632843"/>
            <a:ext cx="421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FYZIKÁLNÍ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828463" y="3166516"/>
            <a:ext cx="42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CHEMICKÉ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828464" y="3700188"/>
            <a:ext cx="763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BUTA- 1,3 -DIEN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828462" y="4233862"/>
            <a:ext cx="33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ISOPREN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828464" y="4767535"/>
            <a:ext cx="4463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2 </a:t>
            </a:r>
            <a:r>
              <a:rPr lang="cs-CZ" sz="2400" b="1" dirty="0">
                <a:solidFill>
                  <a:srgbClr val="FF0000"/>
                </a:solidFill>
              </a:rPr>
              <a:t>-METHYLBUTA- 1,3 -</a:t>
            </a:r>
            <a:r>
              <a:rPr lang="cs-CZ" sz="2400" b="1" dirty="0" smtClean="0">
                <a:solidFill>
                  <a:srgbClr val="FF0000"/>
                </a:solidFill>
              </a:rPr>
              <a:t>DIEN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11" action="ppaction://hlinksldjump"/>
          </p:cNvPr>
          <p:cNvSpPr txBox="1"/>
          <p:nvPr/>
        </p:nvSpPr>
        <p:spPr>
          <a:xfrm>
            <a:off x="826656" y="1616025"/>
            <a:ext cx="26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ALKADIENY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620688"/>
            <a:ext cx="8833851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prstClr val="black"/>
                </a:solidFill>
              </a:rPr>
              <a:t>Nenasycené</a:t>
            </a:r>
            <a:r>
              <a:rPr lang="cs-CZ" sz="2400" b="1" dirty="0">
                <a:solidFill>
                  <a:prstClr val="black"/>
                </a:solidFill>
              </a:rPr>
              <a:t> uhlovodíky, které mají mezi atomy </a:t>
            </a:r>
            <a:r>
              <a:rPr lang="cs-CZ" sz="2400" b="1" dirty="0" smtClean="0">
                <a:solidFill>
                  <a:prstClr val="black"/>
                </a:solidFill>
              </a:rPr>
              <a:t>uhlíku</a:t>
            </a:r>
            <a:br>
              <a:rPr lang="cs-CZ" sz="2400" b="1" dirty="0" smtClean="0">
                <a:solidFill>
                  <a:prstClr val="black"/>
                </a:solidFill>
              </a:rPr>
            </a:br>
            <a:r>
              <a:rPr lang="cs-CZ" sz="2400" b="1" dirty="0" smtClean="0">
                <a:solidFill>
                  <a:prstClr val="black"/>
                </a:solidFill>
              </a:rPr>
              <a:t>v </a:t>
            </a:r>
            <a:r>
              <a:rPr lang="cs-CZ" sz="2400" b="1" dirty="0">
                <a:solidFill>
                  <a:prstClr val="black"/>
                </a:solidFill>
              </a:rPr>
              <a:t>molekule s otevřeným řetězcem </a:t>
            </a:r>
            <a:r>
              <a:rPr lang="cs-CZ" sz="2400" b="1" dirty="0" smtClean="0">
                <a:solidFill>
                  <a:srgbClr val="FF0000"/>
                </a:solidFill>
              </a:rPr>
              <a:t>dvě dvojné vazby </a:t>
            </a:r>
            <a:r>
              <a:rPr lang="cs-CZ" sz="2400" b="1" dirty="0" smtClean="0">
                <a:solidFill>
                  <a:prstClr val="black"/>
                </a:solidFill>
              </a:rPr>
              <a:t>C=C (</a:t>
            </a:r>
            <a:r>
              <a:rPr lang="cs-CZ" sz="2400" b="1" dirty="0" smtClean="0">
                <a:solidFill>
                  <a:srgbClr val="FF0000"/>
                </a:solidFill>
              </a:rPr>
              <a:t>dvě </a:t>
            </a:r>
            <a:r>
              <a:rPr lang="el-GR" sz="2400" b="1" dirty="0">
                <a:solidFill>
                  <a:srgbClr val="FF0000"/>
                </a:solidFill>
                <a:cs typeface="Arial"/>
              </a:rPr>
              <a:t>π </a:t>
            </a:r>
            <a:r>
              <a:rPr lang="cs-CZ" sz="2400" b="1" dirty="0" smtClean="0">
                <a:solidFill>
                  <a:srgbClr val="FF0000"/>
                </a:solidFill>
                <a:cs typeface="Arial"/>
              </a:rPr>
              <a:t>–vazby </a:t>
            </a:r>
            <a:r>
              <a:rPr lang="cs-CZ" sz="2400" b="1" dirty="0" smtClean="0">
                <a:solidFill>
                  <a:prstClr val="black"/>
                </a:solidFill>
                <a:cs typeface="Arial"/>
              </a:rPr>
              <a:t>mezi různými dvojicemi uhlíkových atomů)</a:t>
            </a:r>
            <a:r>
              <a:rPr lang="cs-CZ" sz="2400" b="1" dirty="0" smtClean="0">
                <a:solidFill>
                  <a:prstClr val="black"/>
                </a:solidFill>
              </a:rPr>
              <a:t>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7" y="116632"/>
            <a:ext cx="244827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prstClr val="black"/>
                </a:solidFill>
              </a:rPr>
              <a:t>Alkadieny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5" y="1916832"/>
            <a:ext cx="8897950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polyeny -</a:t>
            </a:r>
            <a:r>
              <a:rPr lang="cs-CZ" dirty="0"/>
              <a:t> </a:t>
            </a:r>
            <a:r>
              <a:rPr lang="cs-CZ" dirty="0" smtClean="0"/>
              <a:t>v </a:t>
            </a:r>
            <a:r>
              <a:rPr lang="cs-CZ" dirty="0"/>
              <a:t>závislosti na počtu dvojných </a:t>
            </a:r>
            <a:r>
              <a:rPr lang="cs-CZ" dirty="0" smtClean="0"/>
              <a:t>vazeb v molekule</a:t>
            </a:r>
            <a:r>
              <a:rPr lang="cs-CZ" dirty="0"/>
              <a:t>,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rozlišujeme  </a:t>
            </a:r>
            <a:r>
              <a:rPr lang="cs-CZ" dirty="0"/>
              <a:t> </a:t>
            </a:r>
            <a:r>
              <a:rPr lang="cs-CZ" dirty="0" smtClean="0"/>
              <a:t>dieny(dvě</a:t>
            </a:r>
            <a:r>
              <a:rPr lang="cs-CZ" dirty="0"/>
              <a:t>), </a:t>
            </a:r>
            <a:r>
              <a:rPr lang="cs-CZ" dirty="0" err="1" smtClean="0"/>
              <a:t>trieny</a:t>
            </a:r>
            <a:r>
              <a:rPr lang="cs-CZ" dirty="0"/>
              <a:t> (tři</a:t>
            </a:r>
            <a:r>
              <a:rPr lang="cs-CZ" dirty="0" smtClean="0"/>
              <a:t>),</a:t>
            </a:r>
            <a:r>
              <a:rPr lang="cs-CZ" dirty="0" err="1" smtClean="0"/>
              <a:t>tetraeny</a:t>
            </a:r>
            <a:r>
              <a:rPr lang="cs-CZ" dirty="0"/>
              <a:t> (čtyři),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pentaeny</a:t>
            </a:r>
            <a:r>
              <a:rPr lang="cs-CZ" dirty="0"/>
              <a:t> </a:t>
            </a:r>
            <a:r>
              <a:rPr lang="cs-CZ" dirty="0" smtClean="0"/>
              <a:t>(pět dvojných </a:t>
            </a:r>
            <a:r>
              <a:rPr lang="cs-CZ" dirty="0"/>
              <a:t>vazeb</a:t>
            </a:r>
            <a:r>
              <a:rPr lang="cs-CZ" dirty="0" smtClean="0"/>
              <a:t>)…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7545" y="3271129"/>
            <a:ext cx="669674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i="1" dirty="0" smtClean="0"/>
              <a:t> </a:t>
            </a:r>
            <a:r>
              <a:rPr lang="cs-CZ" i="1" dirty="0" smtClean="0">
                <a:solidFill>
                  <a:srgbClr val="FF0000"/>
                </a:solidFill>
              </a:rPr>
              <a:t>Kumulované</a:t>
            </a:r>
            <a:r>
              <a:rPr lang="cs-CZ" i="1" dirty="0">
                <a:solidFill>
                  <a:srgbClr val="FF0000"/>
                </a:solidFill>
              </a:rPr>
              <a:t>: </a:t>
            </a:r>
            <a:r>
              <a:rPr lang="cs-CZ" dirty="0"/>
              <a:t>dvojné vazby jsou vedle sebe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43607" y="3732794"/>
            <a:ext cx="58456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 = C = C – CH</a:t>
            </a:r>
            <a:r>
              <a:rPr lang="cs-CZ" baseline="-25000" dirty="0"/>
              <a:t>2</a:t>
            </a:r>
            <a:r>
              <a:rPr lang="cs-CZ" dirty="0"/>
              <a:t> – CH</a:t>
            </a:r>
            <a:r>
              <a:rPr lang="cs-CZ" baseline="-25000" dirty="0"/>
              <a:t>3</a:t>
            </a:r>
            <a:r>
              <a:rPr lang="cs-CZ" dirty="0"/>
              <a:t> (penta-1,2-dien)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7545" y="4196046"/>
            <a:ext cx="748883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i="1" dirty="0" smtClean="0"/>
              <a:t> </a:t>
            </a:r>
            <a:r>
              <a:rPr lang="cs-CZ" i="1" dirty="0" smtClean="0">
                <a:solidFill>
                  <a:srgbClr val="FF0000"/>
                </a:solidFill>
              </a:rPr>
              <a:t>Konjugované</a:t>
            </a:r>
            <a:r>
              <a:rPr lang="cs-CZ" i="1" dirty="0">
                <a:solidFill>
                  <a:srgbClr val="FF0000"/>
                </a:solidFill>
              </a:rPr>
              <a:t>: </a:t>
            </a:r>
            <a:r>
              <a:rPr lang="cs-CZ" dirty="0"/>
              <a:t>mezi dvěma dvojnými vazbami se nachází jedna jednoduchá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43607" y="5032432"/>
            <a:ext cx="58456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 = </a:t>
            </a:r>
            <a:r>
              <a:rPr lang="cs-CZ" dirty="0" smtClean="0"/>
              <a:t>CH </a:t>
            </a:r>
            <a:r>
              <a:rPr lang="cs-CZ" dirty="0"/>
              <a:t>–</a:t>
            </a:r>
            <a:r>
              <a:rPr lang="cs-CZ" dirty="0" smtClean="0"/>
              <a:t> CH = CH</a:t>
            </a:r>
            <a:r>
              <a:rPr lang="cs-CZ" baseline="-25000" dirty="0" smtClean="0"/>
              <a:t>2</a:t>
            </a:r>
            <a:r>
              <a:rPr lang="cs-CZ" dirty="0"/>
              <a:t> </a:t>
            </a:r>
            <a:r>
              <a:rPr lang="cs-CZ" dirty="0" smtClean="0"/>
              <a:t>(buta-1,3-dien</a:t>
            </a:r>
            <a:r>
              <a:rPr lang="cs-CZ" dirty="0"/>
              <a:t>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7545" y="5490519"/>
            <a:ext cx="856895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i="1" dirty="0" smtClean="0"/>
              <a:t> </a:t>
            </a:r>
            <a:r>
              <a:rPr lang="cs-CZ" i="1" dirty="0" smtClean="0">
                <a:solidFill>
                  <a:srgbClr val="FF0000"/>
                </a:solidFill>
              </a:rPr>
              <a:t>Izolované</a:t>
            </a:r>
            <a:r>
              <a:rPr lang="cs-CZ" i="1" dirty="0">
                <a:solidFill>
                  <a:srgbClr val="FF0000"/>
                </a:solidFill>
              </a:rPr>
              <a:t>: </a:t>
            </a:r>
            <a:r>
              <a:rPr lang="cs-CZ" dirty="0"/>
              <a:t>mezi dvojnými vazbami se nachází dvě a více jednoduchých vazeb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043607" y="6326079"/>
            <a:ext cx="705678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CH</a:t>
            </a:r>
            <a:r>
              <a:rPr lang="cs-CZ" baseline="-25000" dirty="0" smtClean="0"/>
              <a:t>2 </a:t>
            </a:r>
            <a:r>
              <a:rPr lang="cs-CZ" dirty="0" smtClean="0"/>
              <a:t>= CH </a:t>
            </a:r>
            <a:r>
              <a:rPr lang="cs-CZ" dirty="0"/>
              <a:t>–</a:t>
            </a:r>
            <a:r>
              <a:rPr lang="cs-CZ" dirty="0" smtClean="0"/>
              <a:t> CH</a:t>
            </a:r>
            <a:r>
              <a:rPr lang="cs-CZ" baseline="-25000" dirty="0" smtClean="0"/>
              <a:t>2 </a:t>
            </a:r>
            <a:r>
              <a:rPr lang="cs-CZ" dirty="0" smtClean="0"/>
              <a:t>– CH = CH </a:t>
            </a:r>
            <a:r>
              <a:rPr lang="cs-CZ" dirty="0"/>
              <a:t>–</a:t>
            </a:r>
            <a:r>
              <a:rPr lang="cs-CZ" dirty="0" smtClean="0"/>
              <a:t> CH</a:t>
            </a:r>
            <a:r>
              <a:rPr lang="cs-CZ" baseline="-25000" dirty="0" smtClean="0"/>
              <a:t>3 </a:t>
            </a:r>
            <a:r>
              <a:rPr lang="cs-CZ" dirty="0" smtClean="0"/>
              <a:t> (hexa-1,4-dien)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Šipka doprava se zářezem 11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140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5" y="836712"/>
            <a:ext cx="864096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V </a:t>
            </a:r>
            <a:r>
              <a:rPr lang="cs-CZ" sz="2400" b="1" dirty="0"/>
              <a:t>přírodě jsou nejdůležitější konjugované dieny, které zároveň vykazují několik zvláštností od ostatních </a:t>
            </a:r>
            <a:r>
              <a:rPr lang="cs-CZ" sz="2400" b="1" dirty="0" smtClean="0"/>
              <a:t>dienů.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7" y="332656"/>
            <a:ext cx="244827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prstClr val="black"/>
                </a:solidFill>
              </a:rPr>
              <a:t>Alkadieny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5" y="1749009"/>
            <a:ext cx="864096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Podle teorie rezonance mají všechny konjugované dieny několik rezonančních </a:t>
            </a:r>
            <a:r>
              <a:rPr lang="cs-CZ" dirty="0" smtClean="0"/>
              <a:t>struktur.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63588" y="2580006"/>
            <a:ext cx="741682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l-PL" dirty="0"/>
              <a:t> </a:t>
            </a:r>
            <a:r>
              <a:rPr lang="pl-PL" dirty="0" smtClean="0"/>
              <a:t>CH</a:t>
            </a:r>
            <a:r>
              <a:rPr lang="pl-PL" baseline="-25000" dirty="0" smtClean="0"/>
              <a:t>2 </a:t>
            </a:r>
            <a:r>
              <a:rPr lang="pl-PL" dirty="0" smtClean="0"/>
              <a:t>= CH – CH = CH</a:t>
            </a:r>
            <a:r>
              <a:rPr lang="pl-PL" baseline="-25000" dirty="0" smtClean="0"/>
              <a:t>2 </a:t>
            </a:r>
            <a:r>
              <a:rPr lang="pl-PL" dirty="0" smtClean="0"/>
              <a:t>↔ CH</a:t>
            </a:r>
            <a:r>
              <a:rPr lang="pl-PL" baseline="-25000" dirty="0" smtClean="0"/>
              <a:t>2</a:t>
            </a:r>
            <a:r>
              <a:rPr lang="pl-PL" baseline="30000" dirty="0" smtClean="0"/>
              <a:t>- </a:t>
            </a:r>
            <a:r>
              <a:rPr lang="pl-PL" dirty="0" smtClean="0"/>
              <a:t>– CH</a:t>
            </a:r>
            <a:r>
              <a:rPr lang="pl-PL" baseline="30000" dirty="0" smtClean="0"/>
              <a:t>+ </a:t>
            </a:r>
            <a:r>
              <a:rPr lang="pl-PL" dirty="0" smtClean="0"/>
              <a:t>– CH = CH</a:t>
            </a:r>
            <a:r>
              <a:rPr lang="pl-PL" baseline="-25000" dirty="0" smtClean="0"/>
              <a:t>2 </a:t>
            </a:r>
            <a:r>
              <a:rPr lang="pl-PL" dirty="0" smtClean="0"/>
              <a:t>↔</a:t>
            </a:r>
          </a:p>
          <a:p>
            <a:pPr marL="0" indent="0">
              <a:buNone/>
            </a:pPr>
            <a:r>
              <a:rPr lang="pl-PL" dirty="0" smtClean="0"/>
              <a:t>↔ CH</a:t>
            </a:r>
            <a:r>
              <a:rPr lang="pl-PL" baseline="-25000" dirty="0" smtClean="0"/>
              <a:t>2</a:t>
            </a:r>
            <a:r>
              <a:rPr lang="pl-PL" baseline="30000" dirty="0" smtClean="0"/>
              <a:t>+</a:t>
            </a:r>
            <a:r>
              <a:rPr lang="pl-PL" dirty="0"/>
              <a:t> – </a:t>
            </a:r>
            <a:r>
              <a:rPr lang="pl-PL" dirty="0" smtClean="0"/>
              <a:t>CH = CH – CH</a:t>
            </a:r>
            <a:r>
              <a:rPr lang="pl-PL" baseline="-25000" dirty="0" smtClean="0"/>
              <a:t>2</a:t>
            </a:r>
            <a:r>
              <a:rPr lang="pl-PL" baseline="30000" dirty="0" smtClean="0"/>
              <a:t>- </a:t>
            </a:r>
            <a:r>
              <a:rPr lang="pl-PL" dirty="0" smtClean="0"/>
              <a:t>↔ CH</a:t>
            </a:r>
            <a:r>
              <a:rPr lang="pl-PL" baseline="-25000" dirty="0" smtClean="0"/>
              <a:t>2 </a:t>
            </a:r>
            <a:r>
              <a:rPr lang="pl-PL" dirty="0" smtClean="0"/>
              <a:t>= CH – CH</a:t>
            </a:r>
            <a:r>
              <a:rPr lang="pl-PL" baseline="30000" dirty="0" smtClean="0"/>
              <a:t>+ </a:t>
            </a:r>
            <a:r>
              <a:rPr lang="pl-PL" dirty="0" smtClean="0"/>
              <a:t>– CH</a:t>
            </a:r>
            <a:r>
              <a:rPr lang="pl-PL" baseline="-25000" dirty="0" smtClean="0"/>
              <a:t>2</a:t>
            </a:r>
            <a:r>
              <a:rPr lang="pl-PL" baseline="30000" dirty="0" smtClean="0"/>
              <a:t>-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44016" y="4144313"/>
            <a:ext cx="8964488" cy="115416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sz="2300" dirty="0" smtClean="0"/>
              <a:t>přidáním</a:t>
            </a:r>
            <a:r>
              <a:rPr lang="cs-CZ" sz="2300" dirty="0"/>
              <a:t> </a:t>
            </a:r>
            <a:r>
              <a:rPr lang="cs-CZ" sz="2300" dirty="0" err="1"/>
              <a:t>protické</a:t>
            </a:r>
            <a:r>
              <a:rPr lang="cs-CZ" sz="2300" dirty="0"/>
              <a:t> kyseliny HX k </a:t>
            </a:r>
            <a:r>
              <a:rPr lang="cs-CZ" sz="2300" dirty="0" smtClean="0"/>
              <a:t>alkenu se</a:t>
            </a:r>
            <a:r>
              <a:rPr lang="cs-CZ" sz="2300" dirty="0"/>
              <a:t> vodík kyseliny naváže na atom uhlíku s méně alkylovými </a:t>
            </a:r>
            <a:r>
              <a:rPr lang="cs-CZ" sz="2300" dirty="0" smtClean="0"/>
              <a:t>substituenty</a:t>
            </a:r>
            <a:r>
              <a:rPr lang="cs-CZ" sz="2300" dirty="0"/>
              <a:t>, kdežto halogenidová skupina (X) na </a:t>
            </a:r>
            <a:r>
              <a:rPr lang="cs-CZ" sz="2300" dirty="0" smtClean="0"/>
              <a:t>uhlík s </a:t>
            </a:r>
            <a:r>
              <a:rPr lang="cs-CZ" sz="2300" dirty="0"/>
              <a:t>více substituenty.</a:t>
            </a:r>
            <a:endParaRPr lang="cs-CZ" sz="2300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7506" y="3682648"/>
            <a:ext cx="43204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>
                <a:solidFill>
                  <a:srgbClr val="FF0000"/>
                </a:solidFill>
              </a:rPr>
              <a:t>Markovnikovovo</a:t>
            </a:r>
            <a:r>
              <a:rPr lang="cs-CZ" dirty="0">
                <a:solidFill>
                  <a:srgbClr val="FF0000"/>
                </a:solidFill>
              </a:rPr>
              <a:t> pravidlo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44016" y="5305271"/>
            <a:ext cx="8964488" cy="150810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sz="2300" dirty="0"/>
              <a:t>Totéž platí, pokud alken reaguje s vodou </a:t>
            </a:r>
            <a:r>
              <a:rPr lang="cs-CZ" sz="2300" dirty="0" smtClean="0"/>
              <a:t>za </a:t>
            </a:r>
            <a:r>
              <a:rPr lang="cs-CZ" sz="2300" dirty="0"/>
              <a:t>vzniku </a:t>
            </a:r>
            <a:r>
              <a:rPr lang="cs-CZ" sz="2300" dirty="0" smtClean="0"/>
              <a:t>alkoholu.</a:t>
            </a:r>
            <a:r>
              <a:rPr lang="cs-CZ" sz="2300" dirty="0"/>
              <a:t> </a:t>
            </a:r>
            <a:r>
              <a:rPr lang="cs-CZ" sz="2300" dirty="0" smtClean="0"/>
              <a:t>OH </a:t>
            </a:r>
            <a:r>
              <a:rPr lang="cs-CZ" sz="2300" dirty="0"/>
              <a:t>se váže na uhlík, který má větší počet vazeb </a:t>
            </a:r>
            <a:r>
              <a:rPr lang="cs-CZ" sz="2300" dirty="0" smtClean="0"/>
              <a:t>uhlík-uhlík,</a:t>
            </a:r>
            <a:r>
              <a:rPr lang="cs-CZ" sz="2300" b="0" dirty="0" smtClean="0"/>
              <a:t> </a:t>
            </a:r>
            <a:r>
              <a:rPr lang="cs-CZ" sz="2300" dirty="0"/>
              <a:t>vodík na uhlík na druhém konci dvojné vazby, který má více vazeb uhlík-vodík.</a:t>
            </a:r>
            <a:endParaRPr lang="cs-CZ" sz="2300" dirty="0">
              <a:solidFill>
                <a:prstClr val="black"/>
              </a:solidFill>
            </a:endParaRPr>
          </a:p>
        </p:txBody>
      </p:sp>
      <p:sp>
        <p:nvSpPr>
          <p:cNvPr id="12" name="Šipka doprava se zářezem 11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613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1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7" y="807095"/>
            <a:ext cx="244827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prstClr val="black"/>
                </a:solidFill>
              </a:rPr>
              <a:t>Alkadieny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9130" y="2162473"/>
            <a:ext cx="784887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CH</a:t>
            </a:r>
            <a:r>
              <a:rPr lang="cs-CZ" baseline="-25000" dirty="0" smtClean="0"/>
              <a:t>2</a:t>
            </a:r>
            <a:r>
              <a:rPr lang="cs-CZ" dirty="0"/>
              <a:t> = CH – CH = CH</a:t>
            </a:r>
            <a:r>
              <a:rPr lang="cs-CZ" baseline="-25000" dirty="0"/>
              <a:t>2</a:t>
            </a:r>
            <a:r>
              <a:rPr lang="cs-CZ" dirty="0"/>
              <a:t> + Cl</a:t>
            </a:r>
            <a:r>
              <a:rPr lang="cs-CZ" baseline="-25000" dirty="0"/>
              <a:t>2</a:t>
            </a:r>
            <a:r>
              <a:rPr lang="cs-CZ" dirty="0"/>
              <a:t> → CH</a:t>
            </a:r>
            <a:r>
              <a:rPr lang="cs-CZ" baseline="-25000" dirty="0"/>
              <a:t>2</a:t>
            </a:r>
            <a:r>
              <a:rPr lang="cs-CZ" dirty="0">
                <a:solidFill>
                  <a:srgbClr val="FF0000"/>
                </a:solidFill>
              </a:rPr>
              <a:t>Cl</a:t>
            </a:r>
            <a:r>
              <a:rPr lang="cs-CZ" dirty="0"/>
              <a:t> – </a:t>
            </a:r>
            <a:r>
              <a:rPr lang="cs-CZ" dirty="0" err="1"/>
              <a:t>CH</a:t>
            </a:r>
            <a:r>
              <a:rPr lang="cs-CZ" dirty="0" err="1">
                <a:solidFill>
                  <a:srgbClr val="FF0000"/>
                </a:solidFill>
              </a:rPr>
              <a:t>Cl</a:t>
            </a:r>
            <a:r>
              <a:rPr lang="cs-CZ" dirty="0"/>
              <a:t> – CH = CH</a:t>
            </a:r>
            <a:r>
              <a:rPr lang="cs-CZ" baseline="-25000" dirty="0"/>
              <a:t>2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9070" y="1700808"/>
            <a:ext cx="194421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>
                <a:solidFill>
                  <a:srgbClr val="FF0000"/>
                </a:solidFill>
              </a:rPr>
              <a:t>1,2-adice</a:t>
            </a:r>
            <a:r>
              <a:rPr lang="cs-CZ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89130" y="2637009"/>
            <a:ext cx="705678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/>
              <a:t>r</a:t>
            </a:r>
            <a:r>
              <a:rPr lang="cs-CZ" dirty="0" smtClean="0"/>
              <a:t>eakce </a:t>
            </a:r>
            <a:r>
              <a:rPr lang="cs-CZ" dirty="0"/>
              <a:t>probíhá podle </a:t>
            </a:r>
            <a:r>
              <a:rPr lang="cs-CZ" dirty="0" err="1"/>
              <a:t>Markovnikova</a:t>
            </a:r>
            <a:r>
              <a:rPr lang="cs-CZ" dirty="0"/>
              <a:t> pravidla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89130" y="3098674"/>
            <a:ext cx="705678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/>
              <a:t>Tento produkt převládá při nižších teplotách ⇒ </a:t>
            </a:r>
            <a:r>
              <a:rPr lang="cs-CZ" i="1" dirty="0">
                <a:solidFill>
                  <a:srgbClr val="FF0000"/>
                </a:solidFill>
              </a:rPr>
              <a:t>kineticky řízená adice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569" y="4581031"/>
            <a:ext cx="784887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l-PL" dirty="0"/>
              <a:t>CH</a:t>
            </a:r>
            <a:r>
              <a:rPr lang="pl-PL" baseline="-25000" dirty="0"/>
              <a:t>2</a:t>
            </a:r>
            <a:r>
              <a:rPr lang="pl-PL" dirty="0"/>
              <a:t> = CH – CH = CH</a:t>
            </a:r>
            <a:r>
              <a:rPr lang="pl-PL" baseline="-25000" dirty="0"/>
              <a:t>2</a:t>
            </a:r>
            <a:r>
              <a:rPr lang="pl-PL" dirty="0"/>
              <a:t> + Cl</a:t>
            </a:r>
            <a:r>
              <a:rPr lang="pl-PL" baseline="-25000" dirty="0"/>
              <a:t>2</a:t>
            </a:r>
            <a:r>
              <a:rPr lang="pl-PL" dirty="0"/>
              <a:t> → CH</a:t>
            </a:r>
            <a:r>
              <a:rPr lang="pl-PL" baseline="-25000" dirty="0"/>
              <a:t>2</a:t>
            </a:r>
            <a:r>
              <a:rPr lang="pl-PL" dirty="0">
                <a:solidFill>
                  <a:srgbClr val="FF0000"/>
                </a:solidFill>
              </a:rPr>
              <a:t>Cl</a:t>
            </a:r>
            <a:r>
              <a:rPr lang="pl-PL" dirty="0"/>
              <a:t> – CH = CH – CH</a:t>
            </a:r>
            <a:r>
              <a:rPr lang="pl-PL" baseline="-25000" dirty="0"/>
              <a:t>2</a:t>
            </a:r>
            <a:r>
              <a:rPr lang="pl-PL" dirty="0">
                <a:solidFill>
                  <a:srgbClr val="FF0000"/>
                </a:solidFill>
              </a:rPr>
              <a:t>Cl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43509" y="4119366"/>
            <a:ext cx="194421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1,4-adice</a:t>
            </a:r>
            <a:r>
              <a:rPr lang="cs-CZ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83569" y="5055567"/>
            <a:ext cx="705678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/>
              <a:t>reakce </a:t>
            </a:r>
            <a:r>
              <a:rPr lang="cs-CZ" dirty="0"/>
              <a:t>probíhá proti </a:t>
            </a:r>
            <a:r>
              <a:rPr lang="cs-CZ" dirty="0" err="1"/>
              <a:t>Markovnikovu</a:t>
            </a:r>
            <a:r>
              <a:rPr lang="cs-CZ" dirty="0"/>
              <a:t> pravidlu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83569" y="5517232"/>
            <a:ext cx="705678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/>
              <a:t>Tento produkt převládá při vyšších teplotách ⇒ </a:t>
            </a:r>
            <a:r>
              <a:rPr lang="cs-CZ" i="1" dirty="0">
                <a:solidFill>
                  <a:srgbClr val="FF0000"/>
                </a:solidFill>
              </a:rPr>
              <a:t>termodynamicky řízená adice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" name="Šipka doprava se zářezem 18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80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2" grpId="0" animBg="1"/>
      <p:bldP spid="16" grpId="0" animBg="1"/>
      <p:bldP spid="10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023119"/>
            <a:ext cx="36004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Názvosloví </a:t>
            </a:r>
            <a:r>
              <a:rPr lang="cs-CZ" dirty="0" err="1" smtClean="0">
                <a:solidFill>
                  <a:prstClr val="black"/>
                </a:solidFill>
              </a:rPr>
              <a:t>alkadienů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2751310"/>
            <a:ext cx="799288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Vyjadřují </a:t>
            </a:r>
            <a:r>
              <a:rPr lang="cs-CZ" dirty="0">
                <a:solidFill>
                  <a:prstClr val="black"/>
                </a:solidFill>
              </a:rPr>
              <a:t>počet uhlíkových atomů v molekule, nebo 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v </a:t>
            </a:r>
            <a:r>
              <a:rPr lang="cs-CZ" dirty="0">
                <a:solidFill>
                  <a:prstClr val="black"/>
                </a:solidFill>
              </a:rPr>
              <a:t>její základní části.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743199"/>
            <a:ext cx="856895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Kořen názvu je tvořen kombinací z řeckých a latinských </a:t>
            </a:r>
          </a:p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     číslovek</a:t>
            </a:r>
            <a:r>
              <a:rPr lang="cs-CZ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3831431"/>
            <a:ext cx="74168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jsou izomerní s alkiny (stejný sumární vzorec)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59632" y="5609758"/>
            <a:ext cx="2638554" cy="1077218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obecný vzorec  </a:t>
            </a:r>
            <a:r>
              <a:rPr lang="cs-CZ" sz="4000" dirty="0" smtClean="0">
                <a:solidFill>
                  <a:srgbClr val="FF0000"/>
                </a:solidFill>
              </a:rPr>
              <a:t>C</a:t>
            </a:r>
            <a:r>
              <a:rPr lang="cs-CZ" sz="4000" baseline="-25000" dirty="0" smtClean="0">
                <a:solidFill>
                  <a:srgbClr val="FF0000"/>
                </a:solidFill>
              </a:rPr>
              <a:t>n</a:t>
            </a:r>
            <a:r>
              <a:rPr lang="cs-CZ" sz="4000" dirty="0" smtClean="0">
                <a:solidFill>
                  <a:srgbClr val="FF0000"/>
                </a:solidFill>
              </a:rPr>
              <a:t>H</a:t>
            </a:r>
            <a:r>
              <a:rPr lang="cs-CZ" sz="4000" baseline="-25000" dirty="0" smtClean="0">
                <a:solidFill>
                  <a:srgbClr val="FF0000"/>
                </a:solidFill>
              </a:rPr>
              <a:t>2n - 2</a:t>
            </a:r>
            <a:endParaRPr lang="cs-CZ" sz="4000" baseline="-250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63988" y="5589240"/>
            <a:ext cx="2638554" cy="111825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koncovka</a:t>
            </a:r>
          </a:p>
          <a:p>
            <a:pPr marL="0" indent="0" algn="ctr">
              <a:buFont typeface="Wingdings" pitchFamily="2" charset="2"/>
              <a:buNone/>
            </a:pPr>
            <a:r>
              <a:rPr lang="cs-CZ" sz="4000" dirty="0" smtClean="0">
                <a:solidFill>
                  <a:srgbClr val="FF0000"/>
                </a:solidFill>
              </a:rPr>
              <a:t>- dien</a:t>
            </a:r>
            <a:endParaRPr lang="cs-CZ" sz="4000" baseline="-250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2645" y="4581128"/>
            <a:ext cx="856895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Poloha dvojných vazeb se udává číslicemi (pořadová čísla atomů C z nichž vychází).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Šipka doprava se zářezem 10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88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08720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Fyzikální vlastnosti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2263511"/>
            <a:ext cx="82089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 </a:t>
            </a:r>
            <a:r>
              <a:rPr lang="cs-CZ" dirty="0">
                <a:solidFill>
                  <a:prstClr val="black"/>
                </a:solidFill>
              </a:rPr>
              <a:t>počtem uhlíků v molekule </a:t>
            </a:r>
            <a:r>
              <a:rPr lang="cs-CZ" dirty="0" smtClean="0">
                <a:solidFill>
                  <a:prstClr val="black"/>
                </a:solidFill>
              </a:rPr>
              <a:t>roste </a:t>
            </a:r>
            <a:r>
              <a:rPr lang="cs-CZ" dirty="0">
                <a:solidFill>
                  <a:prstClr val="black"/>
                </a:solidFill>
              </a:rPr>
              <a:t>také jejich hustota.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628800"/>
            <a:ext cx="87129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 </a:t>
            </a:r>
            <a:r>
              <a:rPr lang="cs-CZ" dirty="0">
                <a:solidFill>
                  <a:prstClr val="black"/>
                </a:solidFill>
              </a:rPr>
              <a:t>rostoucím počtem uhlíkových atomů </a:t>
            </a:r>
            <a:r>
              <a:rPr lang="cs-CZ" dirty="0" smtClean="0">
                <a:solidFill>
                  <a:prstClr val="black"/>
                </a:solidFill>
              </a:rPr>
              <a:t>roste </a:t>
            </a:r>
            <a:r>
              <a:rPr lang="cs-CZ" dirty="0">
                <a:solidFill>
                  <a:prstClr val="black"/>
                </a:solidFill>
              </a:rPr>
              <a:t>teplota varu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2941200"/>
            <a:ext cx="35283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Elektricky nevodivé.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92476" y="4665910"/>
            <a:ext cx="56166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Ve </a:t>
            </a:r>
            <a:r>
              <a:rPr lang="cs-CZ" dirty="0">
                <a:solidFill>
                  <a:prstClr val="black"/>
                </a:solidFill>
              </a:rPr>
              <a:t>vodě se prakticky nerozpouštějí.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92476" y="5343599"/>
            <a:ext cx="78044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Dobře </a:t>
            </a:r>
            <a:r>
              <a:rPr lang="cs-CZ" dirty="0">
                <a:solidFill>
                  <a:prstClr val="black"/>
                </a:solidFill>
              </a:rPr>
              <a:t>se rozpouštějí v jiných nepolárních </a:t>
            </a:r>
            <a:r>
              <a:rPr lang="cs-CZ" dirty="0" smtClean="0">
                <a:solidFill>
                  <a:prstClr val="black"/>
                </a:solidFill>
              </a:rPr>
              <a:t>látkách.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92476" y="3618889"/>
            <a:ext cx="716690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Alkadieny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se se svými fyzikálními vlastnostmi podobají </a:t>
            </a:r>
            <a:r>
              <a:rPr lang="cs-CZ" dirty="0" smtClean="0">
                <a:solidFill>
                  <a:prstClr val="black"/>
                </a:solidFill>
              </a:rPr>
              <a:t>alkenům</a:t>
            </a:r>
            <a:r>
              <a:rPr lang="cs-CZ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3" name="Šipka doprava se zářezem 12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30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476672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496" y="1124744"/>
            <a:ext cx="712879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Přítomnost </a:t>
            </a:r>
            <a:r>
              <a:rPr lang="cs-CZ" dirty="0" smtClean="0">
                <a:solidFill>
                  <a:prstClr val="black"/>
                </a:solidFill>
              </a:rPr>
              <a:t>dvojných vazeb </a:t>
            </a:r>
            <a:r>
              <a:rPr lang="cs-CZ" dirty="0">
                <a:solidFill>
                  <a:prstClr val="black"/>
                </a:solidFill>
              </a:rPr>
              <a:t>v jejich </a:t>
            </a:r>
            <a:r>
              <a:rPr lang="cs-CZ" dirty="0" smtClean="0">
                <a:solidFill>
                  <a:prstClr val="black"/>
                </a:solidFill>
              </a:rPr>
              <a:t>molekule </a:t>
            </a:r>
            <a:r>
              <a:rPr lang="cs-CZ" dirty="0">
                <a:solidFill>
                  <a:prstClr val="black"/>
                </a:solidFill>
              </a:rPr>
              <a:t>podstatně zvyšuje jejich </a:t>
            </a:r>
            <a:r>
              <a:rPr lang="cs-CZ" dirty="0" smtClean="0">
                <a:solidFill>
                  <a:prstClr val="black"/>
                </a:solidFill>
              </a:rPr>
              <a:t>reaktivitu.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496" y="2132856"/>
            <a:ext cx="907300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polymerace -</a:t>
            </a:r>
            <a:r>
              <a:rPr lang="cs-CZ" dirty="0">
                <a:solidFill>
                  <a:prstClr val="black"/>
                </a:solidFill>
              </a:rPr>
              <a:t> chemická reakce, při které z malých molekul (monomerů) vznikají vysokomolekulární látky (polymery).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061610" y="3076805"/>
            <a:ext cx="70207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A + A + A + A + A + A +A… → A–A–A–A–A–A–A</a:t>
            </a:r>
            <a:r>
              <a:rPr lang="cs-CZ" dirty="0">
                <a:solidFill>
                  <a:prstClr val="black"/>
                </a:solidFill>
              </a:rPr>
              <a:t> …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 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007604" y="3687415"/>
            <a:ext cx="71287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  </a:t>
            </a:r>
            <a:r>
              <a:rPr lang="cs-CZ" dirty="0" smtClean="0">
                <a:solidFill>
                  <a:prstClr val="black"/>
                </a:solidFill>
              </a:rPr>
              <a:t>n(H</a:t>
            </a:r>
            <a:r>
              <a:rPr lang="cs-CZ" baseline="-25000" dirty="0" smtClean="0">
                <a:solidFill>
                  <a:prstClr val="black"/>
                </a:solidFill>
              </a:rPr>
              <a:t>2</a:t>
            </a:r>
            <a:r>
              <a:rPr lang="cs-CZ" dirty="0" smtClean="0">
                <a:solidFill>
                  <a:prstClr val="black"/>
                </a:solidFill>
              </a:rPr>
              <a:t>C=HC–HC=CH</a:t>
            </a:r>
            <a:r>
              <a:rPr lang="cs-CZ" baseline="-25000" dirty="0" smtClean="0">
                <a:solidFill>
                  <a:prstClr val="black"/>
                </a:solidFill>
              </a:rPr>
              <a:t>2</a:t>
            </a:r>
            <a:r>
              <a:rPr lang="cs-CZ" dirty="0" smtClean="0">
                <a:solidFill>
                  <a:prstClr val="black"/>
                </a:solidFill>
              </a:rPr>
              <a:t>)</a:t>
            </a:r>
            <a:r>
              <a:rPr lang="cs-CZ" dirty="0">
                <a:solidFill>
                  <a:prstClr val="black"/>
                </a:solidFill>
              </a:rPr>
              <a:t> → </a:t>
            </a:r>
            <a:r>
              <a:rPr lang="cs-CZ" dirty="0" smtClean="0">
                <a:solidFill>
                  <a:prstClr val="black"/>
                </a:solidFill>
              </a:rPr>
              <a:t>(–H</a:t>
            </a:r>
            <a:r>
              <a:rPr lang="cs-CZ" baseline="-25000" dirty="0" smtClean="0">
                <a:solidFill>
                  <a:prstClr val="black"/>
                </a:solidFill>
              </a:rPr>
              <a:t>2</a:t>
            </a:r>
            <a:r>
              <a:rPr lang="cs-CZ" dirty="0" smtClean="0">
                <a:solidFill>
                  <a:prstClr val="black"/>
                </a:solidFill>
              </a:rPr>
              <a:t>C–CH=CH–CH</a:t>
            </a:r>
            <a:r>
              <a:rPr lang="cs-CZ" baseline="-25000" dirty="0" smtClean="0">
                <a:solidFill>
                  <a:prstClr val="black"/>
                </a:solidFill>
              </a:rPr>
              <a:t>2</a:t>
            </a:r>
            <a:r>
              <a:rPr lang="cs-CZ" dirty="0">
                <a:solidFill>
                  <a:prstClr val="black"/>
                </a:solidFill>
              </a:rPr>
              <a:t>–</a:t>
            </a:r>
            <a:r>
              <a:rPr lang="cs-CZ" dirty="0" smtClean="0">
                <a:solidFill>
                  <a:prstClr val="black"/>
                </a:solidFill>
              </a:rPr>
              <a:t> )</a:t>
            </a:r>
            <a:r>
              <a:rPr lang="cs-CZ" baseline="-25000" dirty="0" smtClean="0">
                <a:solidFill>
                  <a:prstClr val="black"/>
                </a:solidFill>
              </a:rPr>
              <a:t>n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sp>
        <p:nvSpPr>
          <p:cNvPr id="14" name="Šipka doprava se zářezem 13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496" y="4293096"/>
            <a:ext cx="7776864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>
                <a:solidFill>
                  <a:srgbClr val="FF0000"/>
                </a:solidFill>
              </a:rPr>
              <a:t>Diels-Alder</a:t>
            </a:r>
            <a:r>
              <a:rPr lang="cs-CZ" dirty="0">
                <a:solidFill>
                  <a:srgbClr val="FF0000"/>
                </a:solidFill>
              </a:rPr>
              <a:t> reakce</a:t>
            </a:r>
            <a:r>
              <a:rPr lang="cs-CZ" dirty="0"/>
              <a:t> </a:t>
            </a:r>
            <a:r>
              <a:rPr lang="cs-CZ" dirty="0" smtClean="0"/>
              <a:t>-</a:t>
            </a:r>
            <a:r>
              <a:rPr lang="cs-CZ" dirty="0"/>
              <a:t> </a:t>
            </a:r>
            <a:r>
              <a:rPr lang="cs-CZ" dirty="0" smtClean="0"/>
              <a:t>reakce konjugovaného</a:t>
            </a:r>
            <a:r>
              <a:rPr lang="cs-CZ" dirty="0"/>
              <a:t> dienu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substituovaných </a:t>
            </a:r>
            <a:r>
              <a:rPr lang="cs-CZ" dirty="0" smtClean="0"/>
              <a:t>alkenů za vzniku </a:t>
            </a:r>
            <a:r>
              <a:rPr lang="cs-CZ" dirty="0"/>
              <a:t>substituovaný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cyklohexenových</a:t>
            </a:r>
            <a:r>
              <a:rPr lang="cs-CZ" dirty="0" smtClean="0"/>
              <a:t> systému</a:t>
            </a:r>
            <a:r>
              <a:rPr lang="cs-CZ" dirty="0"/>
              <a:t>. 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 descr="File:Diels Alder Mechanismu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56" y="5579288"/>
            <a:ext cx="3456000" cy="1205781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17" name="TextovéPole 16"/>
          <p:cNvSpPr txBox="1"/>
          <p:nvPr/>
        </p:nvSpPr>
        <p:spPr>
          <a:xfrm>
            <a:off x="215324" y="5751097"/>
            <a:ext cx="500474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de-DE" dirty="0" smtClean="0"/>
              <a:t>Diels-Alder </a:t>
            </a:r>
            <a:r>
              <a:rPr lang="de-DE" dirty="0" err="1"/>
              <a:t>reakce</a:t>
            </a:r>
            <a:r>
              <a:rPr lang="de-DE" dirty="0"/>
              <a:t> </a:t>
            </a:r>
            <a:r>
              <a:rPr lang="de-DE" dirty="0" err="1"/>
              <a:t>probíhá</a:t>
            </a:r>
            <a:r>
              <a:rPr lang="de-DE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de-DE" dirty="0" err="1" smtClean="0"/>
              <a:t>podle</a:t>
            </a:r>
            <a:r>
              <a:rPr lang="de-DE" dirty="0" smtClean="0"/>
              <a:t> </a:t>
            </a:r>
            <a:r>
              <a:rPr lang="de-DE" dirty="0" err="1"/>
              <a:t>následujícího</a:t>
            </a:r>
            <a:r>
              <a:rPr lang="de-DE" dirty="0"/>
              <a:t> </a:t>
            </a:r>
            <a:r>
              <a:rPr lang="de-DE" dirty="0" err="1"/>
              <a:t>mechanismu</a:t>
            </a:r>
            <a:endParaRPr lang="cs-CZ" baseline="-25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74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3" grpId="0" animBg="1"/>
      <p:bldP spid="15" grpId="0" animBg="1"/>
      <p:bldP spid="12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619</Words>
  <Application>Microsoft Office PowerPoint</Application>
  <PresentationFormat>Předvádění na obrazovce (4:3)</PresentationFormat>
  <Paragraphs>138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Tok</vt:lpstr>
      <vt:lpstr>1_Tok</vt:lpstr>
      <vt:lpstr>2_Tok</vt:lpstr>
      <vt:lpstr>3_Tok</vt:lpstr>
      <vt:lpstr>Prezentace aplikace PowerPoint</vt:lpstr>
      <vt:lpstr>ALKADIENY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Lenovo</dc:creator>
  <cp:lastModifiedBy>Lenovo</cp:lastModifiedBy>
  <cp:revision>81</cp:revision>
  <dcterms:created xsi:type="dcterms:W3CDTF">2013-01-14T11:05:52Z</dcterms:created>
  <dcterms:modified xsi:type="dcterms:W3CDTF">2013-10-22T04:13:09Z</dcterms:modified>
</cp:coreProperties>
</file>