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71" r:id="rId3"/>
    <p:sldId id="256" r:id="rId4"/>
    <p:sldId id="262" r:id="rId5"/>
    <p:sldId id="261" r:id="rId6"/>
    <p:sldId id="265" r:id="rId7"/>
    <p:sldId id="264" r:id="rId8"/>
    <p:sldId id="267" r:id="rId9"/>
    <p:sldId id="268" r:id="rId10"/>
    <p:sldId id="266" r:id="rId11"/>
    <p:sldId id="269" r:id="rId12"/>
    <p:sldId id="270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AF8"/>
    <a:srgbClr val="F694F6"/>
    <a:srgbClr val="F04AF0"/>
    <a:srgbClr val="EC1CEC"/>
    <a:srgbClr val="C7C7C7"/>
    <a:srgbClr val="CDCDCD"/>
    <a:srgbClr val="B2B2B2"/>
    <a:srgbClr val="065093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BE99-8C6B-4C16-8951-9297CCB42798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0564C-A2CC-4B4A-BD27-247D705006F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50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321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53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39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131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22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6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85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7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14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/>
              <a:t>24.5.2013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5189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21.01.2013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VY_32_INOVACE_05_Ch_OB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Stavba atomu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úvodu, procvičení  nebo zopakování tématu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„stavba atomu“.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Pojmy: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atom, proton, neutron, elektron, protonové číslo, nukleonové číslo, izotop. </a:t>
            </a:r>
            <a:endParaRPr lang="cs-CZ" sz="18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aoblený obdélník 27"/>
          <p:cNvSpPr/>
          <p:nvPr/>
        </p:nvSpPr>
        <p:spPr>
          <a:xfrm>
            <a:off x="107504" y="692696"/>
            <a:ext cx="8928992" cy="6094263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2" y="764704"/>
            <a:ext cx="1368152" cy="461665"/>
          </a:xfrm>
          <a:prstGeom prst="rect">
            <a:avLst/>
          </a:prstGeom>
          <a:solidFill>
            <a:srgbClr val="F8AAF8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Izotopy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121454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Atomy téhož prvku (stejný počet </a:t>
            </a:r>
            <a:r>
              <a:rPr lang="cs-CZ" sz="2400" b="1" dirty="0">
                <a:solidFill>
                  <a:srgbClr val="FF0000"/>
                </a:solidFill>
              </a:rPr>
              <a:t>p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+ </a:t>
            </a:r>
            <a:r>
              <a:rPr lang="en-US" sz="2400" b="1" dirty="0" smtClean="0"/>
              <a:t>[</a:t>
            </a:r>
            <a:r>
              <a:rPr lang="cs-CZ" sz="2400" b="1" dirty="0" smtClean="0"/>
              <a:t>stejné </a:t>
            </a:r>
            <a:r>
              <a:rPr lang="en-US" sz="2400" b="1" dirty="0" smtClean="0"/>
              <a:t>Z]</a:t>
            </a:r>
            <a:r>
              <a:rPr lang="cs-CZ" sz="2400" b="1" dirty="0" smtClean="0"/>
              <a:t>), které se liší počtem </a:t>
            </a:r>
            <a:r>
              <a:rPr lang="cs-CZ" sz="2400" b="1" dirty="0" smtClean="0">
                <a:solidFill>
                  <a:srgbClr val="FF0000"/>
                </a:solidFill>
              </a:rPr>
              <a:t>n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0 </a:t>
            </a:r>
            <a:r>
              <a:rPr lang="en-US" sz="2400" b="1" dirty="0" smtClean="0"/>
              <a:t>[</a:t>
            </a:r>
            <a:r>
              <a:rPr lang="cs-CZ" sz="2400" b="1" dirty="0" smtClean="0"/>
              <a:t>různá hodnota A</a:t>
            </a:r>
            <a:r>
              <a:rPr lang="en-US" sz="2400" b="1" dirty="0" smtClean="0"/>
              <a:t>]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2045543"/>
            <a:ext cx="9433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dirty="0" smtClean="0"/>
              <a:t>Izotopy se liší svou </a:t>
            </a:r>
            <a:r>
              <a:rPr lang="cs-CZ" sz="2400" b="1" dirty="0" smtClean="0">
                <a:solidFill>
                  <a:srgbClr val="FF0000"/>
                </a:solidFill>
              </a:rPr>
              <a:t>hmotností</a:t>
            </a:r>
            <a:r>
              <a:rPr lang="cs-CZ" sz="2400" dirty="0" smtClean="0"/>
              <a:t>, ne chemickými vlastnostmi.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50720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Izotopy nemají samostatné názvy a symboly.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2968873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Označení izotopu: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3968" y="296887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/>
            </a:lvl1pPr>
          </a:lstStyle>
          <a:p>
            <a:r>
              <a:rPr lang="cs-CZ" dirty="0"/>
              <a:t>Pojmenování izotopu: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3568" y="342894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baseline="30000" dirty="0" smtClean="0"/>
              <a:t>16</a:t>
            </a:r>
            <a:r>
              <a:rPr lang="cs-CZ" b="1" dirty="0" smtClean="0"/>
              <a:t>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3798281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baseline="30000" dirty="0" smtClean="0"/>
              <a:t>40</a:t>
            </a:r>
            <a:r>
              <a:rPr lang="cs-CZ" b="1" dirty="0" smtClean="0"/>
              <a:t>Ca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416761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baseline="30000" dirty="0" smtClean="0"/>
              <a:t>235</a:t>
            </a:r>
            <a:r>
              <a:rPr lang="cs-CZ" b="1" dirty="0" smtClean="0"/>
              <a:t>U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83968" y="3428949"/>
            <a:ext cx="1830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Kyslík 16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83968" y="3798281"/>
            <a:ext cx="165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Vápník 40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283968" y="4167613"/>
            <a:ext cx="165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Uran 235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75556" y="4941168"/>
            <a:ext cx="3060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Označení izotopu: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175956" y="4941167"/>
            <a:ext cx="392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Pojmenování izotopu: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75556" y="54012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baseline="30000" dirty="0" smtClean="0"/>
              <a:t>1</a:t>
            </a:r>
            <a:r>
              <a:rPr lang="cs-CZ" b="1" dirty="0" smtClean="0"/>
              <a:t>H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75556" y="57705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baseline="30000" dirty="0" smtClean="0"/>
              <a:t>2</a:t>
            </a:r>
            <a:r>
              <a:rPr lang="cs-CZ" b="1" dirty="0" smtClean="0"/>
              <a:t>H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75556" y="61399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baseline="30000" dirty="0" smtClean="0"/>
              <a:t>3</a:t>
            </a:r>
            <a:r>
              <a:rPr lang="cs-CZ" b="1" dirty="0" smtClean="0"/>
              <a:t>H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175956" y="54012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Vodík 1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175956" y="5770576"/>
            <a:ext cx="130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Vodík 2</a:t>
            </a:r>
            <a:endParaRPr lang="cs-CZ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175956" y="6139908"/>
            <a:ext cx="116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Vodík 3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352492" y="5402833"/>
            <a:ext cx="116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protium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352492" y="5772165"/>
            <a:ext cx="1523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deuterium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352492" y="6141497"/>
            <a:ext cx="116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tritium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151620" y="5770576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D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151620" y="6139908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3528" y="4612486"/>
            <a:ext cx="867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b="1" dirty="0" smtClean="0"/>
              <a:t>Výjimkou z pravidla jsou izotopy vodíku – nají vlastní značky i názvy.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1146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04"/>
          <p:cNvSpPr>
            <a:spLocks noChangeArrowheads="1"/>
          </p:cNvSpPr>
          <p:nvPr/>
        </p:nvSpPr>
        <p:spPr bwMode="auto">
          <a:xfrm>
            <a:off x="755575" y="677886"/>
            <a:ext cx="7125669" cy="461665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FF0000"/>
                </a:solidFill>
                <a:latin typeface="Tahoma" pitchFamily="34" charset="0"/>
              </a:rPr>
              <a:t>s pomocí periodické tabulky doplň </a:t>
            </a:r>
            <a:r>
              <a:rPr lang="cs-CZ" sz="2400" b="1" dirty="0" smtClean="0">
                <a:solidFill>
                  <a:srgbClr val="FF0000"/>
                </a:solidFill>
                <a:latin typeface="Tahoma" pitchFamily="34" charset="0"/>
              </a:rPr>
              <a:t>TABULKU:</a:t>
            </a:r>
            <a:endParaRPr lang="cs-CZ" sz="24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graphicFrame>
        <p:nvGraphicFramePr>
          <p:cNvPr id="30" name="Tabulk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230622"/>
              </p:ext>
            </p:extLst>
          </p:nvPr>
        </p:nvGraphicFramePr>
        <p:xfrm>
          <a:off x="322409" y="1163735"/>
          <a:ext cx="8424000" cy="5461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04000"/>
                <a:gridCol w="1404000"/>
                <a:gridCol w="1404000"/>
                <a:gridCol w="1404000"/>
                <a:gridCol w="1404000"/>
                <a:gridCol w="140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Název</a:t>
                      </a:r>
                      <a:r>
                        <a:rPr lang="cs-CZ" baseline="0" dirty="0" smtClean="0"/>
                        <a:t> prvku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Značka prvku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cs-CZ" sz="2800" b="1" baseline="300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lang="cs-CZ" sz="2800" b="1" baseline="300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2800" b="1" baseline="300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Hmotnost atomu 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Mg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Uhlík</a:t>
                      </a: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Fe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Křemík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Fosfor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4" name="TextovéPole 33"/>
          <p:cNvSpPr txBox="1"/>
          <p:nvPr/>
        </p:nvSpPr>
        <p:spPr>
          <a:xfrm>
            <a:off x="395536" y="181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Vodík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156372" y="181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572000" y="181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012160" y="181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95536" y="25582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Bor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95536" y="33122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F</a:t>
            </a:r>
            <a:r>
              <a:rPr lang="cs-CZ" b="1" dirty="0" smtClean="0">
                <a:solidFill>
                  <a:srgbClr val="FF0000"/>
                </a:solidFill>
              </a:rPr>
              <a:t>luor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395536" y="37077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Železo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95536" y="40677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Sodík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95536" y="44278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Hliník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368276" y="51844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Vápník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68276" y="55538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Síra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68276" y="58958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Draslík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156372" y="22257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3156372" y="25383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3156372" y="29275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156372" y="37077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156372" y="40677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3160316" y="47878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160316" y="55557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160316" y="59126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160316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1763688" y="25383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1763688" y="29156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C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1763688" y="33122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F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1763688" y="40677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Na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1783780" y="44278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Al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1783780" y="47878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1791172" y="51727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Ca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1791172" y="58958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1791172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4572000" y="22048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4572000" y="29330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4589512" y="33023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4589512" y="36927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4589512" y="40086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4590132" y="44173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4590132" y="47739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4590132" y="51705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4590132" y="55535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4590132" y="59103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4590132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6012160" y="22175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6012160" y="25637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5988124" y="296036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5988124" y="330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6012160" y="36841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ovéPole 80"/>
          <p:cNvSpPr txBox="1"/>
          <p:nvPr/>
        </p:nvSpPr>
        <p:spPr>
          <a:xfrm>
            <a:off x="6000824" y="44278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6013524" y="478786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ovéPole 82"/>
          <p:cNvSpPr txBox="1"/>
          <p:nvPr/>
        </p:nvSpPr>
        <p:spPr>
          <a:xfrm>
            <a:off x="6023396" y="55532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6023396" y="63000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7380312" y="22312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24,3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ovéPole 85"/>
          <p:cNvSpPr txBox="1"/>
          <p:nvPr/>
        </p:nvSpPr>
        <p:spPr>
          <a:xfrm>
            <a:off x="7380312" y="25556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10,8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7380312" y="29275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ovéPole 87"/>
          <p:cNvSpPr txBox="1"/>
          <p:nvPr/>
        </p:nvSpPr>
        <p:spPr>
          <a:xfrm>
            <a:off x="7380312" y="330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7380312" y="36721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55,8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7380312" y="4047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7380312" y="47716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28,1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ovéPole 91"/>
          <p:cNvSpPr txBox="1"/>
          <p:nvPr/>
        </p:nvSpPr>
        <p:spPr>
          <a:xfrm>
            <a:off x="7382420" y="51679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40,1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ovéPole 92"/>
          <p:cNvSpPr txBox="1"/>
          <p:nvPr/>
        </p:nvSpPr>
        <p:spPr>
          <a:xfrm>
            <a:off x="7382420" y="55674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32,1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7380312" y="5881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39,1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7380312" y="62858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397868" y="22384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Hořčík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1784772" y="18195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4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9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1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5" dur="2000" fill="hold"/>
                                        <p:tgtEl>
                                          <p:spTgt spid="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7" dur="2000" fill="hold"/>
                                        <p:tgtEl>
                                          <p:spTgt spid="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6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8" dur="2000" fill="hold"/>
                                        <p:tgtEl>
                                          <p:spTgt spid="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0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2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4" dur="2000" fill="hold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3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5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7" dur="2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9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1" dur="2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5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7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9" dur="2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1" dur="2000" fill="hold"/>
                                        <p:tgtEl>
                                          <p:spTgt spid="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5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7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9" dur="2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0" dur="2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2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4" dur="2000" fill="hold"/>
                                        <p:tgtEl>
                                          <p:spTgt spid="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6" dur="2000" fill="hold"/>
                                        <p:tgtEl>
                                          <p:spTgt spid="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8" dur="2000" fill="hold"/>
                                        <p:tgtEl>
                                          <p:spTgt spid="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2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4" dur="2000" fill="hold"/>
                                        <p:tgtEl>
                                          <p:spTgt spid="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6" dur="2000" fill="hold"/>
                                        <p:tgtEl>
                                          <p:spTgt spid="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8" dur="2000" fill="hold"/>
                                        <p:tgtEl>
                                          <p:spTgt spid="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7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9" dur="2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1" dur="2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3" dur="2000" fill="hold"/>
                                        <p:tgtEl>
                                          <p:spTgt spid="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5" dur="2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9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1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2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3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5" dur="2000" fill="hold"/>
                                        <p:tgtEl>
                                          <p:spTgt spid="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4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6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8" dur="2000" fill="hold"/>
                                        <p:tgtEl>
                                          <p:spTgt spid="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0" dur="2000" fill="hold"/>
                                        <p:tgtEl>
                                          <p:spTgt spid="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2" dur="2000" fill="hold"/>
                                        <p:tgtEl>
                                          <p:spTgt spid="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96" grpId="1"/>
      <p:bldP spid="97" grpId="0"/>
      <p:bldP spid="9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692696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C</a:t>
            </a:r>
            <a:r>
              <a:rPr lang="cs-CZ" sz="2400" b="1" dirty="0" smtClean="0">
                <a:solidFill>
                  <a:srgbClr val="FF0000"/>
                </a:solidFill>
              </a:rPr>
              <a:t>itace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26876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Obr.1</a:t>
            </a:r>
            <a:r>
              <a:rPr lang="cs-CZ" sz="1200" dirty="0" smtClean="0"/>
              <a:t>  ROSCOE</a:t>
            </a:r>
            <a:r>
              <a:rPr lang="cs-CZ" sz="1200" dirty="0"/>
              <a:t>, Henry; WORTHINGTON, William Henry; ALLEN, Joseph. </a:t>
            </a:r>
            <a:r>
              <a:rPr lang="cs-CZ" sz="1200" i="1" dirty="0"/>
              <a:t>Soubor:Dalton John desk.jpg - Wikipedie</a:t>
            </a:r>
            <a:r>
              <a:rPr lang="cs-CZ" sz="1200" dirty="0"/>
              <a:t> [online]. [cit. 19.3.2013]. Dostupný na WWW: http://cs.wikipedia.org/wiki/Soubor:Dalton_John_desk.jpg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186352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Obr.2</a:t>
            </a:r>
            <a:r>
              <a:rPr lang="cs-CZ" sz="1200" dirty="0" smtClean="0"/>
              <a:t>   AUTOR </a:t>
            </a:r>
            <a:r>
              <a:rPr lang="cs-CZ" sz="1200" dirty="0"/>
              <a:t>NEUVEDEN. </a:t>
            </a:r>
            <a:r>
              <a:rPr lang="cs-CZ" sz="1200" i="1" dirty="0"/>
              <a:t>Soubor:Ernest Rutherford.jpg - Wikipedie</a:t>
            </a:r>
            <a:r>
              <a:rPr lang="cs-CZ" sz="1200" dirty="0"/>
              <a:t> [online]. [cit. 19.3.2013]. Dostupný na WWW: http://cs.wikipedia.org/wiki/Soubor:Ernest_Rutherford.jpg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45468" y="2426791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Obr.3 </a:t>
            </a:r>
            <a:r>
              <a:rPr lang="cs-CZ" sz="1200" dirty="0" smtClean="0"/>
              <a:t> </a:t>
            </a:r>
            <a:r>
              <a:rPr lang="en-US" sz="1200" dirty="0" smtClean="0"/>
              <a:t>THE </a:t>
            </a:r>
            <a:r>
              <a:rPr lang="en-US" sz="1200" dirty="0"/>
              <a:t>AMERICAN INSTITUTE OF PHYSICS CREDITS THE PHOTO. </a:t>
            </a:r>
            <a:r>
              <a:rPr lang="en-US" sz="1200" i="1" dirty="0"/>
              <a:t>File:Niels Bohr.jpg - Wikipedia,the free encyclopedia</a:t>
            </a:r>
            <a:r>
              <a:rPr lang="en-US" sz="1200" dirty="0"/>
              <a:t> [online]. [cit. 19.3.2013]. </a:t>
            </a:r>
            <a:r>
              <a:rPr lang="en-US" sz="1200" dirty="0" smtClean="0"/>
              <a:t>D</a:t>
            </a:r>
            <a:r>
              <a:rPr lang="cs-CZ" sz="1200" dirty="0" smtClean="0"/>
              <a:t>ostupný  </a:t>
            </a:r>
            <a:r>
              <a:rPr lang="en-US" sz="1200" dirty="0" smtClean="0"/>
              <a:t>na </a:t>
            </a:r>
            <a:r>
              <a:rPr lang="en-US" sz="1200" dirty="0"/>
              <a:t>WWW: http://en.wikipedia.org/wiki/File:Niels_Bohr.jpg 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5468" y="2996952"/>
            <a:ext cx="8447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Obr.4  </a:t>
            </a:r>
            <a:r>
              <a:rPr lang="cs-CZ" sz="1200" dirty="0"/>
              <a:t>ORIGINAL UPLOADER WAS FASTFISSION. </a:t>
            </a:r>
            <a:r>
              <a:rPr lang="cs-CZ" sz="1200" i="1" dirty="0" err="1"/>
              <a:t>Soubor:Atom</a:t>
            </a:r>
            <a:r>
              <a:rPr lang="cs-CZ" sz="1200" i="1" dirty="0"/>
              <a:t> diagram.png - </a:t>
            </a:r>
            <a:r>
              <a:rPr lang="cs-CZ" sz="1200" i="1" dirty="0" err="1"/>
              <a:t>WIkiSkripta</a:t>
            </a:r>
            <a:r>
              <a:rPr lang="cs-CZ" sz="1200" dirty="0"/>
              <a:t> [online]. [cit. 24.3.2013]. Dostupný na WWW: http://www.wikiskripta.eu/index.php/Soubor:Atom_diagram.png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34126" y="4510453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12" name="TextovéPole 2"/>
          <p:cNvSpPr txBox="1"/>
          <p:nvPr/>
        </p:nvSpPr>
        <p:spPr>
          <a:xfrm>
            <a:off x="1677733" y="4006397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34126" y="4822585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14" name="Obdélník 13"/>
          <p:cNvSpPr/>
          <p:nvPr/>
        </p:nvSpPr>
        <p:spPr>
          <a:xfrm>
            <a:off x="634126" y="5157224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76516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5656" y="2852936"/>
            <a:ext cx="6159760" cy="851520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 fontScale="90000"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STAVBA ATOMU  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7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94696" y="908720"/>
            <a:ext cx="8954609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07504" y="980728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Atomy jsou základní stavební částice z nichž jsou vybudovány </a:t>
            </a:r>
            <a:r>
              <a:rPr lang="cs-CZ" sz="2000" b="1" dirty="0" smtClean="0"/>
              <a:t>látky.</a:t>
            </a:r>
            <a:endParaRPr lang="cs-CZ" sz="2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411615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Toto pojmenování vzniklo ve starověkém Řecku v 5. století př. K.  </a:t>
            </a:r>
            <a:endParaRPr lang="cs-CZ" sz="2200" dirty="0" smtClean="0"/>
          </a:p>
          <a:p>
            <a:r>
              <a:rPr lang="cs-CZ" sz="2200" b="1" dirty="0" smtClean="0">
                <a:solidFill>
                  <a:srgbClr val="FF0000"/>
                </a:solidFill>
              </a:rPr>
              <a:t>Demokritos</a:t>
            </a:r>
            <a:r>
              <a:rPr lang="cs-CZ" sz="2200" dirty="0" smtClean="0"/>
              <a:t> </a:t>
            </a:r>
            <a:r>
              <a:rPr lang="cs-CZ" sz="2200" dirty="0"/>
              <a:t>(460-361 př.Kr</a:t>
            </a:r>
            <a:r>
              <a:rPr lang="cs-CZ" sz="2200" dirty="0" smtClean="0"/>
              <a:t>.) – atom je částice </a:t>
            </a:r>
            <a:r>
              <a:rPr lang="cs-CZ" sz="2200" dirty="0"/>
              <a:t>již </a:t>
            </a:r>
            <a:r>
              <a:rPr lang="cs-CZ" sz="2200" dirty="0" smtClean="0"/>
              <a:t>dále nedělitelná.</a:t>
            </a:r>
            <a:endParaRPr lang="cs-CZ" sz="2200" dirty="0"/>
          </a:p>
        </p:txBody>
      </p:sp>
      <p:pic>
        <p:nvPicPr>
          <p:cNvPr id="1026" name="Picture 2" descr="Soubor:Dalton John des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10802"/>
            <a:ext cx="3384376" cy="449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23928" y="249289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JOHN DALTON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03848" y="22076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Obr.1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11960" y="286222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anglický chemik 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23928" y="3501008"/>
            <a:ext cx="52200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Roku </a:t>
            </a:r>
            <a:r>
              <a:rPr lang="cs-CZ" sz="2400" dirty="0" smtClean="0"/>
              <a:t>1808 vyslovil </a:t>
            </a:r>
            <a:r>
              <a:rPr lang="cs-CZ" sz="2400" dirty="0"/>
              <a:t>na základě svých pokusů domněnku, známou dnes jako </a:t>
            </a:r>
            <a:r>
              <a:rPr lang="cs-CZ" sz="2400" b="1" dirty="0">
                <a:solidFill>
                  <a:srgbClr val="EC1CEC"/>
                </a:solidFill>
              </a:rPr>
              <a:t>Daltonova atomová teorie:</a:t>
            </a:r>
            <a:r>
              <a:rPr lang="cs-CZ" sz="2400" dirty="0">
                <a:solidFill>
                  <a:srgbClr val="EC1CEC"/>
                </a:solidFill>
              </a:rPr>
              <a:t> </a:t>
            </a:r>
            <a:r>
              <a:rPr lang="cs-CZ" sz="2400" dirty="0"/>
              <a:t>každý chemický prvek je utvořen ze stejných atomů. Prvky jsou různé proto, že jsou utvořeny z odlišného druhu atomů.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660232" y="253906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</a:t>
            </a:r>
            <a:r>
              <a:rPr lang="cs-CZ" b="1" dirty="0" smtClean="0"/>
              <a:t>1766-1844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9152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5E-6 -4.96762E-6 L -2.5E-6 -0.08395 " pathEditMode="relative" rAng="0" ptsTypes="AA">
                                      <p:cBhvr>
                                        <p:cTn id="16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09"/>
                                    </p:animMotion>
                                    <p:animRot by="1500000">
                                      <p:cBhvr>
                                        <p:cTn id="17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2" grpId="1"/>
      <p:bldP spid="3" grpId="0"/>
      <p:bldP spid="4" grpId="0"/>
      <p:bldP spid="5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287524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Soubor:Ernest Rutherfo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65" y="1119227"/>
            <a:ext cx="3697495" cy="540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419872" y="1101870"/>
            <a:ext cx="7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Obr.2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83968" y="1210196"/>
            <a:ext cx="3128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Ernest Rutherford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236296" y="12563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</a:t>
            </a:r>
            <a:r>
              <a:rPr lang="cs-CZ" b="1" dirty="0" smtClean="0"/>
              <a:t>1871-1937</a:t>
            </a:r>
            <a:r>
              <a:rPr lang="cs-CZ" dirty="0"/>
              <a:t>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32040" y="167186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britský chemik 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176812" y="2420888"/>
            <a:ext cx="46436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Objevil </a:t>
            </a:r>
            <a:r>
              <a:rPr lang="cs-CZ" sz="2400" dirty="0"/>
              <a:t>a </a:t>
            </a:r>
            <a:r>
              <a:rPr lang="cs-CZ" sz="2400" dirty="0" smtClean="0"/>
              <a:t>dokázal</a:t>
            </a:r>
            <a:r>
              <a:rPr lang="cs-CZ" sz="2400" dirty="0"/>
              <a:t> r. 1911</a:t>
            </a:r>
            <a:r>
              <a:rPr lang="cs-CZ" sz="2400" dirty="0" smtClean="0"/>
              <a:t>, </a:t>
            </a:r>
            <a:r>
              <a:rPr lang="cs-CZ" sz="2400" dirty="0"/>
              <a:t>že se atomy skládají </a:t>
            </a:r>
            <a:r>
              <a:rPr lang="cs-CZ" sz="2400" dirty="0" smtClean="0"/>
              <a:t>z </a:t>
            </a:r>
            <a:r>
              <a:rPr lang="cs-CZ" sz="2400" dirty="0"/>
              <a:t>velmi </a:t>
            </a:r>
            <a:r>
              <a:rPr lang="cs-CZ" sz="2400" dirty="0" smtClean="0"/>
              <a:t>malého,</a:t>
            </a:r>
            <a:r>
              <a:rPr lang="cs-CZ" sz="2400" dirty="0"/>
              <a:t> kladně nabitého </a:t>
            </a:r>
            <a:r>
              <a:rPr lang="cs-CZ" sz="2400" b="1" dirty="0" smtClean="0"/>
              <a:t>jádra, </a:t>
            </a:r>
            <a:r>
              <a:rPr lang="cs-CZ" sz="2400" dirty="0" smtClean="0"/>
              <a:t>o </a:t>
            </a:r>
            <a:r>
              <a:rPr lang="cs-CZ" sz="2400" dirty="0"/>
              <a:t>velké </a:t>
            </a:r>
            <a:r>
              <a:rPr lang="cs-CZ" sz="2400" dirty="0" smtClean="0"/>
              <a:t>hustotě, obklopeného </a:t>
            </a:r>
            <a:r>
              <a:rPr lang="cs-CZ" sz="2400" b="1" dirty="0" smtClean="0"/>
              <a:t>elektrony</a:t>
            </a:r>
            <a:r>
              <a:rPr lang="cs-CZ" sz="2400" dirty="0" smtClean="0"/>
              <a:t>, </a:t>
            </a:r>
            <a:r>
              <a:rPr lang="cs-CZ" sz="2400" dirty="0"/>
              <a:t>které vytvářejí </a:t>
            </a:r>
            <a:r>
              <a:rPr lang="cs-CZ" sz="2400" b="1" dirty="0"/>
              <a:t>elektronový obal </a:t>
            </a:r>
            <a:r>
              <a:rPr lang="cs-CZ" sz="2400" dirty="0"/>
              <a:t>(méně než 1% hmotnosti atomu), jehož náboj je kompenzován nábojem jádra.</a:t>
            </a:r>
            <a:r>
              <a:rPr lang="cs-CZ" sz="2400" b="1" dirty="0"/>
              <a:t> </a:t>
            </a:r>
            <a:r>
              <a:rPr lang="cs-CZ" sz="2400" dirty="0"/>
              <a:t>Atom jako celek je elektroneutrální. </a:t>
            </a:r>
          </a:p>
        </p:txBody>
      </p:sp>
    </p:spTree>
    <p:extLst>
      <p:ext uri="{BB962C8B-B14F-4D97-AF65-F5344CB8AC3E}">
        <p14:creationId xmlns:p14="http://schemas.microsoft.com/office/powerpoint/2010/main" val="3043550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  <p:bldP spid="2" grpId="0"/>
      <p:bldP spid="4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0" y="871934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File:Niels Boh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89" y="1210196"/>
            <a:ext cx="3707270" cy="524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567832" y="1207785"/>
            <a:ext cx="64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bg1"/>
                </a:solidFill>
              </a:rPr>
              <a:t>Obr.3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427984" y="121019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Niels Bohr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588224" y="12563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(</a:t>
            </a:r>
            <a:r>
              <a:rPr lang="cs-CZ" b="1" dirty="0" smtClean="0"/>
              <a:t>1885 - 1962</a:t>
            </a:r>
            <a:r>
              <a:rPr lang="cs-CZ" b="1" dirty="0"/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932040" y="1671861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dánský chemik 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96258" y="2420888"/>
            <a:ext cx="48909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000" dirty="0" smtClean="0"/>
              <a:t>Roku 1913 </a:t>
            </a:r>
            <a:r>
              <a:rPr lang="cs-CZ" sz="2000" dirty="0"/>
              <a:t>doplnil model atomu předpokladem, že se elektrony </a:t>
            </a:r>
            <a:r>
              <a:rPr lang="cs-CZ" sz="2000" dirty="0" smtClean="0"/>
              <a:t>se mohou </a:t>
            </a:r>
            <a:r>
              <a:rPr lang="cs-CZ" sz="2000" dirty="0"/>
              <a:t>pohybovat </a:t>
            </a:r>
            <a:r>
              <a:rPr lang="cs-CZ" sz="2000" dirty="0" smtClean="0"/>
              <a:t>po    </a:t>
            </a:r>
            <a:r>
              <a:rPr lang="cs-CZ" sz="2000" b="1" dirty="0" smtClean="0"/>
              <a:t>stacionárních </a:t>
            </a:r>
            <a:r>
              <a:rPr lang="cs-CZ" sz="2000" b="1" dirty="0"/>
              <a:t>drahách</a:t>
            </a:r>
            <a:r>
              <a:rPr lang="cs-CZ" sz="2000" dirty="0"/>
              <a:t> </a:t>
            </a:r>
            <a:r>
              <a:rPr lang="cs-CZ" sz="2000" dirty="0" smtClean="0"/>
              <a:t>                     (</a:t>
            </a:r>
            <a:r>
              <a:rPr lang="cs-CZ" sz="2000" i="1" dirty="0" smtClean="0"/>
              <a:t>po </a:t>
            </a:r>
            <a:r>
              <a:rPr lang="cs-CZ" sz="2000" i="1" dirty="0"/>
              <a:t>kružnicích s určitým </a:t>
            </a:r>
            <a:r>
              <a:rPr lang="cs-CZ" sz="2000" i="1" dirty="0" smtClean="0"/>
              <a:t>poloměrem)   </a:t>
            </a:r>
            <a:r>
              <a:rPr lang="cs-CZ" sz="2000" dirty="0" smtClean="0"/>
              <a:t>bez </a:t>
            </a:r>
            <a:r>
              <a:rPr lang="cs-CZ" sz="2000" dirty="0"/>
              <a:t>vyzařování elektromagnetického vlnění a tedy bez ztráty energie. </a:t>
            </a:r>
            <a:endParaRPr lang="cs-CZ" sz="20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sz="2000" dirty="0" smtClean="0"/>
              <a:t>Energie </a:t>
            </a:r>
            <a:r>
              <a:rPr lang="cs-CZ" sz="2000" dirty="0"/>
              <a:t>elektronu v atomu může měnit pouze po určitých dávkách – </a:t>
            </a:r>
            <a:r>
              <a:rPr lang="cs-CZ" sz="2000" b="1" dirty="0"/>
              <a:t>kvantech</a:t>
            </a:r>
            <a:r>
              <a:rPr lang="cs-CZ" sz="2000" dirty="0"/>
              <a:t>, a to při přechodu z jedné stacionární dráhy na druhou.</a:t>
            </a:r>
          </a:p>
        </p:txBody>
      </p:sp>
    </p:spTree>
    <p:extLst>
      <p:ext uri="{BB962C8B-B14F-4D97-AF65-F5344CB8AC3E}">
        <p14:creationId xmlns:p14="http://schemas.microsoft.com/office/powerpoint/2010/main" val="1966211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5" grpId="0"/>
      <p:bldP spid="6" grpId="0"/>
      <p:bldP spid="7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464617"/>
            <a:ext cx="446449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Elementární částice atomu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195099"/>
              </p:ext>
            </p:extLst>
          </p:nvPr>
        </p:nvGraphicFramePr>
        <p:xfrm>
          <a:off x="683568" y="3429000"/>
          <a:ext cx="7704856" cy="31683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60000"/>
                <a:gridCol w="1260000"/>
                <a:gridCol w="1656464"/>
                <a:gridCol w="1008112"/>
                <a:gridCol w="1224136"/>
                <a:gridCol w="1296144"/>
              </a:tblGrid>
              <a:tr h="63367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Elementární částice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Elektrický náboj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/>
                        <a:t>název</a:t>
                      </a:r>
                      <a:endParaRPr lang="cs-CZ" sz="15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/>
                        <a:t>symboly</a:t>
                      </a:r>
                      <a:endParaRPr lang="cs-CZ" sz="15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/>
                        <a:t>absolutní</a:t>
                      </a:r>
                      <a:endParaRPr lang="cs-CZ" sz="15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/>
                        <a:t>relativní</a:t>
                      </a:r>
                      <a:endParaRPr lang="cs-CZ" sz="15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/>
                        <a:t>absolutní</a:t>
                      </a:r>
                      <a:endParaRPr lang="cs-CZ" sz="15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/>
                        <a:t>elementární</a:t>
                      </a:r>
                      <a:endParaRPr lang="cs-CZ" sz="15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Proton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p,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cs-CZ" b="1" baseline="300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1,673.10</a:t>
                      </a:r>
                      <a:r>
                        <a:rPr lang="cs-CZ" sz="1600" baseline="30000" dirty="0" smtClean="0"/>
                        <a:t>-27</a:t>
                      </a:r>
                      <a:r>
                        <a:rPr lang="cs-CZ" sz="1600" dirty="0" smtClean="0"/>
                        <a:t>  kg</a:t>
                      </a:r>
                      <a:endParaRPr lang="cs-CZ" sz="16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1,602.10</a:t>
                      </a:r>
                      <a:r>
                        <a:rPr lang="cs-CZ" sz="1600" baseline="30000" dirty="0" smtClean="0"/>
                        <a:t>-19</a:t>
                      </a:r>
                      <a:r>
                        <a:rPr lang="cs-CZ" sz="1600" dirty="0" smtClean="0"/>
                        <a:t>  C</a:t>
                      </a:r>
                      <a:endParaRPr lang="cs-CZ" sz="16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+1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Neutron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n,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cs-CZ" b="1" baseline="30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1,675.10</a:t>
                      </a:r>
                      <a:r>
                        <a:rPr lang="cs-CZ" sz="1600" baseline="30000" dirty="0" smtClean="0"/>
                        <a:t>-27</a:t>
                      </a:r>
                      <a:r>
                        <a:rPr lang="cs-CZ" sz="1600" dirty="0" smtClean="0"/>
                        <a:t>  kg</a:t>
                      </a:r>
                      <a:endParaRPr lang="cs-CZ" sz="16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Elektron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e,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b="1" baseline="300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9,109.10</a:t>
                      </a:r>
                      <a:r>
                        <a:rPr lang="cs-CZ" sz="1600" baseline="30000" dirty="0" smtClean="0"/>
                        <a:t>-31</a:t>
                      </a:r>
                      <a:r>
                        <a:rPr lang="cs-CZ" sz="1600" dirty="0" smtClean="0"/>
                        <a:t>  kg</a:t>
                      </a:r>
                      <a:endParaRPr lang="cs-CZ" sz="1600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1/1840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1,602.10</a:t>
                      </a:r>
                      <a:r>
                        <a:rPr lang="cs-CZ" sz="1600" baseline="30000" dirty="0" smtClean="0"/>
                        <a:t>-19</a:t>
                      </a:r>
                      <a:r>
                        <a:rPr lang="cs-CZ" sz="1600" dirty="0" smtClean="0"/>
                        <a:t>  C</a:t>
                      </a: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</a:tbl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5436096" y="260648"/>
            <a:ext cx="3130252" cy="3130252"/>
            <a:chOff x="5436096" y="260648"/>
            <a:chExt cx="3130252" cy="3130252"/>
          </a:xfrm>
        </p:grpSpPr>
        <p:pic>
          <p:nvPicPr>
            <p:cNvPr id="1028" name="Picture 4" descr="Soubor:Atom diagram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260648"/>
              <a:ext cx="3130252" cy="313025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extLst/>
          </p:spPr>
        </p:pic>
        <p:sp>
          <p:nvSpPr>
            <p:cNvPr id="6" name="TextovéPole 5"/>
            <p:cNvSpPr txBox="1"/>
            <p:nvPr/>
          </p:nvSpPr>
          <p:spPr>
            <a:xfrm>
              <a:off x="7919611" y="3113901"/>
              <a:ext cx="644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dirty="0" smtClean="0"/>
                <a:t>Obr.4</a:t>
              </a:r>
              <a:endParaRPr lang="cs-CZ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564875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07504" y="908720"/>
            <a:ext cx="892899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714688"/>
            <a:ext cx="810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Hmotnost protonu se přibližně rovná hmotnosti neutronu, hmotnost elektronu je přibližně 1840 krát menší než hmotnost protonu a neutronu.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4041645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Náboje protonu a elektronu mají stejnou absolutní hodnotu </a:t>
            </a:r>
            <a:r>
              <a:rPr lang="cs-CZ" sz="2400" b="1" dirty="0"/>
              <a:t>– </a:t>
            </a:r>
            <a:r>
              <a:rPr lang="cs-CZ" sz="2400" b="1" dirty="0" smtClean="0"/>
              <a:t>liší se pouze znaménkem.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5007366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Náboj jednoho protonu(elektronu) představuje nejmenší elektrický náboj. 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5982379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Nesloučený atom obsahuje stejný počet protonů a elektronů – je elektroneutrální částicí. 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971600" y="1119147"/>
            <a:ext cx="4464496" cy="461665"/>
          </a:xfrm>
          <a:prstGeom prst="rect">
            <a:avLst/>
          </a:prstGeom>
          <a:solidFill>
            <a:srgbClr val="F8AAF8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Elementární částice atomu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3068960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/>
              <a:t>Elektron je nabitý záporně, proton kladně, neutron je elektricky neutrální.</a:t>
            </a:r>
          </a:p>
        </p:txBody>
      </p:sp>
    </p:spTree>
    <p:extLst>
      <p:ext uri="{BB962C8B-B14F-4D97-AF65-F5344CB8AC3E}">
        <p14:creationId xmlns:p14="http://schemas.microsoft.com/office/powerpoint/2010/main" val="3265621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/>
      <p:bldP spid="6" grpId="0"/>
      <p:bldP spid="7" grpId="0"/>
      <p:bldP spid="7" grpId="1"/>
      <p:bldP spid="8" grpId="0" animBg="1"/>
      <p:bldP spid="8" grpId="1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107504" y="908720"/>
            <a:ext cx="892899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42132" y="1124744"/>
            <a:ext cx="4032448" cy="461665"/>
          </a:xfrm>
          <a:prstGeom prst="rect">
            <a:avLst/>
          </a:prstGeom>
          <a:solidFill>
            <a:srgbClr val="F8AAF8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Stavba atomového jádra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4024" y="1660077"/>
            <a:ext cx="7736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Atomové jádro je tvořeno protony a neutrony.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712402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Hmotnost</a:t>
            </a:r>
            <a:r>
              <a:rPr lang="cs-CZ" sz="2400" b="1" dirty="0" smtClean="0"/>
              <a:t> atomového jádra i celého atomu závisí na </a:t>
            </a:r>
            <a:r>
              <a:rPr lang="cs-CZ" sz="2400" b="1" dirty="0" smtClean="0">
                <a:solidFill>
                  <a:srgbClr val="FF0000"/>
                </a:solidFill>
              </a:rPr>
              <a:t>počtu protonů a neutronů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5160" y="4857768"/>
            <a:ext cx="8271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Nesloučený atom </a:t>
            </a:r>
            <a:r>
              <a:rPr lang="cs-CZ" sz="2400" b="1" dirty="0" smtClean="0"/>
              <a:t>obsahuje stejný počet protonů a elektronů – </a:t>
            </a:r>
            <a:r>
              <a:rPr lang="cs-CZ" sz="2400" b="1" dirty="0" smtClean="0">
                <a:solidFill>
                  <a:srgbClr val="FF0000"/>
                </a:solidFill>
              </a:rPr>
              <a:t>je elektroneutrální částicí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2060848"/>
            <a:ext cx="8777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Má vždy kladný náboj – závisí výhradně na počtu </a:t>
            </a:r>
            <a:r>
              <a:rPr lang="cs-CZ" sz="2400" b="1" dirty="0">
                <a:solidFill>
                  <a:srgbClr val="FF0000"/>
                </a:solidFill>
              </a:rPr>
              <a:t>p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+</a:t>
            </a:r>
            <a:r>
              <a:rPr lang="cs-CZ" sz="2400" b="1" dirty="0" smtClean="0"/>
              <a:t>.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5160" y="3543399"/>
            <a:ext cx="7191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Hmotnost elektronů </a:t>
            </a:r>
            <a:r>
              <a:rPr lang="cs-CZ" sz="2400" b="1" dirty="0" smtClean="0"/>
              <a:t>v obalu je proti hmotnosti </a:t>
            </a:r>
            <a:r>
              <a:rPr lang="cs-CZ" sz="2400" b="1" dirty="0" smtClean="0">
                <a:solidFill>
                  <a:srgbClr val="FF0000"/>
                </a:solidFill>
              </a:rPr>
              <a:t>p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+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/>
              <a:t>a </a:t>
            </a:r>
            <a:r>
              <a:rPr lang="cs-CZ" sz="2400" b="1" dirty="0" smtClean="0">
                <a:solidFill>
                  <a:srgbClr val="FF0000"/>
                </a:solidFill>
              </a:rPr>
              <a:t>n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0</a:t>
            </a:r>
            <a:r>
              <a:rPr lang="cs-CZ" sz="2400" b="1" dirty="0" smtClean="0"/>
              <a:t> nepatrná </a:t>
            </a:r>
            <a:r>
              <a:rPr lang="cs-CZ" sz="2400" b="1" dirty="0" smtClean="0">
                <a:solidFill>
                  <a:srgbClr val="FF0000"/>
                </a:solidFill>
              </a:rPr>
              <a:t>=&gt; </a:t>
            </a:r>
            <a:r>
              <a:rPr lang="cs-CZ" sz="2400" b="1" dirty="0" smtClean="0"/>
              <a:t>veškerá hmotnost atomu je soustředěna v jádře.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5720733"/>
            <a:ext cx="896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Všechna </a:t>
            </a:r>
            <a:r>
              <a:rPr lang="cs-CZ" sz="2400" b="1" dirty="0" smtClean="0">
                <a:solidFill>
                  <a:srgbClr val="FF0000"/>
                </a:solidFill>
              </a:rPr>
              <a:t>jádra téhož prvku </a:t>
            </a:r>
            <a:r>
              <a:rPr lang="cs-CZ" sz="2400" b="1" dirty="0" smtClean="0"/>
              <a:t>obsahují </a:t>
            </a:r>
            <a:r>
              <a:rPr lang="cs-CZ" sz="2400" b="1" dirty="0" smtClean="0">
                <a:solidFill>
                  <a:srgbClr val="FF0000"/>
                </a:solidFill>
              </a:rPr>
              <a:t>stejný počet  p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+</a:t>
            </a:r>
            <a:r>
              <a:rPr lang="cs-CZ" sz="2400" b="1" dirty="0" smtClean="0"/>
              <a:t>.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65460" y="6207695"/>
            <a:ext cx="815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Atomy různých prvků se liší počtem </a:t>
            </a:r>
            <a:r>
              <a:rPr lang="cs-CZ" sz="2400" b="1" dirty="0">
                <a:solidFill>
                  <a:srgbClr val="FF0000"/>
                </a:solidFill>
              </a:rPr>
              <a:t>p</a:t>
            </a:r>
            <a:r>
              <a:rPr lang="cs-CZ" sz="2400" b="1" baseline="30000" dirty="0">
                <a:solidFill>
                  <a:srgbClr val="FF0000"/>
                </a:solidFill>
              </a:rPr>
              <a:t>+</a:t>
            </a:r>
            <a:r>
              <a:rPr lang="cs-CZ" sz="2400" b="1" dirty="0" smtClean="0"/>
              <a:t> v jádře.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68253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0" y="908720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99592" y="1196752"/>
            <a:ext cx="2952328" cy="461665"/>
          </a:xfrm>
          <a:prstGeom prst="rect">
            <a:avLst/>
          </a:prstGeom>
          <a:solidFill>
            <a:srgbClr val="F8AAF8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Protonové číslo 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496" y="1658417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Protonové číslo </a:t>
            </a:r>
            <a:r>
              <a:rPr lang="cs-CZ" sz="2400" b="1" dirty="0" smtClean="0">
                <a:solidFill>
                  <a:srgbClr val="FF0000"/>
                </a:solidFill>
              </a:rPr>
              <a:t>Z</a:t>
            </a:r>
            <a:r>
              <a:rPr lang="cs-CZ" sz="2400" b="1" dirty="0" smtClean="0"/>
              <a:t> udává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64422" y="2120081"/>
            <a:ext cx="4679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počet elektronů v obalu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464422" y="1658416"/>
            <a:ext cx="410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počet protonů v jádře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3212976"/>
            <a:ext cx="6120680" cy="461665"/>
          </a:xfrm>
          <a:prstGeom prst="rect">
            <a:avLst/>
          </a:prstGeom>
          <a:solidFill>
            <a:srgbClr val="F8AAF8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Nukleonové číslo A  (hmotnostní)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5496" y="3731667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Nukleonové číslo </a:t>
            </a:r>
            <a:r>
              <a:rPr lang="cs-CZ" sz="2400" b="1" dirty="0" smtClean="0">
                <a:solidFill>
                  <a:srgbClr val="FF0000"/>
                </a:solidFill>
              </a:rPr>
              <a:t>A</a:t>
            </a:r>
            <a:r>
              <a:rPr lang="cs-CZ" sz="2400" b="1" dirty="0" smtClean="0"/>
              <a:t> udává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62686" y="4193331"/>
            <a:ext cx="4105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hmotnost atomu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62686" y="3731666"/>
            <a:ext cx="4825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počet nukleonů  </a:t>
            </a:r>
            <a:r>
              <a:rPr lang="cs-CZ" dirty="0">
                <a:solidFill>
                  <a:srgbClr val="FF0000"/>
                </a:solidFill>
              </a:rPr>
              <a:t>(p+ + n0)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64422" y="2566103"/>
            <a:ext cx="410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342900" indent="-342900">
              <a:buFont typeface="Wingdings" pitchFamily="2" charset="2"/>
              <a:buChar char="§"/>
            </a:pPr>
            <a:r>
              <a:rPr lang="cs-CZ" dirty="0"/>
              <a:t>pořadí prvku v tabulce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115616" y="4664372"/>
            <a:ext cx="18182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dirty="0" smtClean="0"/>
              <a:t>Na</a:t>
            </a:r>
            <a:endParaRPr lang="cs-CZ" sz="9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31974" y="4486076"/>
            <a:ext cx="935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23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52624" y="5526146"/>
            <a:ext cx="751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11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17" name="Čárový popisek 2 16"/>
          <p:cNvSpPr/>
          <p:nvPr/>
        </p:nvSpPr>
        <p:spPr>
          <a:xfrm>
            <a:off x="1686075" y="6034533"/>
            <a:ext cx="2310364" cy="400602"/>
          </a:xfrm>
          <a:prstGeom prst="borderCallout2">
            <a:avLst>
              <a:gd name="adj1" fmla="val 66700"/>
              <a:gd name="adj2" fmla="val -535"/>
              <a:gd name="adj3" fmla="val 66303"/>
              <a:gd name="adj4" fmla="val -29163"/>
              <a:gd name="adj5" fmla="val 11053"/>
              <a:gd name="adj6" fmla="val -342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Protonové číslo Z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" name="Čárový popisek 2 19"/>
          <p:cNvSpPr/>
          <p:nvPr/>
        </p:nvSpPr>
        <p:spPr>
          <a:xfrm>
            <a:off x="1563369" y="4548600"/>
            <a:ext cx="2555776" cy="400602"/>
          </a:xfrm>
          <a:prstGeom prst="borderCallout2">
            <a:avLst>
              <a:gd name="adj1" fmla="val 25289"/>
              <a:gd name="adj2" fmla="val -475"/>
              <a:gd name="adj3" fmla="val 25090"/>
              <a:gd name="adj4" fmla="val -21159"/>
              <a:gd name="adj5" fmla="val 59993"/>
              <a:gd name="adj6" fmla="val -287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Nukleonové  číslo 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499124" y="5357678"/>
            <a:ext cx="352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počet</a:t>
            </a:r>
            <a:r>
              <a:rPr lang="cs-CZ" sz="2400" dirty="0" smtClean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e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-</a:t>
            </a:r>
            <a:r>
              <a:rPr lang="cs-CZ" sz="2400" dirty="0" smtClean="0"/>
              <a:t> v obalu    </a:t>
            </a:r>
            <a:r>
              <a:rPr lang="cs-CZ" sz="2400" b="1" dirty="0" smtClean="0">
                <a:solidFill>
                  <a:srgbClr val="FF0000"/>
                </a:solidFill>
              </a:rPr>
              <a:t>= 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499124" y="489601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počet </a:t>
            </a:r>
            <a:r>
              <a:rPr lang="cs-CZ" sz="2400" b="1" dirty="0">
                <a:solidFill>
                  <a:srgbClr val="FF0000"/>
                </a:solidFill>
              </a:rPr>
              <a:t>p</a:t>
            </a:r>
            <a:r>
              <a:rPr lang="cs-CZ" sz="2400" b="1" baseline="30000" dirty="0">
                <a:solidFill>
                  <a:srgbClr val="FF0000"/>
                </a:solidFill>
              </a:rPr>
              <a:t>+</a:t>
            </a:r>
            <a:r>
              <a:rPr lang="cs-CZ" sz="2400" dirty="0" smtClean="0"/>
              <a:t> </a:t>
            </a:r>
            <a:r>
              <a:rPr lang="cs-CZ" sz="2400" dirty="0"/>
              <a:t>v </a:t>
            </a:r>
            <a:r>
              <a:rPr lang="cs-CZ" sz="2400" dirty="0" smtClean="0"/>
              <a:t>jádře   </a:t>
            </a:r>
            <a:r>
              <a:rPr lang="cs-CZ" sz="2400" b="1" dirty="0" smtClean="0">
                <a:solidFill>
                  <a:srgbClr val="FF0000"/>
                </a:solidFill>
              </a:rPr>
              <a:t>= 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499124" y="5803700"/>
            <a:ext cx="388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počet</a:t>
            </a:r>
            <a:r>
              <a:rPr lang="cs-CZ" sz="2400" dirty="0" smtClean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n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0 </a:t>
            </a:r>
            <a:r>
              <a:rPr lang="cs-CZ" sz="2400" dirty="0"/>
              <a:t>v </a:t>
            </a:r>
            <a:r>
              <a:rPr lang="cs-CZ" sz="2400" dirty="0" smtClean="0"/>
              <a:t>jádře    </a:t>
            </a:r>
            <a:r>
              <a:rPr lang="cs-CZ" sz="2400" b="1" dirty="0" smtClean="0">
                <a:solidFill>
                  <a:srgbClr val="FF0000"/>
                </a:solidFill>
              </a:rPr>
              <a:t>= A - 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4427984" y="4840020"/>
            <a:ext cx="3960440" cy="15951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255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" grpId="0" animBg="1"/>
      <p:bldP spid="3" grpId="0"/>
      <p:bldP spid="5" grpId="0"/>
      <p:bldP spid="6" grpId="0"/>
      <p:bldP spid="7" grpId="0" animBg="1"/>
      <p:bldP spid="8" grpId="0"/>
      <p:bldP spid="9" grpId="0"/>
      <p:bldP spid="10" grpId="0"/>
      <p:bldP spid="11" grpId="0"/>
      <p:bldP spid="13" grpId="0"/>
      <p:bldP spid="14" grpId="0"/>
      <p:bldP spid="15" grpId="0"/>
      <p:bldP spid="17" grpId="0" animBg="1"/>
      <p:bldP spid="20" grpId="0" animBg="1"/>
      <p:bldP spid="21" grpId="0"/>
      <p:bldP spid="22" grpId="0"/>
      <p:bldP spid="23" grpId="0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761</Words>
  <Application>Microsoft Office PowerPoint</Application>
  <PresentationFormat>Předvádění na obrazovce (4:3)</PresentationFormat>
  <Paragraphs>212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Tok</vt:lpstr>
      <vt:lpstr>1_Tok</vt:lpstr>
      <vt:lpstr>Prezentace aplikace PowerPoint</vt:lpstr>
      <vt:lpstr>STAVBA ATOMU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atomu</dc:title>
  <dc:creator>Lenovo</dc:creator>
  <cp:lastModifiedBy>Lenovo</cp:lastModifiedBy>
  <cp:revision>138</cp:revision>
  <dcterms:created xsi:type="dcterms:W3CDTF">2013-01-15T07:03:01Z</dcterms:created>
  <dcterms:modified xsi:type="dcterms:W3CDTF">2013-05-24T05:58:26Z</dcterms:modified>
</cp:coreProperties>
</file>