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40"/>
  </p:notesMasterIdLst>
  <p:sldIdLst>
    <p:sldId id="288" r:id="rId8"/>
    <p:sldId id="287" r:id="rId9"/>
    <p:sldId id="257" r:id="rId10"/>
    <p:sldId id="259" r:id="rId11"/>
    <p:sldId id="264" r:id="rId12"/>
    <p:sldId id="265" r:id="rId13"/>
    <p:sldId id="262" r:id="rId14"/>
    <p:sldId id="266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7" r:id="rId23"/>
    <p:sldId id="279" r:id="rId24"/>
    <p:sldId id="280" r:id="rId25"/>
    <p:sldId id="281" r:id="rId26"/>
    <p:sldId id="283" r:id="rId27"/>
    <p:sldId id="284" r:id="rId28"/>
    <p:sldId id="285" r:id="rId29"/>
    <p:sldId id="267" r:id="rId30"/>
    <p:sldId id="263" r:id="rId31"/>
    <p:sldId id="286" r:id="rId32"/>
    <p:sldId id="260" r:id="rId33"/>
    <p:sldId id="261" r:id="rId34"/>
    <p:sldId id="270" r:id="rId35"/>
    <p:sldId id="276" r:id="rId36"/>
    <p:sldId id="278" r:id="rId37"/>
    <p:sldId id="282" r:id="rId38"/>
    <p:sldId id="258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EC"/>
    <a:srgbClr val="FFFF66"/>
    <a:srgbClr val="00CC00"/>
    <a:srgbClr val="00FF00"/>
    <a:srgbClr val="FF0000"/>
    <a:srgbClr val="065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5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2BE99-8C6B-4C16-8951-9297CCB42798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0564C-A2CC-4B4A-BD27-247D705006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87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1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1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2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12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9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0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41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66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3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34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6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8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98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23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41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49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45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3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2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38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95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78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45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7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83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98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5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7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99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2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29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78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66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3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67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21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7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41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24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75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4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78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7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79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7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5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1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51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98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96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17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37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65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1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05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81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708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59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06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44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87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95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6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/>
              <a:t>13.6.2013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6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8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20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04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4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13.6.2013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55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6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2.wdp"/><Relationship Id="rId7" Type="http://schemas.openxmlformats.org/officeDocument/2006/relationships/image" Target="../media/image7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251520" y="2398713"/>
            <a:ext cx="8640960" cy="42306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2" name="Group 43"/>
          <p:cNvGrpSpPr>
            <a:grpSpLocks noGrp="1" noChangeAspect="1"/>
          </p:cNvGrpSpPr>
          <p:nvPr/>
        </p:nvGrpSpPr>
        <p:grpSpPr bwMode="auto">
          <a:xfrm>
            <a:off x="642938" y="928688"/>
            <a:ext cx="7772400" cy="1470025"/>
            <a:chOff x="0" y="0"/>
            <a:chExt cx="9765" cy="1637"/>
          </a:xfrm>
        </p:grpSpPr>
        <p:sp>
          <p:nvSpPr>
            <p:cNvPr id="3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4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20 w 7514"/>
                <a:gd name="T1" fmla="*/ 23 h 385"/>
                <a:gd name="T2" fmla="*/ 25 w 7514"/>
                <a:gd name="T3" fmla="*/ 4 h 385"/>
                <a:gd name="T4" fmla="*/ 29 w 7514"/>
                <a:gd name="T5" fmla="*/ 20 h 385"/>
                <a:gd name="T6" fmla="*/ 52 w 7514"/>
                <a:gd name="T7" fmla="*/ 12 h 385"/>
                <a:gd name="T8" fmla="*/ 41 w 7514"/>
                <a:gd name="T9" fmla="*/ 17 h 385"/>
                <a:gd name="T10" fmla="*/ 70 w 7514"/>
                <a:gd name="T11" fmla="*/ 18 h 385"/>
                <a:gd name="T12" fmla="*/ 58 w 7514"/>
                <a:gd name="T13" fmla="*/ 5 h 385"/>
                <a:gd name="T14" fmla="*/ 68 w 7514"/>
                <a:gd name="T15" fmla="*/ 7 h 385"/>
                <a:gd name="T16" fmla="*/ 64 w 7514"/>
                <a:gd name="T17" fmla="*/ 12 h 385"/>
                <a:gd name="T18" fmla="*/ 61 w 7514"/>
                <a:gd name="T19" fmla="*/ 23 h 385"/>
                <a:gd name="T20" fmla="*/ 81 w 7514"/>
                <a:gd name="T21" fmla="*/ 11 h 385"/>
                <a:gd name="T22" fmla="*/ 107 w 7514"/>
                <a:gd name="T23" fmla="*/ 5 h 385"/>
                <a:gd name="T24" fmla="*/ 100 w 7514"/>
                <a:gd name="T25" fmla="*/ 20 h 385"/>
                <a:gd name="T26" fmla="*/ 110 w 7514"/>
                <a:gd name="T27" fmla="*/ 21 h 385"/>
                <a:gd name="T28" fmla="*/ 97 w 7514"/>
                <a:gd name="T29" fmla="*/ 6 h 385"/>
                <a:gd name="T30" fmla="*/ 125 w 7514"/>
                <a:gd name="T31" fmla="*/ 4 h 385"/>
                <a:gd name="T32" fmla="*/ 118 w 7514"/>
                <a:gd name="T33" fmla="*/ 22 h 385"/>
                <a:gd name="T34" fmla="*/ 148 w 7514"/>
                <a:gd name="T35" fmla="*/ 4 h 385"/>
                <a:gd name="T36" fmla="*/ 143 w 7514"/>
                <a:gd name="T37" fmla="*/ 23 h 385"/>
                <a:gd name="T38" fmla="*/ 153 w 7514"/>
                <a:gd name="T39" fmla="*/ 12 h 385"/>
                <a:gd name="T40" fmla="*/ 170 w 7514"/>
                <a:gd name="T41" fmla="*/ 4 h 385"/>
                <a:gd name="T42" fmla="*/ 162 w 7514"/>
                <a:gd name="T43" fmla="*/ 23 h 385"/>
                <a:gd name="T44" fmla="*/ 169 w 7514"/>
                <a:gd name="T45" fmla="*/ 22 h 385"/>
                <a:gd name="T46" fmla="*/ 164 w 7514"/>
                <a:gd name="T47" fmla="*/ 5 h 385"/>
                <a:gd name="T48" fmla="*/ 191 w 7514"/>
                <a:gd name="T49" fmla="*/ 4 h 385"/>
                <a:gd name="T50" fmla="*/ 197 w 7514"/>
                <a:gd name="T51" fmla="*/ 14 h 385"/>
                <a:gd name="T52" fmla="*/ 198 w 7514"/>
                <a:gd name="T53" fmla="*/ 15 h 385"/>
                <a:gd name="T54" fmla="*/ 197 w 7514"/>
                <a:gd name="T55" fmla="*/ 12 h 385"/>
                <a:gd name="T56" fmla="*/ 213 w 7514"/>
                <a:gd name="T57" fmla="*/ 3 h 385"/>
                <a:gd name="T58" fmla="*/ 213 w 7514"/>
                <a:gd name="T59" fmla="*/ 24 h 385"/>
                <a:gd name="T60" fmla="*/ 213 w 7514"/>
                <a:gd name="T61" fmla="*/ 3 h 385"/>
                <a:gd name="T62" fmla="*/ 214 w 7514"/>
                <a:gd name="T63" fmla="*/ 5 h 385"/>
                <a:gd name="T64" fmla="*/ 212 w 7514"/>
                <a:gd name="T65" fmla="*/ 22 h 385"/>
                <a:gd name="T66" fmla="*/ 236 w 7514"/>
                <a:gd name="T67" fmla="*/ 23 h 385"/>
                <a:gd name="T68" fmla="*/ 242 w 7514"/>
                <a:gd name="T69" fmla="*/ 9 h 385"/>
                <a:gd name="T70" fmla="*/ 241 w 7514"/>
                <a:gd name="T71" fmla="*/ 10 h 385"/>
                <a:gd name="T72" fmla="*/ 269 w 7514"/>
                <a:gd name="T73" fmla="*/ 23 h 385"/>
                <a:gd name="T74" fmla="*/ 261 w 7514"/>
                <a:gd name="T75" fmla="*/ 4 h 385"/>
                <a:gd name="T76" fmla="*/ 269 w 7514"/>
                <a:gd name="T77" fmla="*/ 6 h 385"/>
                <a:gd name="T78" fmla="*/ 261 w 7514"/>
                <a:gd name="T79" fmla="*/ 21 h 385"/>
                <a:gd name="T80" fmla="*/ 281 w 7514"/>
                <a:gd name="T81" fmla="*/ 24 h 385"/>
                <a:gd name="T82" fmla="*/ 283 w 7514"/>
                <a:gd name="T83" fmla="*/ 22 h 385"/>
                <a:gd name="T84" fmla="*/ 301 w 7514"/>
                <a:gd name="T85" fmla="*/ 5 h 385"/>
                <a:gd name="T86" fmla="*/ 305 w 7514"/>
                <a:gd name="T87" fmla="*/ 22 h 385"/>
                <a:gd name="T88" fmla="*/ 322 w 7514"/>
                <a:gd name="T89" fmla="*/ 18 h 385"/>
                <a:gd name="T90" fmla="*/ 340 w 7514"/>
                <a:gd name="T91" fmla="*/ 4 h 385"/>
                <a:gd name="T92" fmla="*/ 329 w 7514"/>
                <a:gd name="T93" fmla="*/ 22 h 385"/>
                <a:gd name="T94" fmla="*/ 360 w 7514"/>
                <a:gd name="T95" fmla="*/ 6 h 385"/>
                <a:gd name="T96" fmla="*/ 347 w 7514"/>
                <a:gd name="T97" fmla="*/ 13 h 385"/>
                <a:gd name="T98" fmla="*/ 359 w 7514"/>
                <a:gd name="T99" fmla="*/ 8 h 385"/>
                <a:gd name="T100" fmla="*/ 379 w 7514"/>
                <a:gd name="T101" fmla="*/ 5 h 385"/>
                <a:gd name="T102" fmla="*/ 378 w 7514"/>
                <a:gd name="T103" fmla="*/ 22 h 385"/>
                <a:gd name="T104" fmla="*/ 376 w 7514"/>
                <a:gd name="T105" fmla="*/ 0 h 385"/>
                <a:gd name="T106" fmla="*/ 388 w 7514"/>
                <a:gd name="T107" fmla="*/ 23 h 385"/>
                <a:gd name="T108" fmla="*/ 400 w 7514"/>
                <a:gd name="T109" fmla="*/ 17 h 385"/>
                <a:gd name="T110" fmla="*/ 402 w 7514"/>
                <a:gd name="T111" fmla="*/ 2 h 385"/>
                <a:gd name="T112" fmla="*/ 427 w 7514"/>
                <a:gd name="T113" fmla="*/ 4 h 385"/>
                <a:gd name="T114" fmla="*/ 441 w 7514"/>
                <a:gd name="T115" fmla="*/ 22 h 385"/>
                <a:gd name="T116" fmla="*/ 432 w 7514"/>
                <a:gd name="T117" fmla="*/ 10 h 385"/>
                <a:gd name="T118" fmla="*/ 458 w 7514"/>
                <a:gd name="T119" fmla="*/ 12 h 385"/>
                <a:gd name="T120" fmla="*/ 447 w 7514"/>
                <a:gd name="T121" fmla="*/ 21 h 385"/>
                <a:gd name="T122" fmla="*/ 466 w 7514"/>
                <a:gd name="T123" fmla="*/ 13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5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2 w 2517"/>
                <a:gd name="T1" fmla="*/ 105 h 1689"/>
                <a:gd name="T2" fmla="*/ 15 w 2517"/>
                <a:gd name="T3" fmla="*/ 105 h 1689"/>
                <a:gd name="T4" fmla="*/ 37 w 2517"/>
                <a:gd name="T5" fmla="*/ 105 h 1689"/>
                <a:gd name="T6" fmla="*/ 64 w 2517"/>
                <a:gd name="T7" fmla="*/ 105 h 1689"/>
                <a:gd name="T8" fmla="*/ 94 w 2517"/>
                <a:gd name="T9" fmla="*/ 105 h 1689"/>
                <a:gd name="T10" fmla="*/ 121 w 2517"/>
                <a:gd name="T11" fmla="*/ 105 h 1689"/>
                <a:gd name="T12" fmla="*/ 143 w 2517"/>
                <a:gd name="T13" fmla="*/ 105 h 1689"/>
                <a:gd name="T14" fmla="*/ 156 w 2517"/>
                <a:gd name="T15" fmla="*/ 105 h 1689"/>
                <a:gd name="T16" fmla="*/ 158 w 2517"/>
                <a:gd name="T17" fmla="*/ 104 h 1689"/>
                <a:gd name="T18" fmla="*/ 158 w 2517"/>
                <a:gd name="T19" fmla="*/ 95 h 1689"/>
                <a:gd name="T20" fmla="*/ 158 w 2517"/>
                <a:gd name="T21" fmla="*/ 81 h 1689"/>
                <a:gd name="T22" fmla="*/ 158 w 2517"/>
                <a:gd name="T23" fmla="*/ 62 h 1689"/>
                <a:gd name="T24" fmla="*/ 158 w 2517"/>
                <a:gd name="T25" fmla="*/ 42 h 1689"/>
                <a:gd name="T26" fmla="*/ 158 w 2517"/>
                <a:gd name="T27" fmla="*/ 24 h 1689"/>
                <a:gd name="T28" fmla="*/ 158 w 2517"/>
                <a:gd name="T29" fmla="*/ 9 h 1689"/>
                <a:gd name="T30" fmla="*/ 158 w 2517"/>
                <a:gd name="T31" fmla="*/ 1 h 1689"/>
                <a:gd name="T32" fmla="*/ 156 w 2517"/>
                <a:gd name="T33" fmla="*/ 0 h 1689"/>
                <a:gd name="T34" fmla="*/ 143 w 2517"/>
                <a:gd name="T35" fmla="*/ 0 h 1689"/>
                <a:gd name="T36" fmla="*/ 121 w 2517"/>
                <a:gd name="T37" fmla="*/ 0 h 1689"/>
                <a:gd name="T38" fmla="*/ 94 w 2517"/>
                <a:gd name="T39" fmla="*/ 0 h 1689"/>
                <a:gd name="T40" fmla="*/ 64 w 2517"/>
                <a:gd name="T41" fmla="*/ 0 h 1689"/>
                <a:gd name="T42" fmla="*/ 37 w 2517"/>
                <a:gd name="T43" fmla="*/ 0 h 1689"/>
                <a:gd name="T44" fmla="*/ 15 w 2517"/>
                <a:gd name="T45" fmla="*/ 0 h 1689"/>
                <a:gd name="T46" fmla="*/ 2 w 2517"/>
                <a:gd name="T47" fmla="*/ 0 h 1689"/>
                <a:gd name="T48" fmla="*/ 0 w 2517"/>
                <a:gd name="T49" fmla="*/ 1 h 1689"/>
                <a:gd name="T50" fmla="*/ 0 w 2517"/>
                <a:gd name="T51" fmla="*/ 9 h 1689"/>
                <a:gd name="T52" fmla="*/ 0 w 2517"/>
                <a:gd name="T53" fmla="*/ 24 h 1689"/>
                <a:gd name="T54" fmla="*/ 0 w 2517"/>
                <a:gd name="T55" fmla="*/ 42 h 1689"/>
                <a:gd name="T56" fmla="*/ 0 w 2517"/>
                <a:gd name="T57" fmla="*/ 62 h 1689"/>
                <a:gd name="T58" fmla="*/ 0 w 2517"/>
                <a:gd name="T59" fmla="*/ 81 h 1689"/>
                <a:gd name="T60" fmla="*/ 0 w 2517"/>
                <a:gd name="T61" fmla="*/ 95 h 1689"/>
                <a:gd name="T62" fmla="*/ 0 w 2517"/>
                <a:gd name="T63" fmla="*/ 104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6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43 w 1310"/>
                <a:gd name="T1" fmla="*/ 7 h 1309"/>
                <a:gd name="T2" fmla="*/ 41 w 1310"/>
                <a:gd name="T3" fmla="*/ 10 h 1309"/>
                <a:gd name="T4" fmla="*/ 38 w 1310"/>
                <a:gd name="T5" fmla="*/ 8 h 1309"/>
                <a:gd name="T6" fmla="*/ 39 w 1310"/>
                <a:gd name="T7" fmla="*/ 5 h 1309"/>
                <a:gd name="T8" fmla="*/ 41 w 1310"/>
                <a:gd name="T9" fmla="*/ 4 h 1309"/>
                <a:gd name="T10" fmla="*/ 27 w 1310"/>
                <a:gd name="T11" fmla="*/ 11 h 1309"/>
                <a:gd name="T12" fmla="*/ 24 w 1310"/>
                <a:gd name="T13" fmla="*/ 15 h 1309"/>
                <a:gd name="T14" fmla="*/ 20 w 1310"/>
                <a:gd name="T15" fmla="*/ 14 h 1309"/>
                <a:gd name="T16" fmla="*/ 20 w 1310"/>
                <a:gd name="T17" fmla="*/ 10 h 1309"/>
                <a:gd name="T18" fmla="*/ 23 w 1310"/>
                <a:gd name="T19" fmla="*/ 7 h 1309"/>
                <a:gd name="T20" fmla="*/ 15 w 1310"/>
                <a:gd name="T21" fmla="*/ 23 h 1309"/>
                <a:gd name="T22" fmla="*/ 13 w 1310"/>
                <a:gd name="T23" fmla="*/ 29 h 1309"/>
                <a:gd name="T24" fmla="*/ 6 w 1310"/>
                <a:gd name="T25" fmla="*/ 29 h 1309"/>
                <a:gd name="T26" fmla="*/ 5 w 1310"/>
                <a:gd name="T27" fmla="*/ 22 h 1309"/>
                <a:gd name="T28" fmla="*/ 10 w 1310"/>
                <a:gd name="T29" fmla="*/ 19 h 1309"/>
                <a:gd name="T30" fmla="*/ 11 w 1310"/>
                <a:gd name="T31" fmla="*/ 40 h 1309"/>
                <a:gd name="T32" fmla="*/ 10 w 1310"/>
                <a:gd name="T33" fmla="*/ 47 h 1309"/>
                <a:gd name="T34" fmla="*/ 3 w 1310"/>
                <a:gd name="T35" fmla="*/ 47 h 1309"/>
                <a:gd name="T36" fmla="*/ 0 w 1310"/>
                <a:gd name="T37" fmla="*/ 40 h 1309"/>
                <a:gd name="T38" fmla="*/ 5 w 1310"/>
                <a:gd name="T39" fmla="*/ 36 h 1309"/>
                <a:gd name="T40" fmla="*/ 15 w 1310"/>
                <a:gd name="T41" fmla="*/ 58 h 1309"/>
                <a:gd name="T42" fmla="*/ 13 w 1310"/>
                <a:gd name="T43" fmla="*/ 64 h 1309"/>
                <a:gd name="T44" fmla="*/ 7 w 1310"/>
                <a:gd name="T45" fmla="*/ 65 h 1309"/>
                <a:gd name="T46" fmla="*/ 5 w 1310"/>
                <a:gd name="T47" fmla="*/ 59 h 1309"/>
                <a:gd name="T48" fmla="*/ 10 w 1310"/>
                <a:gd name="T49" fmla="*/ 54 h 1309"/>
                <a:gd name="T50" fmla="*/ 26 w 1310"/>
                <a:gd name="T51" fmla="*/ 71 h 1309"/>
                <a:gd name="T52" fmla="*/ 25 w 1310"/>
                <a:gd name="T53" fmla="*/ 76 h 1309"/>
                <a:gd name="T54" fmla="*/ 21 w 1310"/>
                <a:gd name="T55" fmla="*/ 77 h 1309"/>
                <a:gd name="T56" fmla="*/ 19 w 1310"/>
                <a:gd name="T57" fmla="*/ 72 h 1309"/>
                <a:gd name="T58" fmla="*/ 22 w 1310"/>
                <a:gd name="T59" fmla="*/ 69 h 1309"/>
                <a:gd name="T60" fmla="*/ 43 w 1310"/>
                <a:gd name="T61" fmla="*/ 75 h 1309"/>
                <a:gd name="T62" fmla="*/ 43 w 1310"/>
                <a:gd name="T63" fmla="*/ 79 h 1309"/>
                <a:gd name="T64" fmla="*/ 41 w 1310"/>
                <a:gd name="T65" fmla="*/ 80 h 1309"/>
                <a:gd name="T66" fmla="*/ 39 w 1310"/>
                <a:gd name="T67" fmla="*/ 78 h 1309"/>
                <a:gd name="T68" fmla="*/ 40 w 1310"/>
                <a:gd name="T69" fmla="*/ 75 h 1309"/>
                <a:gd name="T70" fmla="*/ 59 w 1310"/>
                <a:gd name="T71" fmla="*/ 71 h 1309"/>
                <a:gd name="T72" fmla="*/ 60 w 1310"/>
                <a:gd name="T73" fmla="*/ 74 h 1309"/>
                <a:gd name="T74" fmla="*/ 58 w 1310"/>
                <a:gd name="T75" fmla="*/ 75 h 1309"/>
                <a:gd name="T76" fmla="*/ 56 w 1310"/>
                <a:gd name="T77" fmla="*/ 74 h 1309"/>
                <a:gd name="T78" fmla="*/ 56 w 1310"/>
                <a:gd name="T79" fmla="*/ 71 h 1309"/>
                <a:gd name="T80" fmla="*/ 59 w 1310"/>
                <a:gd name="T81" fmla="*/ 71 h 1309"/>
                <a:gd name="T82" fmla="*/ 75 w 1310"/>
                <a:gd name="T83" fmla="*/ 60 h 1309"/>
                <a:gd name="T84" fmla="*/ 72 w 1310"/>
                <a:gd name="T85" fmla="*/ 62 h 1309"/>
                <a:gd name="T86" fmla="*/ 69 w 1310"/>
                <a:gd name="T87" fmla="*/ 61 h 1309"/>
                <a:gd name="T88" fmla="*/ 70 w 1310"/>
                <a:gd name="T89" fmla="*/ 58 h 1309"/>
                <a:gd name="T90" fmla="*/ 73 w 1310"/>
                <a:gd name="T91" fmla="*/ 57 h 1309"/>
                <a:gd name="T92" fmla="*/ 81 w 1310"/>
                <a:gd name="T93" fmla="*/ 41 h 1309"/>
                <a:gd name="T94" fmla="*/ 78 w 1310"/>
                <a:gd name="T95" fmla="*/ 46 h 1309"/>
                <a:gd name="T96" fmla="*/ 74 w 1310"/>
                <a:gd name="T97" fmla="*/ 45 h 1309"/>
                <a:gd name="T98" fmla="*/ 73 w 1310"/>
                <a:gd name="T99" fmla="*/ 40 h 1309"/>
                <a:gd name="T100" fmla="*/ 77 w 1310"/>
                <a:gd name="T101" fmla="*/ 38 h 1309"/>
                <a:gd name="T102" fmla="*/ 77 w 1310"/>
                <a:gd name="T103" fmla="*/ 23 h 1309"/>
                <a:gd name="T104" fmla="*/ 75 w 1310"/>
                <a:gd name="T105" fmla="*/ 29 h 1309"/>
                <a:gd name="T106" fmla="*/ 69 w 1310"/>
                <a:gd name="T107" fmla="*/ 29 h 1309"/>
                <a:gd name="T108" fmla="*/ 67 w 1310"/>
                <a:gd name="T109" fmla="*/ 22 h 1309"/>
                <a:gd name="T110" fmla="*/ 72 w 1310"/>
                <a:gd name="T111" fmla="*/ 19 h 1309"/>
                <a:gd name="T112" fmla="*/ 63 w 1310"/>
                <a:gd name="T113" fmla="*/ 9 h 1309"/>
                <a:gd name="T114" fmla="*/ 61 w 1310"/>
                <a:gd name="T115" fmla="*/ 16 h 1309"/>
                <a:gd name="T116" fmla="*/ 54 w 1310"/>
                <a:gd name="T117" fmla="*/ 17 h 1309"/>
                <a:gd name="T118" fmla="*/ 52 w 1310"/>
                <a:gd name="T119" fmla="*/ 10 h 1309"/>
                <a:gd name="T120" fmla="*/ 57 w 1310"/>
                <a:gd name="T121" fmla="*/ 5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7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2 w 2521"/>
                <a:gd name="T1" fmla="*/ 9 h 294"/>
                <a:gd name="T2" fmla="*/ 2 w 2521"/>
                <a:gd name="T3" fmla="*/ 15 h 294"/>
                <a:gd name="T4" fmla="*/ 0 w 2521"/>
                <a:gd name="T5" fmla="*/ 13 h 294"/>
                <a:gd name="T6" fmla="*/ 19 w 2521"/>
                <a:gd name="T7" fmla="*/ 15 h 294"/>
                <a:gd name="T8" fmla="*/ 22 w 2521"/>
                <a:gd name="T9" fmla="*/ 10 h 294"/>
                <a:gd name="T10" fmla="*/ 12 w 2521"/>
                <a:gd name="T11" fmla="*/ 3 h 294"/>
                <a:gd name="T12" fmla="*/ 37 w 2521"/>
                <a:gd name="T13" fmla="*/ 5 h 294"/>
                <a:gd name="T14" fmla="*/ 36 w 2521"/>
                <a:gd name="T15" fmla="*/ 11 h 294"/>
                <a:gd name="T16" fmla="*/ 38 w 2521"/>
                <a:gd name="T17" fmla="*/ 18 h 294"/>
                <a:gd name="T18" fmla="*/ 36 w 2521"/>
                <a:gd name="T19" fmla="*/ 14 h 294"/>
                <a:gd name="T20" fmla="*/ 29 w 2521"/>
                <a:gd name="T21" fmla="*/ 11 h 294"/>
                <a:gd name="T22" fmla="*/ 27 w 2521"/>
                <a:gd name="T23" fmla="*/ 5 h 294"/>
                <a:gd name="T24" fmla="*/ 35 w 2521"/>
                <a:gd name="T25" fmla="*/ 6 h 294"/>
                <a:gd name="T26" fmla="*/ 29 w 2521"/>
                <a:gd name="T27" fmla="*/ 7 h 294"/>
                <a:gd name="T28" fmla="*/ 53 w 2521"/>
                <a:gd name="T29" fmla="*/ 9 h 294"/>
                <a:gd name="T30" fmla="*/ 49 w 2521"/>
                <a:gd name="T31" fmla="*/ 18 h 294"/>
                <a:gd name="T32" fmla="*/ 40 w 2521"/>
                <a:gd name="T33" fmla="*/ 14 h 294"/>
                <a:gd name="T34" fmla="*/ 42 w 2521"/>
                <a:gd name="T35" fmla="*/ 5 h 294"/>
                <a:gd name="T36" fmla="*/ 52 w 2521"/>
                <a:gd name="T37" fmla="*/ 5 h 294"/>
                <a:gd name="T38" fmla="*/ 51 w 2521"/>
                <a:gd name="T39" fmla="*/ 7 h 294"/>
                <a:gd name="T40" fmla="*/ 45 w 2521"/>
                <a:gd name="T41" fmla="*/ 5 h 294"/>
                <a:gd name="T42" fmla="*/ 42 w 2521"/>
                <a:gd name="T43" fmla="*/ 12 h 294"/>
                <a:gd name="T44" fmla="*/ 47 w 2521"/>
                <a:gd name="T45" fmla="*/ 17 h 294"/>
                <a:gd name="T46" fmla="*/ 63 w 2521"/>
                <a:gd name="T47" fmla="*/ 3 h 294"/>
                <a:gd name="T48" fmla="*/ 66 w 2521"/>
                <a:gd name="T49" fmla="*/ 9 h 294"/>
                <a:gd name="T50" fmla="*/ 59 w 2521"/>
                <a:gd name="T51" fmla="*/ 11 h 294"/>
                <a:gd name="T52" fmla="*/ 56 w 2521"/>
                <a:gd name="T53" fmla="*/ 5 h 294"/>
                <a:gd name="T54" fmla="*/ 58 w 2521"/>
                <a:gd name="T55" fmla="*/ 10 h 294"/>
                <a:gd name="T56" fmla="*/ 64 w 2521"/>
                <a:gd name="T57" fmla="*/ 7 h 294"/>
                <a:gd name="T58" fmla="*/ 71 w 2521"/>
                <a:gd name="T59" fmla="*/ 17 h 294"/>
                <a:gd name="T60" fmla="*/ 77 w 2521"/>
                <a:gd name="T61" fmla="*/ 15 h 294"/>
                <a:gd name="T62" fmla="*/ 72 w 2521"/>
                <a:gd name="T63" fmla="*/ 11 h 294"/>
                <a:gd name="T64" fmla="*/ 69 w 2521"/>
                <a:gd name="T65" fmla="*/ 6 h 294"/>
                <a:gd name="T66" fmla="*/ 75 w 2521"/>
                <a:gd name="T67" fmla="*/ 3 h 294"/>
                <a:gd name="T68" fmla="*/ 78 w 2521"/>
                <a:gd name="T69" fmla="*/ 8 h 294"/>
                <a:gd name="T70" fmla="*/ 73 w 2521"/>
                <a:gd name="T71" fmla="*/ 5 h 294"/>
                <a:gd name="T72" fmla="*/ 73 w 2521"/>
                <a:gd name="T73" fmla="*/ 9 h 294"/>
                <a:gd name="T74" fmla="*/ 79 w 2521"/>
                <a:gd name="T75" fmla="*/ 13 h 294"/>
                <a:gd name="T76" fmla="*/ 73 w 2521"/>
                <a:gd name="T77" fmla="*/ 18 h 294"/>
                <a:gd name="T78" fmla="*/ 68 w 2521"/>
                <a:gd name="T79" fmla="*/ 13 h 294"/>
                <a:gd name="T80" fmla="*/ 91 w 2521"/>
                <a:gd name="T81" fmla="*/ 3 h 294"/>
                <a:gd name="T82" fmla="*/ 92 w 2521"/>
                <a:gd name="T83" fmla="*/ 18 h 294"/>
                <a:gd name="T84" fmla="*/ 83 w 2521"/>
                <a:gd name="T85" fmla="*/ 18 h 294"/>
                <a:gd name="T86" fmla="*/ 102 w 2521"/>
                <a:gd name="T87" fmla="*/ 5 h 294"/>
                <a:gd name="T88" fmla="*/ 102 w 2521"/>
                <a:gd name="T89" fmla="*/ 13 h 294"/>
                <a:gd name="T90" fmla="*/ 98 w 2521"/>
                <a:gd name="T91" fmla="*/ 9 h 294"/>
                <a:gd name="T92" fmla="*/ 100 w 2521"/>
                <a:gd name="T93" fmla="*/ 12 h 294"/>
                <a:gd name="T94" fmla="*/ 102 w 2521"/>
                <a:gd name="T95" fmla="*/ 0 h 294"/>
                <a:gd name="T96" fmla="*/ 118 w 2521"/>
                <a:gd name="T97" fmla="*/ 17 h 294"/>
                <a:gd name="T98" fmla="*/ 123 w 2521"/>
                <a:gd name="T99" fmla="*/ 13 h 294"/>
                <a:gd name="T100" fmla="*/ 125 w 2521"/>
                <a:gd name="T101" fmla="*/ 14 h 294"/>
                <a:gd name="T102" fmla="*/ 117 w 2521"/>
                <a:gd name="T103" fmla="*/ 18 h 294"/>
                <a:gd name="T104" fmla="*/ 116 w 2521"/>
                <a:gd name="T105" fmla="*/ 3 h 294"/>
                <a:gd name="T106" fmla="*/ 137 w 2521"/>
                <a:gd name="T107" fmla="*/ 11 h 294"/>
                <a:gd name="T108" fmla="*/ 139 w 2521"/>
                <a:gd name="T109" fmla="*/ 18 h 294"/>
                <a:gd name="T110" fmla="*/ 130 w 2521"/>
                <a:gd name="T111" fmla="*/ 10 h 294"/>
                <a:gd name="T112" fmla="*/ 128 w 2521"/>
                <a:gd name="T113" fmla="*/ 5 h 294"/>
                <a:gd name="T114" fmla="*/ 143 w 2521"/>
                <a:gd name="T115" fmla="*/ 3 h 294"/>
                <a:gd name="T116" fmla="*/ 158 w 2521"/>
                <a:gd name="T117" fmla="*/ 5 h 294"/>
                <a:gd name="T118" fmla="*/ 157 w 2521"/>
                <a:gd name="T119" fmla="*/ 10 h 294"/>
                <a:gd name="T120" fmla="*/ 158 w 2521"/>
                <a:gd name="T121" fmla="*/ 18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2 w 1777"/>
                <a:gd name="T1" fmla="*/ 65 h 1049"/>
                <a:gd name="T2" fmla="*/ 11 w 1777"/>
                <a:gd name="T3" fmla="*/ 65 h 1049"/>
                <a:gd name="T4" fmla="*/ 26 w 1777"/>
                <a:gd name="T5" fmla="*/ 65 h 1049"/>
                <a:gd name="T6" fmla="*/ 46 w 1777"/>
                <a:gd name="T7" fmla="*/ 65 h 1049"/>
                <a:gd name="T8" fmla="*/ 66 w 1777"/>
                <a:gd name="T9" fmla="*/ 65 h 1049"/>
                <a:gd name="T10" fmla="*/ 86 w 1777"/>
                <a:gd name="T11" fmla="*/ 65 h 1049"/>
                <a:gd name="T12" fmla="*/ 101 w 1777"/>
                <a:gd name="T13" fmla="*/ 65 h 1049"/>
                <a:gd name="T14" fmla="*/ 110 w 1777"/>
                <a:gd name="T15" fmla="*/ 65 h 1049"/>
                <a:gd name="T16" fmla="*/ 112 w 1777"/>
                <a:gd name="T17" fmla="*/ 64 h 1049"/>
                <a:gd name="T18" fmla="*/ 112 w 1777"/>
                <a:gd name="T19" fmla="*/ 59 h 1049"/>
                <a:gd name="T20" fmla="*/ 112 w 1777"/>
                <a:gd name="T21" fmla="*/ 50 h 1049"/>
                <a:gd name="T22" fmla="*/ 112 w 1777"/>
                <a:gd name="T23" fmla="*/ 38 h 1049"/>
                <a:gd name="T24" fmla="*/ 112 w 1777"/>
                <a:gd name="T25" fmla="*/ 26 h 1049"/>
                <a:gd name="T26" fmla="*/ 112 w 1777"/>
                <a:gd name="T27" fmla="*/ 15 h 1049"/>
                <a:gd name="T28" fmla="*/ 112 w 1777"/>
                <a:gd name="T29" fmla="*/ 6 h 1049"/>
                <a:gd name="T30" fmla="*/ 112 w 1777"/>
                <a:gd name="T31" fmla="*/ 0 h 1049"/>
                <a:gd name="T32" fmla="*/ 110 w 1777"/>
                <a:gd name="T33" fmla="*/ 0 h 1049"/>
                <a:gd name="T34" fmla="*/ 101 w 1777"/>
                <a:gd name="T35" fmla="*/ 0 h 1049"/>
                <a:gd name="T36" fmla="*/ 86 w 1777"/>
                <a:gd name="T37" fmla="*/ 0 h 1049"/>
                <a:gd name="T38" fmla="*/ 66 w 1777"/>
                <a:gd name="T39" fmla="*/ 0 h 1049"/>
                <a:gd name="T40" fmla="*/ 46 w 1777"/>
                <a:gd name="T41" fmla="*/ 0 h 1049"/>
                <a:gd name="T42" fmla="*/ 26 w 1777"/>
                <a:gd name="T43" fmla="*/ 0 h 1049"/>
                <a:gd name="T44" fmla="*/ 11 w 1777"/>
                <a:gd name="T45" fmla="*/ 0 h 1049"/>
                <a:gd name="T46" fmla="*/ 2 w 1777"/>
                <a:gd name="T47" fmla="*/ 0 h 1049"/>
                <a:gd name="T48" fmla="*/ 0 w 1777"/>
                <a:gd name="T49" fmla="*/ 0 h 1049"/>
                <a:gd name="T50" fmla="*/ 0 w 1777"/>
                <a:gd name="T51" fmla="*/ 6 h 1049"/>
                <a:gd name="T52" fmla="*/ 0 w 1777"/>
                <a:gd name="T53" fmla="*/ 15 h 1049"/>
                <a:gd name="T54" fmla="*/ 0 w 1777"/>
                <a:gd name="T55" fmla="*/ 26 h 1049"/>
                <a:gd name="T56" fmla="*/ 0 w 1777"/>
                <a:gd name="T57" fmla="*/ 38 h 1049"/>
                <a:gd name="T58" fmla="*/ 0 w 1777"/>
                <a:gd name="T59" fmla="*/ 50 h 1049"/>
                <a:gd name="T60" fmla="*/ 0 w 1777"/>
                <a:gd name="T61" fmla="*/ 59 h 1049"/>
                <a:gd name="T62" fmla="*/ 0 w 1777"/>
                <a:gd name="T63" fmla="*/ 64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9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146 w 2355"/>
                <a:gd name="T1" fmla="*/ 10 h 1405"/>
                <a:gd name="T2" fmla="*/ 140 w 2355"/>
                <a:gd name="T3" fmla="*/ 14 h 1405"/>
                <a:gd name="T4" fmla="*/ 136 w 2355"/>
                <a:gd name="T5" fmla="*/ 17 h 1405"/>
                <a:gd name="T6" fmla="*/ 145 w 2355"/>
                <a:gd name="T7" fmla="*/ 24 h 1405"/>
                <a:gd name="T8" fmla="*/ 145 w 2355"/>
                <a:gd name="T9" fmla="*/ 36 h 1405"/>
                <a:gd name="T10" fmla="*/ 136 w 2355"/>
                <a:gd name="T11" fmla="*/ 84 h 1405"/>
                <a:gd name="T12" fmla="*/ 120 w 2355"/>
                <a:gd name="T13" fmla="*/ 84 h 1405"/>
                <a:gd name="T14" fmla="*/ 112 w 2355"/>
                <a:gd name="T15" fmla="*/ 36 h 1405"/>
                <a:gd name="T16" fmla="*/ 112 w 2355"/>
                <a:gd name="T17" fmla="*/ 24 h 1405"/>
                <a:gd name="T18" fmla="*/ 120 w 2355"/>
                <a:gd name="T19" fmla="*/ 13 h 1405"/>
                <a:gd name="T20" fmla="*/ 123 w 2355"/>
                <a:gd name="T21" fmla="*/ 5 h 1405"/>
                <a:gd name="T22" fmla="*/ 133 w 2355"/>
                <a:gd name="T23" fmla="*/ 1 h 1405"/>
                <a:gd name="T24" fmla="*/ 66 w 2355"/>
                <a:gd name="T25" fmla="*/ 68 h 1405"/>
                <a:gd name="T26" fmla="*/ 69 w 2355"/>
                <a:gd name="T27" fmla="*/ 73 h 1405"/>
                <a:gd name="T28" fmla="*/ 80 w 2355"/>
                <a:gd name="T29" fmla="*/ 75 h 1405"/>
                <a:gd name="T30" fmla="*/ 89 w 2355"/>
                <a:gd name="T31" fmla="*/ 73 h 1405"/>
                <a:gd name="T32" fmla="*/ 90 w 2355"/>
                <a:gd name="T33" fmla="*/ 67 h 1405"/>
                <a:gd name="T34" fmla="*/ 77 w 2355"/>
                <a:gd name="T35" fmla="*/ 62 h 1405"/>
                <a:gd name="T36" fmla="*/ 57 w 2355"/>
                <a:gd name="T37" fmla="*/ 55 h 1405"/>
                <a:gd name="T38" fmla="*/ 52 w 2355"/>
                <a:gd name="T39" fmla="*/ 49 h 1405"/>
                <a:gd name="T40" fmla="*/ 52 w 2355"/>
                <a:gd name="T41" fmla="*/ 39 h 1405"/>
                <a:gd name="T42" fmla="*/ 57 w 2355"/>
                <a:gd name="T43" fmla="*/ 29 h 1405"/>
                <a:gd name="T44" fmla="*/ 66 w 2355"/>
                <a:gd name="T45" fmla="*/ 23 h 1405"/>
                <a:gd name="T46" fmla="*/ 80 w 2355"/>
                <a:gd name="T47" fmla="*/ 22 h 1405"/>
                <a:gd name="T48" fmla="*/ 93 w 2355"/>
                <a:gd name="T49" fmla="*/ 24 h 1405"/>
                <a:gd name="T50" fmla="*/ 101 w 2355"/>
                <a:gd name="T51" fmla="*/ 31 h 1405"/>
                <a:gd name="T52" fmla="*/ 105 w 2355"/>
                <a:gd name="T53" fmla="*/ 42 h 1405"/>
                <a:gd name="T54" fmla="*/ 88 w 2355"/>
                <a:gd name="T55" fmla="*/ 41 h 1405"/>
                <a:gd name="T56" fmla="*/ 85 w 2355"/>
                <a:gd name="T57" fmla="*/ 36 h 1405"/>
                <a:gd name="T58" fmla="*/ 73 w 2355"/>
                <a:gd name="T59" fmla="*/ 35 h 1405"/>
                <a:gd name="T60" fmla="*/ 68 w 2355"/>
                <a:gd name="T61" fmla="*/ 39 h 1405"/>
                <a:gd name="T62" fmla="*/ 70 w 2355"/>
                <a:gd name="T63" fmla="*/ 44 h 1405"/>
                <a:gd name="T64" fmla="*/ 92 w 2355"/>
                <a:gd name="T65" fmla="*/ 50 h 1405"/>
                <a:gd name="T66" fmla="*/ 104 w 2355"/>
                <a:gd name="T67" fmla="*/ 58 h 1405"/>
                <a:gd name="T68" fmla="*/ 107 w 2355"/>
                <a:gd name="T69" fmla="*/ 65 h 1405"/>
                <a:gd name="T70" fmla="*/ 105 w 2355"/>
                <a:gd name="T71" fmla="*/ 76 h 1405"/>
                <a:gd name="T72" fmla="*/ 98 w 2355"/>
                <a:gd name="T73" fmla="*/ 84 h 1405"/>
                <a:gd name="T74" fmla="*/ 85 w 2355"/>
                <a:gd name="T75" fmla="*/ 88 h 1405"/>
                <a:gd name="T76" fmla="*/ 68 w 2355"/>
                <a:gd name="T77" fmla="*/ 87 h 1405"/>
                <a:gd name="T78" fmla="*/ 56 w 2355"/>
                <a:gd name="T79" fmla="*/ 82 h 1405"/>
                <a:gd name="T80" fmla="*/ 50 w 2355"/>
                <a:gd name="T81" fmla="*/ 73 h 1405"/>
                <a:gd name="T82" fmla="*/ 58 w 2355"/>
                <a:gd name="T83" fmla="*/ 68 h 1405"/>
                <a:gd name="T84" fmla="*/ 23 w 2355"/>
                <a:gd name="T85" fmla="*/ 87 h 1405"/>
                <a:gd name="T86" fmla="*/ 37 w 2355"/>
                <a:gd name="T87" fmla="*/ 80 h 1405"/>
                <a:gd name="T88" fmla="*/ 43 w 2355"/>
                <a:gd name="T89" fmla="*/ 68 h 1405"/>
                <a:gd name="T90" fmla="*/ 26 w 2355"/>
                <a:gd name="T91" fmla="*/ 70 h 1405"/>
                <a:gd name="T92" fmla="*/ 18 w 2355"/>
                <a:gd name="T93" fmla="*/ 75 h 1405"/>
                <a:gd name="T94" fmla="*/ 7 w 2355"/>
                <a:gd name="T95" fmla="*/ 73 h 1405"/>
                <a:gd name="T96" fmla="*/ 0 w 2355"/>
                <a:gd name="T97" fmla="*/ 65 h 1405"/>
                <a:gd name="T98" fmla="*/ 5 w 2355"/>
                <a:gd name="T99" fmla="*/ 87 h 1405"/>
                <a:gd name="T100" fmla="*/ 8 w 2355"/>
                <a:gd name="T101" fmla="*/ 36 h 1405"/>
                <a:gd name="T102" fmla="*/ 21 w 2355"/>
                <a:gd name="T103" fmla="*/ 37 h 1405"/>
                <a:gd name="T104" fmla="*/ 28 w 2355"/>
                <a:gd name="T105" fmla="*/ 48 h 1405"/>
                <a:gd name="T106" fmla="*/ 0 w 2355"/>
                <a:gd name="T107" fmla="*/ 54 h 1405"/>
                <a:gd name="T108" fmla="*/ 45 w 2355"/>
                <a:gd name="T109" fmla="*/ 59 h 1405"/>
                <a:gd name="T110" fmla="*/ 43 w 2355"/>
                <a:gd name="T111" fmla="*/ 43 h 1405"/>
                <a:gd name="T112" fmla="*/ 34 w 2355"/>
                <a:gd name="T113" fmla="*/ 28 h 1405"/>
                <a:gd name="T114" fmla="*/ 18 w 2355"/>
                <a:gd name="T115" fmla="*/ 22 h 1405"/>
                <a:gd name="T116" fmla="*/ 0 w 2355"/>
                <a:gd name="T117" fmla="*/ 24 h 1405"/>
                <a:gd name="T118" fmla="*/ 0 w 2355"/>
                <a:gd name="T119" fmla="*/ 45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75 w 1237"/>
                <a:gd name="T1" fmla="*/ 3 h 939"/>
                <a:gd name="T2" fmla="*/ 76 w 1237"/>
                <a:gd name="T3" fmla="*/ 3 h 939"/>
                <a:gd name="T4" fmla="*/ 74 w 1237"/>
                <a:gd name="T5" fmla="*/ 5 h 939"/>
                <a:gd name="T6" fmla="*/ 75 w 1237"/>
                <a:gd name="T7" fmla="*/ 8 h 939"/>
                <a:gd name="T8" fmla="*/ 74 w 1237"/>
                <a:gd name="T9" fmla="*/ 7 h 939"/>
                <a:gd name="T10" fmla="*/ 72 w 1237"/>
                <a:gd name="T11" fmla="*/ 6 h 939"/>
                <a:gd name="T12" fmla="*/ 69 w 1237"/>
                <a:gd name="T13" fmla="*/ 8 h 939"/>
                <a:gd name="T14" fmla="*/ 70 w 1237"/>
                <a:gd name="T15" fmla="*/ 5 h 939"/>
                <a:gd name="T16" fmla="*/ 69 w 1237"/>
                <a:gd name="T17" fmla="*/ 4 h 939"/>
                <a:gd name="T18" fmla="*/ 68 w 1237"/>
                <a:gd name="T19" fmla="*/ 3 h 939"/>
                <a:gd name="T20" fmla="*/ 71 w 1237"/>
                <a:gd name="T21" fmla="*/ 3 h 939"/>
                <a:gd name="T22" fmla="*/ 72 w 1237"/>
                <a:gd name="T23" fmla="*/ 0 h 939"/>
                <a:gd name="T24" fmla="*/ 73 w 1237"/>
                <a:gd name="T25" fmla="*/ 1 h 939"/>
                <a:gd name="T26" fmla="*/ 58 w 1237"/>
                <a:gd name="T27" fmla="*/ 6 h 939"/>
                <a:gd name="T28" fmla="*/ 63 w 1237"/>
                <a:gd name="T29" fmla="*/ 6 h 939"/>
                <a:gd name="T30" fmla="*/ 61 w 1237"/>
                <a:gd name="T31" fmla="*/ 8 h 939"/>
                <a:gd name="T32" fmla="*/ 59 w 1237"/>
                <a:gd name="T33" fmla="*/ 11 h 939"/>
                <a:gd name="T34" fmla="*/ 61 w 1237"/>
                <a:gd name="T35" fmla="*/ 16 h 939"/>
                <a:gd name="T36" fmla="*/ 57 w 1237"/>
                <a:gd name="T37" fmla="*/ 13 h 939"/>
                <a:gd name="T38" fmla="*/ 53 w 1237"/>
                <a:gd name="T39" fmla="*/ 14 h 939"/>
                <a:gd name="T40" fmla="*/ 51 w 1237"/>
                <a:gd name="T41" fmla="*/ 15 h 939"/>
                <a:gd name="T42" fmla="*/ 53 w 1237"/>
                <a:gd name="T43" fmla="*/ 10 h 939"/>
                <a:gd name="T44" fmla="*/ 48 w 1237"/>
                <a:gd name="T45" fmla="*/ 7 h 939"/>
                <a:gd name="T46" fmla="*/ 51 w 1237"/>
                <a:gd name="T47" fmla="*/ 6 h 939"/>
                <a:gd name="T48" fmla="*/ 54 w 1237"/>
                <a:gd name="T49" fmla="*/ 5 h 939"/>
                <a:gd name="T50" fmla="*/ 56 w 1237"/>
                <a:gd name="T51" fmla="*/ 0 h 939"/>
                <a:gd name="T52" fmla="*/ 57 w 1237"/>
                <a:gd name="T53" fmla="*/ 5 h 939"/>
                <a:gd name="T54" fmla="*/ 22 w 1237"/>
                <a:gd name="T55" fmla="*/ 37 h 939"/>
                <a:gd name="T56" fmla="*/ 28 w 1237"/>
                <a:gd name="T57" fmla="*/ 37 h 939"/>
                <a:gd name="T58" fmla="*/ 35 w 1237"/>
                <a:gd name="T59" fmla="*/ 37 h 939"/>
                <a:gd name="T60" fmla="*/ 30 w 1237"/>
                <a:gd name="T61" fmla="*/ 41 h 939"/>
                <a:gd name="T62" fmla="*/ 25 w 1237"/>
                <a:gd name="T63" fmla="*/ 46 h 939"/>
                <a:gd name="T64" fmla="*/ 26 w 1237"/>
                <a:gd name="T65" fmla="*/ 52 h 939"/>
                <a:gd name="T66" fmla="*/ 28 w 1237"/>
                <a:gd name="T67" fmla="*/ 58 h 939"/>
                <a:gd name="T68" fmla="*/ 23 w 1237"/>
                <a:gd name="T69" fmla="*/ 54 h 939"/>
                <a:gd name="T70" fmla="*/ 16 w 1237"/>
                <a:gd name="T71" fmla="*/ 52 h 939"/>
                <a:gd name="T72" fmla="*/ 6 w 1237"/>
                <a:gd name="T73" fmla="*/ 58 h 939"/>
                <a:gd name="T74" fmla="*/ 8 w 1237"/>
                <a:gd name="T75" fmla="*/ 54 h 939"/>
                <a:gd name="T76" fmla="*/ 10 w 1237"/>
                <a:gd name="T77" fmla="*/ 47 h 939"/>
                <a:gd name="T78" fmla="*/ 9 w 1237"/>
                <a:gd name="T79" fmla="*/ 44 h 939"/>
                <a:gd name="T80" fmla="*/ 0 w 1237"/>
                <a:gd name="T81" fmla="*/ 37 h 939"/>
                <a:gd name="T82" fmla="*/ 4 w 1237"/>
                <a:gd name="T83" fmla="*/ 37 h 939"/>
                <a:gd name="T84" fmla="*/ 11 w 1237"/>
                <a:gd name="T85" fmla="*/ 37 h 939"/>
                <a:gd name="T86" fmla="*/ 13 w 1237"/>
                <a:gd name="T87" fmla="*/ 36 h 939"/>
                <a:gd name="T88" fmla="*/ 15 w 1237"/>
                <a:gd name="T89" fmla="*/ 31 h 939"/>
                <a:gd name="T90" fmla="*/ 17 w 1237"/>
                <a:gd name="T91" fmla="*/ 25 h 939"/>
                <a:gd name="T92" fmla="*/ 18 w 1237"/>
                <a:gd name="T93" fmla="*/ 26 h 939"/>
                <a:gd name="T94" fmla="*/ 20 w 1237"/>
                <a:gd name="T95" fmla="*/ 33 h 939"/>
                <a:gd name="T96" fmla="*/ 22 w 1237"/>
                <a:gd name="T97" fmla="*/ 37 h 939"/>
                <a:gd name="T98" fmla="*/ 42 w 1237"/>
                <a:gd name="T99" fmla="*/ 16 h 939"/>
                <a:gd name="T100" fmla="*/ 45 w 1237"/>
                <a:gd name="T101" fmla="*/ 17 h 939"/>
                <a:gd name="T102" fmla="*/ 39 w 1237"/>
                <a:gd name="T103" fmla="*/ 21 h 939"/>
                <a:gd name="T104" fmla="*/ 41 w 1237"/>
                <a:gd name="T105" fmla="*/ 27 h 939"/>
                <a:gd name="T106" fmla="*/ 39 w 1237"/>
                <a:gd name="T107" fmla="*/ 26 h 939"/>
                <a:gd name="T108" fmla="*/ 34 w 1237"/>
                <a:gd name="T109" fmla="*/ 25 h 939"/>
                <a:gd name="T110" fmla="*/ 29 w 1237"/>
                <a:gd name="T111" fmla="*/ 29 h 939"/>
                <a:gd name="T112" fmla="*/ 31 w 1237"/>
                <a:gd name="T113" fmla="*/ 22 h 939"/>
                <a:gd name="T114" fmla="*/ 28 w 1237"/>
                <a:gd name="T115" fmla="*/ 18 h 939"/>
                <a:gd name="T116" fmla="*/ 26 w 1237"/>
                <a:gd name="T117" fmla="*/ 16 h 939"/>
                <a:gd name="T118" fmla="*/ 33 w 1237"/>
                <a:gd name="T119" fmla="*/ 16 h 939"/>
                <a:gd name="T120" fmla="*/ 35 w 1237"/>
                <a:gd name="T121" fmla="*/ 9 h 939"/>
                <a:gd name="T122" fmla="*/ 37 w 1237"/>
                <a:gd name="T123" fmla="*/ 12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1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0 h 1107"/>
                <a:gd name="T2" fmla="*/ 3 w 1739"/>
                <a:gd name="T3" fmla="*/ 14 h 1107"/>
                <a:gd name="T4" fmla="*/ 6 w 1739"/>
                <a:gd name="T5" fmla="*/ 8 h 1107"/>
                <a:gd name="T6" fmla="*/ 20 w 1739"/>
                <a:gd name="T7" fmla="*/ 14 h 1107"/>
                <a:gd name="T8" fmla="*/ 32 w 1739"/>
                <a:gd name="T9" fmla="*/ 7 h 1107"/>
                <a:gd name="T10" fmla="*/ 30 w 1739"/>
                <a:gd name="T11" fmla="*/ 19 h 1107"/>
                <a:gd name="T12" fmla="*/ 38 w 1739"/>
                <a:gd name="T13" fmla="*/ 9 h 1107"/>
                <a:gd name="T14" fmla="*/ 50 w 1739"/>
                <a:gd name="T15" fmla="*/ 16 h 1107"/>
                <a:gd name="T16" fmla="*/ 43 w 1739"/>
                <a:gd name="T17" fmla="*/ 16 h 1107"/>
                <a:gd name="T18" fmla="*/ 57 w 1739"/>
                <a:gd name="T19" fmla="*/ 8 h 1107"/>
                <a:gd name="T20" fmla="*/ 64 w 1739"/>
                <a:gd name="T21" fmla="*/ 18 h 1107"/>
                <a:gd name="T22" fmla="*/ 53 w 1739"/>
                <a:gd name="T23" fmla="*/ 7 h 1107"/>
                <a:gd name="T24" fmla="*/ 60 w 1739"/>
                <a:gd name="T25" fmla="*/ 9 h 1107"/>
                <a:gd name="T26" fmla="*/ 74 w 1739"/>
                <a:gd name="T27" fmla="*/ 8 h 1107"/>
                <a:gd name="T28" fmla="*/ 80 w 1739"/>
                <a:gd name="T29" fmla="*/ 17 h 1107"/>
                <a:gd name="T30" fmla="*/ 72 w 1739"/>
                <a:gd name="T31" fmla="*/ 16 h 1107"/>
                <a:gd name="T32" fmla="*/ 68 w 1739"/>
                <a:gd name="T33" fmla="*/ 10 h 1107"/>
                <a:gd name="T34" fmla="*/ 77 w 1739"/>
                <a:gd name="T35" fmla="*/ 10 h 1107"/>
                <a:gd name="T36" fmla="*/ 92 w 1739"/>
                <a:gd name="T37" fmla="*/ 8 h 1107"/>
                <a:gd name="T38" fmla="*/ 100 w 1739"/>
                <a:gd name="T39" fmla="*/ 25 h 1107"/>
                <a:gd name="T40" fmla="*/ 101 w 1739"/>
                <a:gd name="T41" fmla="*/ 14 h 1107"/>
                <a:gd name="T42" fmla="*/ 106 w 1739"/>
                <a:gd name="T43" fmla="*/ 0 h 1107"/>
                <a:gd name="T44" fmla="*/ 9 w 1739"/>
                <a:gd name="T45" fmla="*/ 38 h 1107"/>
                <a:gd name="T46" fmla="*/ 0 w 1739"/>
                <a:gd name="T47" fmla="*/ 41 h 1107"/>
                <a:gd name="T48" fmla="*/ 1 w 1739"/>
                <a:gd name="T49" fmla="*/ 38 h 1107"/>
                <a:gd name="T50" fmla="*/ 17 w 1739"/>
                <a:gd name="T51" fmla="*/ 32 h 1107"/>
                <a:gd name="T52" fmla="*/ 17 w 1739"/>
                <a:gd name="T53" fmla="*/ 45 h 1107"/>
                <a:gd name="T54" fmla="*/ 17 w 1739"/>
                <a:gd name="T55" fmla="*/ 32 h 1107"/>
                <a:gd name="T56" fmla="*/ 14 w 1739"/>
                <a:gd name="T57" fmla="*/ 35 h 1107"/>
                <a:gd name="T58" fmla="*/ 27 w 1739"/>
                <a:gd name="T59" fmla="*/ 35 h 1107"/>
                <a:gd name="T60" fmla="*/ 33 w 1739"/>
                <a:gd name="T61" fmla="*/ 43 h 1107"/>
                <a:gd name="T62" fmla="*/ 25 w 1739"/>
                <a:gd name="T63" fmla="*/ 34 h 1107"/>
                <a:gd name="T64" fmla="*/ 37 w 1739"/>
                <a:gd name="T65" fmla="*/ 28 h 1107"/>
                <a:gd name="T66" fmla="*/ 41 w 1739"/>
                <a:gd name="T67" fmla="*/ 33 h 1107"/>
                <a:gd name="T68" fmla="*/ 50 w 1739"/>
                <a:gd name="T69" fmla="*/ 44 h 1107"/>
                <a:gd name="T70" fmla="*/ 40 w 1739"/>
                <a:gd name="T71" fmla="*/ 39 h 1107"/>
                <a:gd name="T72" fmla="*/ 42 w 1739"/>
                <a:gd name="T73" fmla="*/ 35 h 1107"/>
                <a:gd name="T74" fmla="*/ 47 w 1739"/>
                <a:gd name="T75" fmla="*/ 41 h 1107"/>
                <a:gd name="T76" fmla="*/ 52 w 1739"/>
                <a:gd name="T77" fmla="*/ 28 h 1107"/>
                <a:gd name="T78" fmla="*/ 59 w 1739"/>
                <a:gd name="T79" fmla="*/ 36 h 1107"/>
                <a:gd name="T80" fmla="*/ 63 w 1739"/>
                <a:gd name="T81" fmla="*/ 32 h 1107"/>
                <a:gd name="T82" fmla="*/ 72 w 1739"/>
                <a:gd name="T83" fmla="*/ 38 h 1107"/>
                <a:gd name="T84" fmla="*/ 0 w 1739"/>
                <a:gd name="T85" fmla="*/ 59 h 1107"/>
                <a:gd name="T86" fmla="*/ 5 w 1739"/>
                <a:gd name="T87" fmla="*/ 57 h 1107"/>
                <a:gd name="T88" fmla="*/ 15 w 1739"/>
                <a:gd name="T89" fmla="*/ 69 h 1107"/>
                <a:gd name="T90" fmla="*/ 9 w 1739"/>
                <a:gd name="T91" fmla="*/ 58 h 1107"/>
                <a:gd name="T92" fmla="*/ 11 w 1739"/>
                <a:gd name="T93" fmla="*/ 59 h 1107"/>
                <a:gd name="T94" fmla="*/ 27 w 1739"/>
                <a:gd name="T95" fmla="*/ 60 h 1107"/>
                <a:gd name="T96" fmla="*/ 20 w 1739"/>
                <a:gd name="T97" fmla="*/ 57 h 1107"/>
                <a:gd name="T98" fmla="*/ 40 w 1739"/>
                <a:gd name="T99" fmla="*/ 68 h 1107"/>
                <a:gd name="T100" fmla="*/ 32 w 1739"/>
                <a:gd name="T101" fmla="*/ 59 h 1107"/>
                <a:gd name="T102" fmla="*/ 37 w 1739"/>
                <a:gd name="T103" fmla="*/ 68 h 1107"/>
                <a:gd name="T104" fmla="*/ 33 w 1739"/>
                <a:gd name="T105" fmla="*/ 61 h 1107"/>
                <a:gd name="T106" fmla="*/ 52 w 1739"/>
                <a:gd name="T107" fmla="*/ 67 h 1107"/>
                <a:gd name="T108" fmla="*/ 75 w 1739"/>
                <a:gd name="T109" fmla="*/ 54 h 1107"/>
                <a:gd name="T110" fmla="*/ 73 w 1739"/>
                <a:gd name="T111" fmla="*/ 68 h 1107"/>
                <a:gd name="T112" fmla="*/ 72 w 1739"/>
                <a:gd name="T113" fmla="*/ 69 h 1107"/>
                <a:gd name="T114" fmla="*/ 76 w 1739"/>
                <a:gd name="T115" fmla="*/ 52 h 1107"/>
                <a:gd name="T116" fmla="*/ 70 w 1739"/>
                <a:gd name="T117" fmla="*/ 49 h 1107"/>
                <a:gd name="T118" fmla="*/ 97 w 1739"/>
                <a:gd name="T119" fmla="*/ 55 h 1107"/>
                <a:gd name="T120" fmla="*/ 95 w 1739"/>
                <a:gd name="T121" fmla="*/ 69 h 1107"/>
                <a:gd name="T122" fmla="*/ 92 w 1739"/>
                <a:gd name="T123" fmla="*/ 60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2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7 w 317"/>
                <a:gd name="T1" fmla="*/ 10 h 235"/>
                <a:gd name="T2" fmla="*/ 7 w 317"/>
                <a:gd name="T3" fmla="*/ 9 h 235"/>
                <a:gd name="T4" fmla="*/ 7 w 317"/>
                <a:gd name="T5" fmla="*/ 8 h 235"/>
                <a:gd name="T6" fmla="*/ 6 w 317"/>
                <a:gd name="T7" fmla="*/ 7 h 235"/>
                <a:gd name="T8" fmla="*/ 5 w 317"/>
                <a:gd name="T9" fmla="*/ 6 h 235"/>
                <a:gd name="T10" fmla="*/ 4 w 317"/>
                <a:gd name="T11" fmla="*/ 6 h 235"/>
                <a:gd name="T12" fmla="*/ 3 w 317"/>
                <a:gd name="T13" fmla="*/ 6 h 235"/>
                <a:gd name="T14" fmla="*/ 2 w 317"/>
                <a:gd name="T15" fmla="*/ 6 h 235"/>
                <a:gd name="T16" fmla="*/ 1 w 317"/>
                <a:gd name="T17" fmla="*/ 7 h 235"/>
                <a:gd name="T18" fmla="*/ 0 w 317"/>
                <a:gd name="T19" fmla="*/ 8 h 235"/>
                <a:gd name="T20" fmla="*/ 0 w 317"/>
                <a:gd name="T21" fmla="*/ 9 h 235"/>
                <a:gd name="T22" fmla="*/ 0 w 317"/>
                <a:gd name="T23" fmla="*/ 10 h 235"/>
                <a:gd name="T24" fmla="*/ 0 w 317"/>
                <a:gd name="T25" fmla="*/ 11 h 235"/>
                <a:gd name="T26" fmla="*/ 0 w 317"/>
                <a:gd name="T27" fmla="*/ 11 h 235"/>
                <a:gd name="T28" fmla="*/ 0 w 317"/>
                <a:gd name="T29" fmla="*/ 12 h 235"/>
                <a:gd name="T30" fmla="*/ 1 w 317"/>
                <a:gd name="T31" fmla="*/ 14 h 235"/>
                <a:gd name="T32" fmla="*/ 2 w 317"/>
                <a:gd name="T33" fmla="*/ 14 h 235"/>
                <a:gd name="T34" fmla="*/ 3 w 317"/>
                <a:gd name="T35" fmla="*/ 14 h 235"/>
                <a:gd name="T36" fmla="*/ 4 w 317"/>
                <a:gd name="T37" fmla="*/ 14 h 235"/>
                <a:gd name="T38" fmla="*/ 5 w 317"/>
                <a:gd name="T39" fmla="*/ 14 h 235"/>
                <a:gd name="T40" fmla="*/ 6 w 317"/>
                <a:gd name="T41" fmla="*/ 14 h 235"/>
                <a:gd name="T42" fmla="*/ 7 w 317"/>
                <a:gd name="T43" fmla="*/ 12 h 235"/>
                <a:gd name="T44" fmla="*/ 7 w 317"/>
                <a:gd name="T45" fmla="*/ 11 h 235"/>
                <a:gd name="T46" fmla="*/ 7 w 317"/>
                <a:gd name="T47" fmla="*/ 11 h 235"/>
                <a:gd name="T48" fmla="*/ 19 w 317"/>
                <a:gd name="T49" fmla="*/ 3 h 235"/>
                <a:gd name="T50" fmla="*/ 19 w 317"/>
                <a:gd name="T51" fmla="*/ 3 h 235"/>
                <a:gd name="T52" fmla="*/ 19 w 317"/>
                <a:gd name="T53" fmla="*/ 2 h 235"/>
                <a:gd name="T54" fmla="*/ 18 w 317"/>
                <a:gd name="T55" fmla="*/ 1 h 235"/>
                <a:gd name="T56" fmla="*/ 17 w 317"/>
                <a:gd name="T57" fmla="*/ 0 h 235"/>
                <a:gd name="T58" fmla="*/ 16 w 317"/>
                <a:gd name="T59" fmla="*/ 0 h 235"/>
                <a:gd name="T60" fmla="*/ 15 w 317"/>
                <a:gd name="T61" fmla="*/ 0 h 235"/>
                <a:gd name="T62" fmla="*/ 15 w 317"/>
                <a:gd name="T63" fmla="*/ 0 h 235"/>
                <a:gd name="T64" fmla="*/ 14 w 317"/>
                <a:gd name="T65" fmla="*/ 0 h 235"/>
                <a:gd name="T66" fmla="*/ 13 w 317"/>
                <a:gd name="T67" fmla="*/ 1 h 235"/>
                <a:gd name="T68" fmla="*/ 12 w 317"/>
                <a:gd name="T69" fmla="*/ 2 h 235"/>
                <a:gd name="T70" fmla="*/ 11 w 317"/>
                <a:gd name="T71" fmla="*/ 3 h 235"/>
                <a:gd name="T72" fmla="*/ 11 w 317"/>
                <a:gd name="T73" fmla="*/ 3 h 235"/>
                <a:gd name="T74" fmla="*/ 11 w 317"/>
                <a:gd name="T75" fmla="*/ 4 h 235"/>
                <a:gd name="T76" fmla="*/ 12 w 317"/>
                <a:gd name="T77" fmla="*/ 5 h 235"/>
                <a:gd name="T78" fmla="*/ 13 w 317"/>
                <a:gd name="T79" fmla="*/ 6 h 235"/>
                <a:gd name="T80" fmla="*/ 14 w 317"/>
                <a:gd name="T81" fmla="*/ 7 h 235"/>
                <a:gd name="T82" fmla="*/ 15 w 317"/>
                <a:gd name="T83" fmla="*/ 7 h 235"/>
                <a:gd name="T84" fmla="*/ 15 w 317"/>
                <a:gd name="T85" fmla="*/ 7 h 235"/>
                <a:gd name="T86" fmla="*/ 16 w 317"/>
                <a:gd name="T87" fmla="*/ 7 h 235"/>
                <a:gd name="T88" fmla="*/ 17 w 317"/>
                <a:gd name="T89" fmla="*/ 7 h 235"/>
                <a:gd name="T90" fmla="*/ 18 w 317"/>
                <a:gd name="T91" fmla="*/ 6 h 235"/>
                <a:gd name="T92" fmla="*/ 19 w 317"/>
                <a:gd name="T93" fmla="*/ 5 h 235"/>
                <a:gd name="T94" fmla="*/ 19 w 317"/>
                <a:gd name="T95" fmla="*/ 4 h 235"/>
                <a:gd name="T96" fmla="*/ 19 w 317"/>
                <a:gd name="T97" fmla="*/ 3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89 w 1559"/>
                <a:gd name="T1" fmla="*/ 19 h 639"/>
                <a:gd name="T2" fmla="*/ 89 w 1559"/>
                <a:gd name="T3" fmla="*/ 13 h 639"/>
                <a:gd name="T4" fmla="*/ 89 w 1559"/>
                <a:gd name="T5" fmla="*/ 6 h 639"/>
                <a:gd name="T6" fmla="*/ 89 w 1559"/>
                <a:gd name="T7" fmla="*/ 0 h 639"/>
                <a:gd name="T8" fmla="*/ 88 w 1559"/>
                <a:gd name="T9" fmla="*/ 0 h 639"/>
                <a:gd name="T10" fmla="*/ 81 w 1559"/>
                <a:gd name="T11" fmla="*/ 0 h 639"/>
                <a:gd name="T12" fmla="*/ 68 w 1559"/>
                <a:gd name="T13" fmla="*/ 0 h 639"/>
                <a:gd name="T14" fmla="*/ 53 w 1559"/>
                <a:gd name="T15" fmla="*/ 0 h 639"/>
                <a:gd name="T16" fmla="*/ 36 w 1559"/>
                <a:gd name="T17" fmla="*/ 0 h 639"/>
                <a:gd name="T18" fmla="*/ 20 w 1559"/>
                <a:gd name="T19" fmla="*/ 0 h 639"/>
                <a:gd name="T20" fmla="*/ 8 w 1559"/>
                <a:gd name="T21" fmla="*/ 0 h 639"/>
                <a:gd name="T22" fmla="*/ 1 w 1559"/>
                <a:gd name="T23" fmla="*/ 0 h 639"/>
                <a:gd name="T24" fmla="*/ 0 w 1559"/>
                <a:gd name="T25" fmla="*/ 1 h 639"/>
                <a:gd name="T26" fmla="*/ 0 w 1559"/>
                <a:gd name="T27" fmla="*/ 10 h 639"/>
                <a:gd name="T28" fmla="*/ 0 w 1559"/>
                <a:gd name="T29" fmla="*/ 23 h 639"/>
                <a:gd name="T30" fmla="*/ 0 w 1559"/>
                <a:gd name="T31" fmla="*/ 32 h 639"/>
                <a:gd name="T32" fmla="*/ 1 w 1559"/>
                <a:gd name="T33" fmla="*/ 34 h 639"/>
                <a:gd name="T34" fmla="*/ 6 w 1559"/>
                <a:gd name="T35" fmla="*/ 34 h 639"/>
                <a:gd name="T36" fmla="*/ 7 w 1559"/>
                <a:gd name="T37" fmla="*/ 33 h 639"/>
                <a:gd name="T38" fmla="*/ 7 w 1559"/>
                <a:gd name="T39" fmla="*/ 27 h 639"/>
                <a:gd name="T40" fmla="*/ 7 w 1559"/>
                <a:gd name="T41" fmla="*/ 18 h 639"/>
                <a:gd name="T42" fmla="*/ 7 w 1559"/>
                <a:gd name="T43" fmla="*/ 9 h 639"/>
                <a:gd name="T44" fmla="*/ 8 w 1559"/>
                <a:gd name="T45" fmla="*/ 7 h 639"/>
                <a:gd name="T46" fmla="*/ 14 w 1559"/>
                <a:gd name="T47" fmla="*/ 7 h 639"/>
                <a:gd name="T48" fmla="*/ 24 w 1559"/>
                <a:gd name="T49" fmla="*/ 7 h 639"/>
                <a:gd name="T50" fmla="*/ 37 w 1559"/>
                <a:gd name="T51" fmla="*/ 7 h 639"/>
                <a:gd name="T52" fmla="*/ 51 w 1559"/>
                <a:gd name="T53" fmla="*/ 7 h 639"/>
                <a:gd name="T54" fmla="*/ 64 w 1559"/>
                <a:gd name="T55" fmla="*/ 7 h 639"/>
                <a:gd name="T56" fmla="*/ 75 w 1559"/>
                <a:gd name="T57" fmla="*/ 7 h 639"/>
                <a:gd name="T58" fmla="*/ 81 w 1559"/>
                <a:gd name="T59" fmla="*/ 7 h 639"/>
                <a:gd name="T60" fmla="*/ 82 w 1559"/>
                <a:gd name="T61" fmla="*/ 7 h 639"/>
                <a:gd name="T62" fmla="*/ 82 w 1559"/>
                <a:gd name="T63" fmla="*/ 11 h 639"/>
                <a:gd name="T64" fmla="*/ 82 w 1559"/>
                <a:gd name="T65" fmla="*/ 15 h 639"/>
                <a:gd name="T66" fmla="*/ 82 w 1559"/>
                <a:gd name="T67" fmla="*/ 19 h 639"/>
                <a:gd name="T68" fmla="*/ 81 w 1559"/>
                <a:gd name="T69" fmla="*/ 20 h 639"/>
                <a:gd name="T70" fmla="*/ 75 w 1559"/>
                <a:gd name="T71" fmla="*/ 20 h 639"/>
                <a:gd name="T72" fmla="*/ 74 w 1559"/>
                <a:gd name="T73" fmla="*/ 20 h 639"/>
                <a:gd name="T74" fmla="*/ 78 w 1559"/>
                <a:gd name="T75" fmla="*/ 26 h 639"/>
                <a:gd name="T76" fmla="*/ 82 w 1559"/>
                <a:gd name="T77" fmla="*/ 33 h 639"/>
                <a:gd name="T78" fmla="*/ 85 w 1559"/>
                <a:gd name="T79" fmla="*/ 39 h 639"/>
                <a:gd name="T80" fmla="*/ 86 w 1559"/>
                <a:gd name="T81" fmla="*/ 39 h 639"/>
                <a:gd name="T82" fmla="*/ 89 w 1559"/>
                <a:gd name="T83" fmla="*/ 33 h 639"/>
                <a:gd name="T84" fmla="*/ 93 w 1559"/>
                <a:gd name="T85" fmla="*/ 26 h 639"/>
                <a:gd name="T86" fmla="*/ 96 w 1559"/>
                <a:gd name="T87" fmla="*/ 20 h 639"/>
                <a:gd name="T88" fmla="*/ 96 w 1559"/>
                <a:gd name="T89" fmla="*/ 20 h 639"/>
                <a:gd name="T90" fmla="*/ 90 w 1559"/>
                <a:gd name="T91" fmla="*/ 20 h 639"/>
                <a:gd name="T92" fmla="*/ 85 w 1559"/>
                <a:gd name="T93" fmla="*/ 33 h 639"/>
                <a:gd name="T94" fmla="*/ 83 w 1559"/>
                <a:gd name="T95" fmla="*/ 28 h 639"/>
                <a:gd name="T96" fmla="*/ 80 w 1559"/>
                <a:gd name="T97" fmla="*/ 23 h 639"/>
                <a:gd name="T98" fmla="*/ 85 w 1559"/>
                <a:gd name="T99" fmla="*/ 23 h 639"/>
                <a:gd name="T100" fmla="*/ 91 w 1559"/>
                <a:gd name="T101" fmla="*/ 23 h 639"/>
                <a:gd name="T102" fmla="*/ 88 w 1559"/>
                <a:gd name="T103" fmla="*/ 28 h 639"/>
                <a:gd name="T104" fmla="*/ 85 w 1559"/>
                <a:gd name="T105" fmla="*/ 33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4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7 w 468"/>
                <a:gd name="T1" fmla="*/ 37 h 685"/>
                <a:gd name="T2" fmla="*/ 6 w 468"/>
                <a:gd name="T3" fmla="*/ 35 h 685"/>
                <a:gd name="T4" fmla="*/ 4 w 468"/>
                <a:gd name="T5" fmla="*/ 34 h 685"/>
                <a:gd name="T6" fmla="*/ 2 w 468"/>
                <a:gd name="T7" fmla="*/ 35 h 685"/>
                <a:gd name="T8" fmla="*/ 0 w 468"/>
                <a:gd name="T9" fmla="*/ 36 h 685"/>
                <a:gd name="T10" fmla="*/ 0 w 468"/>
                <a:gd name="T11" fmla="*/ 38 h 685"/>
                <a:gd name="T12" fmla="*/ 0 w 468"/>
                <a:gd name="T13" fmla="*/ 40 h 685"/>
                <a:gd name="T14" fmla="*/ 1 w 468"/>
                <a:gd name="T15" fmla="*/ 42 h 685"/>
                <a:gd name="T16" fmla="*/ 3 w 468"/>
                <a:gd name="T17" fmla="*/ 42 h 685"/>
                <a:gd name="T18" fmla="*/ 5 w 468"/>
                <a:gd name="T19" fmla="*/ 42 h 685"/>
                <a:gd name="T20" fmla="*/ 7 w 468"/>
                <a:gd name="T21" fmla="*/ 41 h 685"/>
                <a:gd name="T22" fmla="*/ 7 w 468"/>
                <a:gd name="T23" fmla="*/ 39 h 685"/>
                <a:gd name="T24" fmla="*/ 13 w 468"/>
                <a:gd name="T25" fmla="*/ 23 h 685"/>
                <a:gd name="T26" fmla="*/ 12 w 468"/>
                <a:gd name="T27" fmla="*/ 21 h 685"/>
                <a:gd name="T28" fmla="*/ 10 w 468"/>
                <a:gd name="T29" fmla="*/ 20 h 685"/>
                <a:gd name="T30" fmla="*/ 9 w 468"/>
                <a:gd name="T31" fmla="*/ 20 h 685"/>
                <a:gd name="T32" fmla="*/ 7 w 468"/>
                <a:gd name="T33" fmla="*/ 21 h 685"/>
                <a:gd name="T34" fmla="*/ 6 w 468"/>
                <a:gd name="T35" fmla="*/ 23 h 685"/>
                <a:gd name="T36" fmla="*/ 6 w 468"/>
                <a:gd name="T37" fmla="*/ 25 h 685"/>
                <a:gd name="T38" fmla="*/ 7 w 468"/>
                <a:gd name="T39" fmla="*/ 27 h 685"/>
                <a:gd name="T40" fmla="*/ 9 w 468"/>
                <a:gd name="T41" fmla="*/ 28 h 685"/>
                <a:gd name="T42" fmla="*/ 10 w 468"/>
                <a:gd name="T43" fmla="*/ 28 h 685"/>
                <a:gd name="T44" fmla="*/ 12 w 468"/>
                <a:gd name="T45" fmla="*/ 27 h 685"/>
                <a:gd name="T46" fmla="*/ 13 w 468"/>
                <a:gd name="T47" fmla="*/ 25 h 685"/>
                <a:gd name="T48" fmla="*/ 20 w 468"/>
                <a:gd name="T49" fmla="*/ 13 h 685"/>
                <a:gd name="T50" fmla="*/ 19 w 468"/>
                <a:gd name="T51" fmla="*/ 11 h 685"/>
                <a:gd name="T52" fmla="*/ 17 w 468"/>
                <a:gd name="T53" fmla="*/ 9 h 685"/>
                <a:gd name="T54" fmla="*/ 16 w 468"/>
                <a:gd name="T55" fmla="*/ 9 h 685"/>
                <a:gd name="T56" fmla="*/ 14 w 468"/>
                <a:gd name="T57" fmla="*/ 10 h 685"/>
                <a:gd name="T58" fmla="*/ 12 w 468"/>
                <a:gd name="T59" fmla="*/ 12 h 685"/>
                <a:gd name="T60" fmla="*/ 12 w 468"/>
                <a:gd name="T61" fmla="*/ 14 h 685"/>
                <a:gd name="T62" fmla="*/ 13 w 468"/>
                <a:gd name="T63" fmla="*/ 15 h 685"/>
                <a:gd name="T64" fmla="*/ 15 w 468"/>
                <a:gd name="T65" fmla="*/ 17 h 685"/>
                <a:gd name="T66" fmla="*/ 16 w 468"/>
                <a:gd name="T67" fmla="*/ 17 h 685"/>
                <a:gd name="T68" fmla="*/ 18 w 468"/>
                <a:gd name="T69" fmla="*/ 16 h 685"/>
                <a:gd name="T70" fmla="*/ 20 w 468"/>
                <a:gd name="T71" fmla="*/ 14 h 685"/>
                <a:gd name="T72" fmla="*/ 29 w 468"/>
                <a:gd name="T73" fmla="*/ 3 h 685"/>
                <a:gd name="T74" fmla="*/ 28 w 468"/>
                <a:gd name="T75" fmla="*/ 2 h 685"/>
                <a:gd name="T76" fmla="*/ 26 w 468"/>
                <a:gd name="T77" fmla="*/ 0 h 685"/>
                <a:gd name="T78" fmla="*/ 25 w 468"/>
                <a:gd name="T79" fmla="*/ 0 h 685"/>
                <a:gd name="T80" fmla="*/ 23 w 468"/>
                <a:gd name="T81" fmla="*/ 0 h 685"/>
                <a:gd name="T82" fmla="*/ 21 w 468"/>
                <a:gd name="T83" fmla="*/ 2 h 685"/>
                <a:gd name="T84" fmla="*/ 21 w 468"/>
                <a:gd name="T85" fmla="*/ 3 h 685"/>
                <a:gd name="T86" fmla="*/ 21 w 468"/>
                <a:gd name="T87" fmla="*/ 5 h 685"/>
                <a:gd name="T88" fmla="*/ 23 w 468"/>
                <a:gd name="T89" fmla="*/ 7 h 685"/>
                <a:gd name="T90" fmla="*/ 25 w 468"/>
                <a:gd name="T91" fmla="*/ 7 h 685"/>
                <a:gd name="T92" fmla="*/ 26 w 468"/>
                <a:gd name="T93" fmla="*/ 7 h 685"/>
                <a:gd name="T94" fmla="*/ 28 w 468"/>
                <a:gd name="T95" fmla="*/ 5 h 685"/>
                <a:gd name="T96" fmla="*/ 29 w 468"/>
                <a:gd name="T97" fmla="*/ 3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5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4 w 93"/>
                <a:gd name="T3" fmla="*/ 2 h 553"/>
                <a:gd name="T4" fmla="*/ 5 w 93"/>
                <a:gd name="T5" fmla="*/ 2 h 553"/>
                <a:gd name="T6" fmla="*/ 4 w 93"/>
                <a:gd name="T7" fmla="*/ 0 h 553"/>
                <a:gd name="T8" fmla="*/ 6 w 93"/>
                <a:gd name="T9" fmla="*/ 1 h 553"/>
                <a:gd name="T10" fmla="*/ 6 w 93"/>
                <a:gd name="T11" fmla="*/ 3 h 553"/>
                <a:gd name="T12" fmla="*/ 4 w 93"/>
                <a:gd name="T13" fmla="*/ 4 h 553"/>
                <a:gd name="T14" fmla="*/ 2 w 93"/>
                <a:gd name="T15" fmla="*/ 2 h 553"/>
                <a:gd name="T16" fmla="*/ 3 w 93"/>
                <a:gd name="T17" fmla="*/ 9 h 553"/>
                <a:gd name="T18" fmla="*/ 1 w 93"/>
                <a:gd name="T19" fmla="*/ 8 h 553"/>
                <a:gd name="T20" fmla="*/ 1 w 93"/>
                <a:gd name="T21" fmla="*/ 5 h 553"/>
                <a:gd name="T22" fmla="*/ 4 w 93"/>
                <a:gd name="T23" fmla="*/ 5 h 553"/>
                <a:gd name="T24" fmla="*/ 6 w 93"/>
                <a:gd name="T25" fmla="*/ 7 h 553"/>
                <a:gd name="T26" fmla="*/ 4 w 93"/>
                <a:gd name="T27" fmla="*/ 9 h 553"/>
                <a:gd name="T28" fmla="*/ 2 w 93"/>
                <a:gd name="T29" fmla="*/ 6 h 553"/>
                <a:gd name="T30" fmla="*/ 2 w 93"/>
                <a:gd name="T31" fmla="*/ 7 h 553"/>
                <a:gd name="T32" fmla="*/ 5 w 93"/>
                <a:gd name="T33" fmla="*/ 7 h 553"/>
                <a:gd name="T34" fmla="*/ 5 w 93"/>
                <a:gd name="T35" fmla="*/ 6 h 553"/>
                <a:gd name="T36" fmla="*/ 2 w 93"/>
                <a:gd name="T37" fmla="*/ 14 h 553"/>
                <a:gd name="T38" fmla="*/ 0 w 93"/>
                <a:gd name="T39" fmla="*/ 12 h 553"/>
                <a:gd name="T40" fmla="*/ 2 w 93"/>
                <a:gd name="T41" fmla="*/ 10 h 553"/>
                <a:gd name="T42" fmla="*/ 5 w 93"/>
                <a:gd name="T43" fmla="*/ 10 h 553"/>
                <a:gd name="T44" fmla="*/ 6 w 93"/>
                <a:gd name="T45" fmla="*/ 13 h 553"/>
                <a:gd name="T46" fmla="*/ 3 w 93"/>
                <a:gd name="T47" fmla="*/ 14 h 553"/>
                <a:gd name="T48" fmla="*/ 2 w 93"/>
                <a:gd name="T49" fmla="*/ 12 h 553"/>
                <a:gd name="T50" fmla="*/ 3 w 93"/>
                <a:gd name="T51" fmla="*/ 13 h 553"/>
                <a:gd name="T52" fmla="*/ 5 w 93"/>
                <a:gd name="T53" fmla="*/ 12 h 553"/>
                <a:gd name="T54" fmla="*/ 4 w 93"/>
                <a:gd name="T55" fmla="*/ 11 h 553"/>
                <a:gd name="T56" fmla="*/ 3 w 93"/>
                <a:gd name="T57" fmla="*/ 18 h 553"/>
                <a:gd name="T58" fmla="*/ 1 w 93"/>
                <a:gd name="T59" fmla="*/ 18 h 553"/>
                <a:gd name="T60" fmla="*/ 3 w 93"/>
                <a:gd name="T61" fmla="*/ 16 h 553"/>
                <a:gd name="T62" fmla="*/ 5 w 93"/>
                <a:gd name="T63" fmla="*/ 16 h 553"/>
                <a:gd name="T64" fmla="*/ 6 w 93"/>
                <a:gd name="T65" fmla="*/ 17 h 553"/>
                <a:gd name="T66" fmla="*/ 3 w 93"/>
                <a:gd name="T67" fmla="*/ 24 h 553"/>
                <a:gd name="T68" fmla="*/ 3 w 93"/>
                <a:gd name="T69" fmla="*/ 20 h 553"/>
                <a:gd name="T70" fmla="*/ 2 w 93"/>
                <a:gd name="T71" fmla="*/ 29 h 553"/>
                <a:gd name="T72" fmla="*/ 1 w 93"/>
                <a:gd name="T73" fmla="*/ 24 h 553"/>
                <a:gd name="T74" fmla="*/ 3 w 93"/>
                <a:gd name="T75" fmla="*/ 26 h 553"/>
                <a:gd name="T76" fmla="*/ 4 w 93"/>
                <a:gd name="T77" fmla="*/ 25 h 553"/>
                <a:gd name="T78" fmla="*/ 6 w 93"/>
                <a:gd name="T79" fmla="*/ 26 h 553"/>
                <a:gd name="T80" fmla="*/ 2 w 93"/>
                <a:gd name="T81" fmla="*/ 27 h 553"/>
                <a:gd name="T82" fmla="*/ 2 w 93"/>
                <a:gd name="T83" fmla="*/ 31 h 553"/>
                <a:gd name="T84" fmla="*/ 3 w 93"/>
                <a:gd name="T85" fmla="*/ 32 h 553"/>
                <a:gd name="T86" fmla="*/ 3 w 93"/>
                <a:gd name="T87" fmla="*/ 31 h 553"/>
                <a:gd name="T88" fmla="*/ 4 w 93"/>
                <a:gd name="T89" fmla="*/ 32 h 553"/>
                <a:gd name="T90" fmla="*/ 5 w 93"/>
                <a:gd name="T91" fmla="*/ 32 h 553"/>
                <a:gd name="T92" fmla="*/ 5 w 93"/>
                <a:gd name="T93" fmla="*/ 30 h 553"/>
                <a:gd name="T94" fmla="*/ 6 w 93"/>
                <a:gd name="T95" fmla="*/ 31 h 553"/>
                <a:gd name="T96" fmla="*/ 6 w 93"/>
                <a:gd name="T97" fmla="*/ 33 h 553"/>
                <a:gd name="T98" fmla="*/ 4 w 93"/>
                <a:gd name="T99" fmla="*/ 34 h 553"/>
                <a:gd name="T100" fmla="*/ 3 w 93"/>
                <a:gd name="T101" fmla="*/ 34 h 553"/>
                <a:gd name="T102" fmla="*/ 1 w 93"/>
                <a:gd name="T103" fmla="*/ 34 h 553"/>
                <a:gd name="T104" fmla="*/ 0 w 93"/>
                <a:gd name="T105" fmla="*/ 31 h 553"/>
                <a:gd name="T106" fmla="*/ 2 w 93"/>
                <a:gd name="T107" fmla="*/ 30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172 w 2753"/>
                <a:gd name="T1" fmla="*/ 29 h 496"/>
                <a:gd name="T2" fmla="*/ 165 w 2753"/>
                <a:gd name="T3" fmla="*/ 24 h 496"/>
                <a:gd name="T4" fmla="*/ 165 w 2753"/>
                <a:gd name="T5" fmla="*/ 27 h 496"/>
                <a:gd name="T6" fmla="*/ 166 w 2753"/>
                <a:gd name="T7" fmla="*/ 22 h 496"/>
                <a:gd name="T8" fmla="*/ 159 w 2753"/>
                <a:gd name="T9" fmla="*/ 27 h 496"/>
                <a:gd name="T10" fmla="*/ 157 w 2753"/>
                <a:gd name="T11" fmla="*/ 21 h 496"/>
                <a:gd name="T12" fmla="*/ 150 w 2753"/>
                <a:gd name="T13" fmla="*/ 29 h 496"/>
                <a:gd name="T14" fmla="*/ 139 w 2753"/>
                <a:gd name="T15" fmla="*/ 27 h 496"/>
                <a:gd name="T16" fmla="*/ 139 w 2753"/>
                <a:gd name="T17" fmla="*/ 22 h 496"/>
                <a:gd name="T18" fmla="*/ 139 w 2753"/>
                <a:gd name="T19" fmla="*/ 28 h 496"/>
                <a:gd name="T20" fmla="*/ 131 w 2753"/>
                <a:gd name="T21" fmla="*/ 23 h 496"/>
                <a:gd name="T22" fmla="*/ 129 w 2753"/>
                <a:gd name="T23" fmla="*/ 22 h 496"/>
                <a:gd name="T24" fmla="*/ 123 w 2753"/>
                <a:gd name="T25" fmla="*/ 23 h 496"/>
                <a:gd name="T26" fmla="*/ 127 w 2753"/>
                <a:gd name="T27" fmla="*/ 23 h 496"/>
                <a:gd name="T28" fmla="*/ 119 w 2753"/>
                <a:gd name="T29" fmla="*/ 27 h 496"/>
                <a:gd name="T30" fmla="*/ 117 w 2753"/>
                <a:gd name="T31" fmla="*/ 22 h 496"/>
                <a:gd name="T32" fmla="*/ 111 w 2753"/>
                <a:gd name="T33" fmla="*/ 28 h 496"/>
                <a:gd name="T34" fmla="*/ 107 w 2753"/>
                <a:gd name="T35" fmla="*/ 26 h 496"/>
                <a:gd name="T36" fmla="*/ 100 w 2753"/>
                <a:gd name="T37" fmla="*/ 23 h 496"/>
                <a:gd name="T38" fmla="*/ 103 w 2753"/>
                <a:gd name="T39" fmla="*/ 27 h 496"/>
                <a:gd name="T40" fmla="*/ 101 w 2753"/>
                <a:gd name="T41" fmla="*/ 21 h 496"/>
                <a:gd name="T42" fmla="*/ 92 w 2753"/>
                <a:gd name="T43" fmla="*/ 27 h 496"/>
                <a:gd name="T44" fmla="*/ 90 w 2753"/>
                <a:gd name="T45" fmla="*/ 22 h 496"/>
                <a:gd name="T46" fmla="*/ 87 w 2753"/>
                <a:gd name="T47" fmla="*/ 24 h 496"/>
                <a:gd name="T48" fmla="*/ 82 w 2753"/>
                <a:gd name="T49" fmla="*/ 21 h 496"/>
                <a:gd name="T50" fmla="*/ 77 w 2753"/>
                <a:gd name="T51" fmla="*/ 27 h 496"/>
                <a:gd name="T52" fmla="*/ 75 w 2753"/>
                <a:gd name="T53" fmla="*/ 21 h 496"/>
                <a:gd name="T54" fmla="*/ 71 w 2753"/>
                <a:gd name="T55" fmla="*/ 23 h 496"/>
                <a:gd name="T56" fmla="*/ 60 w 2753"/>
                <a:gd name="T57" fmla="*/ 29 h 496"/>
                <a:gd name="T58" fmla="*/ 66 w 2753"/>
                <a:gd name="T59" fmla="*/ 25 h 496"/>
                <a:gd name="T60" fmla="*/ 57 w 2753"/>
                <a:gd name="T61" fmla="*/ 21 h 496"/>
                <a:gd name="T62" fmla="*/ 47 w 2753"/>
                <a:gd name="T63" fmla="*/ 29 h 496"/>
                <a:gd name="T64" fmla="*/ 37 w 2753"/>
                <a:gd name="T65" fmla="*/ 27 h 496"/>
                <a:gd name="T66" fmla="*/ 38 w 2753"/>
                <a:gd name="T67" fmla="*/ 29 h 496"/>
                <a:gd name="T68" fmla="*/ 41 w 2753"/>
                <a:gd name="T69" fmla="*/ 25 h 496"/>
                <a:gd name="T70" fmla="*/ 32 w 2753"/>
                <a:gd name="T71" fmla="*/ 23 h 496"/>
                <a:gd name="T72" fmla="*/ 20 w 2753"/>
                <a:gd name="T73" fmla="*/ 26 h 496"/>
                <a:gd name="T74" fmla="*/ 17 w 2753"/>
                <a:gd name="T75" fmla="*/ 21 h 496"/>
                <a:gd name="T76" fmla="*/ 11 w 2753"/>
                <a:gd name="T77" fmla="*/ 27 h 496"/>
                <a:gd name="T78" fmla="*/ 3 w 2753"/>
                <a:gd name="T79" fmla="*/ 23 h 496"/>
                <a:gd name="T80" fmla="*/ 7 w 2753"/>
                <a:gd name="T81" fmla="*/ 28 h 496"/>
                <a:gd name="T82" fmla="*/ 131 w 2753"/>
                <a:gd name="T83" fmla="*/ 4 h 496"/>
                <a:gd name="T84" fmla="*/ 128 w 2753"/>
                <a:gd name="T85" fmla="*/ 5 h 496"/>
                <a:gd name="T86" fmla="*/ 122 w 2753"/>
                <a:gd name="T87" fmla="*/ 5 h 496"/>
                <a:gd name="T88" fmla="*/ 118 w 2753"/>
                <a:gd name="T89" fmla="*/ 1 h 496"/>
                <a:gd name="T90" fmla="*/ 118 w 2753"/>
                <a:gd name="T91" fmla="*/ 6 h 496"/>
                <a:gd name="T92" fmla="*/ 121 w 2753"/>
                <a:gd name="T93" fmla="*/ 5 h 496"/>
                <a:gd name="T94" fmla="*/ 103 w 2753"/>
                <a:gd name="T95" fmla="*/ 8 h 496"/>
                <a:gd name="T96" fmla="*/ 103 w 2753"/>
                <a:gd name="T97" fmla="*/ 11 h 496"/>
                <a:gd name="T98" fmla="*/ 103 w 2753"/>
                <a:gd name="T99" fmla="*/ 5 h 496"/>
                <a:gd name="T100" fmla="*/ 105 w 2753"/>
                <a:gd name="T101" fmla="*/ 8 h 496"/>
                <a:gd name="T102" fmla="*/ 91 w 2753"/>
                <a:gd name="T103" fmla="*/ 0 h 496"/>
                <a:gd name="T104" fmla="*/ 91 w 2753"/>
                <a:gd name="T105" fmla="*/ 12 h 496"/>
                <a:gd name="T106" fmla="*/ 93 w 2753"/>
                <a:gd name="T107" fmla="*/ 6 h 496"/>
                <a:gd name="T108" fmla="*/ 83 w 2753"/>
                <a:gd name="T109" fmla="*/ 7 h 496"/>
                <a:gd name="T110" fmla="*/ 81 w 2753"/>
                <a:gd name="T111" fmla="*/ 4 h 496"/>
                <a:gd name="T112" fmla="*/ 73 w 2753"/>
                <a:gd name="T113" fmla="*/ 7 h 496"/>
                <a:gd name="T114" fmla="*/ 71 w 2753"/>
                <a:gd name="T115" fmla="*/ 1 h 496"/>
                <a:gd name="T116" fmla="*/ 50 w 2753"/>
                <a:gd name="T117" fmla="*/ 10 h 496"/>
                <a:gd name="T118" fmla="*/ 52 w 2753"/>
                <a:gd name="T119" fmla="*/ 8 h 496"/>
                <a:gd name="T120" fmla="*/ 44 w 2753"/>
                <a:gd name="T121" fmla="*/ 3 h 496"/>
                <a:gd name="T122" fmla="*/ 47 w 2753"/>
                <a:gd name="T123" fmla="*/ 3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7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15 w 1400"/>
                <a:gd name="T1" fmla="*/ 32 h 639"/>
                <a:gd name="T2" fmla="*/ 15 w 1400"/>
                <a:gd name="T3" fmla="*/ 28 h 639"/>
                <a:gd name="T4" fmla="*/ 15 w 1400"/>
                <a:gd name="T5" fmla="*/ 24 h 639"/>
                <a:gd name="T6" fmla="*/ 15 w 1400"/>
                <a:gd name="T7" fmla="*/ 20 h 639"/>
                <a:gd name="T8" fmla="*/ 15 w 1400"/>
                <a:gd name="T9" fmla="*/ 20 h 639"/>
                <a:gd name="T10" fmla="*/ 16 w 1400"/>
                <a:gd name="T11" fmla="*/ 20 h 639"/>
                <a:gd name="T12" fmla="*/ 21 w 1400"/>
                <a:gd name="T13" fmla="*/ 20 h 639"/>
                <a:gd name="T14" fmla="*/ 22 w 1400"/>
                <a:gd name="T15" fmla="*/ 19 h 639"/>
                <a:gd name="T16" fmla="*/ 19 w 1400"/>
                <a:gd name="T17" fmla="*/ 13 h 639"/>
                <a:gd name="T18" fmla="*/ 15 w 1400"/>
                <a:gd name="T19" fmla="*/ 6 h 639"/>
                <a:gd name="T20" fmla="*/ 12 w 1400"/>
                <a:gd name="T21" fmla="*/ 0 h 639"/>
                <a:gd name="T22" fmla="*/ 11 w 1400"/>
                <a:gd name="T23" fmla="*/ 0 h 639"/>
                <a:gd name="T24" fmla="*/ 7 w 1400"/>
                <a:gd name="T25" fmla="*/ 6 h 639"/>
                <a:gd name="T26" fmla="*/ 3 w 1400"/>
                <a:gd name="T27" fmla="*/ 13 h 639"/>
                <a:gd name="T28" fmla="*/ 0 w 1400"/>
                <a:gd name="T29" fmla="*/ 19 h 639"/>
                <a:gd name="T30" fmla="*/ 1 w 1400"/>
                <a:gd name="T31" fmla="*/ 20 h 639"/>
                <a:gd name="T32" fmla="*/ 6 w 1400"/>
                <a:gd name="T33" fmla="*/ 20 h 639"/>
                <a:gd name="T34" fmla="*/ 8 w 1400"/>
                <a:gd name="T35" fmla="*/ 20 h 639"/>
                <a:gd name="T36" fmla="*/ 8 w 1400"/>
                <a:gd name="T37" fmla="*/ 26 h 639"/>
                <a:gd name="T38" fmla="*/ 8 w 1400"/>
                <a:gd name="T39" fmla="*/ 33 h 639"/>
                <a:gd name="T40" fmla="*/ 8 w 1400"/>
                <a:gd name="T41" fmla="*/ 39 h 639"/>
                <a:gd name="T42" fmla="*/ 8 w 1400"/>
                <a:gd name="T43" fmla="*/ 39 h 639"/>
                <a:gd name="T44" fmla="*/ 15 w 1400"/>
                <a:gd name="T45" fmla="*/ 39 h 639"/>
                <a:gd name="T46" fmla="*/ 26 w 1400"/>
                <a:gd name="T47" fmla="*/ 39 h 639"/>
                <a:gd name="T48" fmla="*/ 40 w 1400"/>
                <a:gd name="T49" fmla="*/ 39 h 639"/>
                <a:gd name="T50" fmla="*/ 55 w 1400"/>
                <a:gd name="T51" fmla="*/ 39 h 639"/>
                <a:gd name="T52" fmla="*/ 69 w 1400"/>
                <a:gd name="T53" fmla="*/ 39 h 639"/>
                <a:gd name="T54" fmla="*/ 80 w 1400"/>
                <a:gd name="T55" fmla="*/ 39 h 639"/>
                <a:gd name="T56" fmla="*/ 86 w 1400"/>
                <a:gd name="T57" fmla="*/ 39 h 639"/>
                <a:gd name="T58" fmla="*/ 87 w 1400"/>
                <a:gd name="T59" fmla="*/ 38 h 639"/>
                <a:gd name="T60" fmla="*/ 87 w 1400"/>
                <a:gd name="T61" fmla="*/ 33 h 639"/>
                <a:gd name="T62" fmla="*/ 86 w 1400"/>
                <a:gd name="T63" fmla="*/ 32 h 639"/>
                <a:gd name="T64" fmla="*/ 80 w 1400"/>
                <a:gd name="T65" fmla="*/ 32 h 639"/>
                <a:gd name="T66" fmla="*/ 70 w 1400"/>
                <a:gd name="T67" fmla="*/ 32 h 639"/>
                <a:gd name="T68" fmla="*/ 58 w 1400"/>
                <a:gd name="T69" fmla="*/ 32 h 639"/>
                <a:gd name="T70" fmla="*/ 44 w 1400"/>
                <a:gd name="T71" fmla="*/ 32 h 639"/>
                <a:gd name="T72" fmla="*/ 31 w 1400"/>
                <a:gd name="T73" fmla="*/ 32 h 639"/>
                <a:gd name="T74" fmla="*/ 21 w 1400"/>
                <a:gd name="T75" fmla="*/ 32 h 639"/>
                <a:gd name="T76" fmla="*/ 16 w 1400"/>
                <a:gd name="T77" fmla="*/ 32 h 639"/>
                <a:gd name="T78" fmla="*/ 6 w 1400"/>
                <a:gd name="T79" fmla="*/ 16 h 639"/>
                <a:gd name="T80" fmla="*/ 8 w 1400"/>
                <a:gd name="T81" fmla="*/ 11 h 639"/>
                <a:gd name="T82" fmla="*/ 11 w 1400"/>
                <a:gd name="T83" fmla="*/ 7 h 639"/>
                <a:gd name="T84" fmla="*/ 14 w 1400"/>
                <a:gd name="T85" fmla="*/ 11 h 639"/>
                <a:gd name="T86" fmla="*/ 17 w 1400"/>
                <a:gd name="T87" fmla="*/ 16 h 639"/>
                <a:gd name="T88" fmla="*/ 11 w 1400"/>
                <a:gd name="T89" fmla="*/ 16 h 639"/>
                <a:gd name="T90" fmla="*/ 6 w 1400"/>
                <a:gd name="T91" fmla="*/ 16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99 w 2101"/>
                <a:gd name="T1" fmla="*/ 1 h 1421"/>
                <a:gd name="T2" fmla="*/ 97 w 2101"/>
                <a:gd name="T3" fmla="*/ 0 h 1421"/>
                <a:gd name="T4" fmla="*/ 85 w 2101"/>
                <a:gd name="T5" fmla="*/ 5 h 1421"/>
                <a:gd name="T6" fmla="*/ 73 w 2101"/>
                <a:gd name="T7" fmla="*/ 0 h 1421"/>
                <a:gd name="T8" fmla="*/ 71 w 2101"/>
                <a:gd name="T9" fmla="*/ 1 h 1421"/>
                <a:gd name="T10" fmla="*/ 83 w 2101"/>
                <a:gd name="T11" fmla="*/ 7 h 1421"/>
                <a:gd name="T12" fmla="*/ 98 w 2101"/>
                <a:gd name="T13" fmla="*/ 49 h 1421"/>
                <a:gd name="T14" fmla="*/ 103 w 2101"/>
                <a:gd name="T15" fmla="*/ 45 h 1421"/>
                <a:gd name="T16" fmla="*/ 105 w 2101"/>
                <a:gd name="T17" fmla="*/ 40 h 1421"/>
                <a:gd name="T18" fmla="*/ 104 w 2101"/>
                <a:gd name="T19" fmla="*/ 36 h 1421"/>
                <a:gd name="T20" fmla="*/ 97 w 2101"/>
                <a:gd name="T21" fmla="*/ 32 h 1421"/>
                <a:gd name="T22" fmla="*/ 80 w 2101"/>
                <a:gd name="T23" fmla="*/ 27 h 1421"/>
                <a:gd name="T24" fmla="*/ 72 w 2101"/>
                <a:gd name="T25" fmla="*/ 24 h 1421"/>
                <a:gd name="T26" fmla="*/ 70 w 2101"/>
                <a:gd name="T27" fmla="*/ 20 h 1421"/>
                <a:gd name="T28" fmla="*/ 73 w 2101"/>
                <a:gd name="T29" fmla="*/ 16 h 1421"/>
                <a:gd name="T30" fmla="*/ 79 w 2101"/>
                <a:gd name="T31" fmla="*/ 12 h 1421"/>
                <a:gd name="T32" fmla="*/ 90 w 2101"/>
                <a:gd name="T33" fmla="*/ 12 h 1421"/>
                <a:gd name="T34" fmla="*/ 96 w 2101"/>
                <a:gd name="T35" fmla="*/ 14 h 1421"/>
                <a:gd name="T36" fmla="*/ 102 w 2101"/>
                <a:gd name="T37" fmla="*/ 15 h 1421"/>
                <a:gd name="T38" fmla="*/ 97 w 2101"/>
                <a:gd name="T39" fmla="*/ 12 h 1421"/>
                <a:gd name="T40" fmla="*/ 87 w 2101"/>
                <a:gd name="T41" fmla="*/ 10 h 1421"/>
                <a:gd name="T42" fmla="*/ 72 w 2101"/>
                <a:gd name="T43" fmla="*/ 12 h 1421"/>
                <a:gd name="T44" fmla="*/ 69 w 2101"/>
                <a:gd name="T45" fmla="*/ 4 h 1421"/>
                <a:gd name="T46" fmla="*/ 59 w 2101"/>
                <a:gd name="T47" fmla="*/ 0 h 1421"/>
                <a:gd name="T48" fmla="*/ 36 w 2101"/>
                <a:gd name="T49" fmla="*/ 30 h 1421"/>
                <a:gd name="T50" fmla="*/ 22 w 2101"/>
                <a:gd name="T51" fmla="*/ 15 h 1421"/>
                <a:gd name="T52" fmla="*/ 2 w 2101"/>
                <a:gd name="T53" fmla="*/ 0 h 1421"/>
                <a:gd name="T54" fmla="*/ 0 w 2101"/>
                <a:gd name="T55" fmla="*/ 32 h 1421"/>
                <a:gd name="T56" fmla="*/ 5 w 2101"/>
                <a:gd name="T57" fmla="*/ 37 h 1421"/>
                <a:gd name="T58" fmla="*/ 5 w 2101"/>
                <a:gd name="T59" fmla="*/ 4 h 1421"/>
                <a:gd name="T60" fmla="*/ 31 w 2101"/>
                <a:gd name="T61" fmla="*/ 38 h 1421"/>
                <a:gd name="T62" fmla="*/ 24 w 2101"/>
                <a:gd name="T63" fmla="*/ 45 h 1421"/>
                <a:gd name="T64" fmla="*/ 25 w 2101"/>
                <a:gd name="T65" fmla="*/ 78 h 1421"/>
                <a:gd name="T66" fmla="*/ 28 w 2101"/>
                <a:gd name="T67" fmla="*/ 61 h 1421"/>
                <a:gd name="T68" fmla="*/ 37 w 2101"/>
                <a:gd name="T69" fmla="*/ 55 h 1421"/>
                <a:gd name="T70" fmla="*/ 56 w 2101"/>
                <a:gd name="T71" fmla="*/ 79 h 1421"/>
                <a:gd name="T72" fmla="*/ 82 w 2101"/>
                <a:gd name="T73" fmla="*/ 45 h 1421"/>
                <a:gd name="T74" fmla="*/ 83 w 2101"/>
                <a:gd name="T75" fmla="*/ 73 h 1421"/>
                <a:gd name="T76" fmla="*/ 92 w 2101"/>
                <a:gd name="T77" fmla="*/ 77 h 1421"/>
                <a:gd name="T78" fmla="*/ 92 w 2101"/>
                <a:gd name="T79" fmla="*/ 52 h 1421"/>
                <a:gd name="T80" fmla="*/ 105 w 2101"/>
                <a:gd name="T81" fmla="*/ 52 h 1421"/>
                <a:gd name="T82" fmla="*/ 106 w 2101"/>
                <a:gd name="T83" fmla="*/ 83 h 1421"/>
                <a:gd name="T84" fmla="*/ 114 w 2101"/>
                <a:gd name="T85" fmla="*/ 87 h 1421"/>
                <a:gd name="T86" fmla="*/ 114 w 2101"/>
                <a:gd name="T87" fmla="*/ 52 h 1421"/>
                <a:gd name="T88" fmla="*/ 131 w 2101"/>
                <a:gd name="T89" fmla="*/ 52 h 1421"/>
                <a:gd name="T90" fmla="*/ 113 w 2101"/>
                <a:gd name="T91" fmla="*/ 50 h 1421"/>
                <a:gd name="T92" fmla="*/ 92 w 2101"/>
                <a:gd name="T93" fmla="*/ 43 h 1421"/>
                <a:gd name="T94" fmla="*/ 81 w 2101"/>
                <a:gd name="T95" fmla="*/ 41 h 1421"/>
                <a:gd name="T96" fmla="*/ 70 w 2101"/>
                <a:gd name="T97" fmla="*/ 47 h 1421"/>
                <a:gd name="T98" fmla="*/ 62 w 2101"/>
                <a:gd name="T99" fmla="*/ 46 h 1421"/>
                <a:gd name="T100" fmla="*/ 70 w 2101"/>
                <a:gd name="T101" fmla="*/ 50 h 1421"/>
                <a:gd name="T102" fmla="*/ 62 w 2101"/>
                <a:gd name="T103" fmla="*/ 65 h 1421"/>
                <a:gd name="T104" fmla="*/ 54 w 2101"/>
                <a:gd name="T105" fmla="*/ 66 h 1421"/>
                <a:gd name="T106" fmla="*/ 34 w 2101"/>
                <a:gd name="T107" fmla="*/ 38 h 1421"/>
                <a:gd name="T108" fmla="*/ 61 w 2101"/>
                <a:gd name="T109" fmla="*/ 4 h 1421"/>
                <a:gd name="T110" fmla="*/ 61 w 2101"/>
                <a:gd name="T111" fmla="*/ 37 h 1421"/>
                <a:gd name="T112" fmla="*/ 69 w 2101"/>
                <a:gd name="T113" fmla="*/ 34 h 1421"/>
                <a:gd name="T114" fmla="*/ 78 w 2101"/>
                <a:gd name="T115" fmla="*/ 32 h 1421"/>
                <a:gd name="T116" fmla="*/ 91 w 2101"/>
                <a:gd name="T117" fmla="*/ 35 h 1421"/>
                <a:gd name="T118" fmla="*/ 96 w 2101"/>
                <a:gd name="T119" fmla="*/ 39 h 1421"/>
                <a:gd name="T120" fmla="*/ 96 w 2101"/>
                <a:gd name="T121" fmla="*/ 43 h 1421"/>
                <a:gd name="T122" fmla="*/ 95 w 2101"/>
                <a:gd name="T123" fmla="*/ 46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6 h 532"/>
                <a:gd name="T2" fmla="*/ 27 w 4304"/>
                <a:gd name="T3" fmla="*/ 5 h 532"/>
                <a:gd name="T4" fmla="*/ 40 w 4304"/>
                <a:gd name="T5" fmla="*/ 17 h 532"/>
                <a:gd name="T6" fmla="*/ 55 w 4304"/>
                <a:gd name="T7" fmla="*/ 13 h 532"/>
                <a:gd name="T8" fmla="*/ 53 w 4304"/>
                <a:gd name="T9" fmla="*/ 3 h 532"/>
                <a:gd name="T10" fmla="*/ 51 w 4304"/>
                <a:gd name="T11" fmla="*/ 9 h 532"/>
                <a:gd name="T12" fmla="*/ 46 w 4304"/>
                <a:gd name="T13" fmla="*/ 13 h 532"/>
                <a:gd name="T14" fmla="*/ 80 w 4304"/>
                <a:gd name="T15" fmla="*/ 3 h 532"/>
                <a:gd name="T16" fmla="*/ 72 w 4304"/>
                <a:gd name="T17" fmla="*/ 12 h 532"/>
                <a:gd name="T18" fmla="*/ 96 w 4304"/>
                <a:gd name="T19" fmla="*/ 12 h 532"/>
                <a:gd name="T20" fmla="*/ 86 w 4304"/>
                <a:gd name="T21" fmla="*/ 3 h 532"/>
                <a:gd name="T22" fmla="*/ 103 w 4304"/>
                <a:gd name="T23" fmla="*/ 14 h 532"/>
                <a:gd name="T24" fmla="*/ 101 w 4304"/>
                <a:gd name="T25" fmla="*/ 4 h 532"/>
                <a:gd name="T26" fmla="*/ 101 w 4304"/>
                <a:gd name="T27" fmla="*/ 6 h 532"/>
                <a:gd name="T28" fmla="*/ 103 w 4304"/>
                <a:gd name="T29" fmla="*/ 17 h 532"/>
                <a:gd name="T30" fmla="*/ 118 w 4304"/>
                <a:gd name="T31" fmla="*/ 17 h 532"/>
                <a:gd name="T32" fmla="*/ 146 w 4304"/>
                <a:gd name="T33" fmla="*/ 17 h 532"/>
                <a:gd name="T34" fmla="*/ 151 w 4304"/>
                <a:gd name="T35" fmla="*/ 4 h 532"/>
                <a:gd name="T36" fmla="*/ 149 w 4304"/>
                <a:gd name="T37" fmla="*/ 5 h 532"/>
                <a:gd name="T38" fmla="*/ 148 w 4304"/>
                <a:gd name="T39" fmla="*/ 15 h 532"/>
                <a:gd name="T40" fmla="*/ 171 w 4304"/>
                <a:gd name="T41" fmla="*/ 10 h 532"/>
                <a:gd name="T42" fmla="*/ 173 w 4304"/>
                <a:gd name="T43" fmla="*/ 5 h 532"/>
                <a:gd name="T44" fmla="*/ 173 w 4304"/>
                <a:gd name="T45" fmla="*/ 10 h 532"/>
                <a:gd name="T46" fmla="*/ 164 w 4304"/>
                <a:gd name="T47" fmla="*/ 11 h 532"/>
                <a:gd name="T48" fmla="*/ 184 w 4304"/>
                <a:gd name="T49" fmla="*/ 10 h 532"/>
                <a:gd name="T50" fmla="*/ 191 w 4304"/>
                <a:gd name="T51" fmla="*/ 13 h 532"/>
                <a:gd name="T52" fmla="*/ 203 w 4304"/>
                <a:gd name="T53" fmla="*/ 9 h 532"/>
                <a:gd name="T54" fmla="*/ 194 w 4304"/>
                <a:gd name="T55" fmla="*/ 5 h 532"/>
                <a:gd name="T56" fmla="*/ 202 w 4304"/>
                <a:gd name="T57" fmla="*/ 12 h 532"/>
                <a:gd name="T58" fmla="*/ 222 w 4304"/>
                <a:gd name="T59" fmla="*/ 14 h 532"/>
                <a:gd name="T60" fmla="*/ 221 w 4304"/>
                <a:gd name="T61" fmla="*/ 4 h 532"/>
                <a:gd name="T62" fmla="*/ 221 w 4304"/>
                <a:gd name="T63" fmla="*/ 6 h 532"/>
                <a:gd name="T64" fmla="*/ 223 w 4304"/>
                <a:gd name="T65" fmla="*/ 17 h 532"/>
                <a:gd name="T66" fmla="*/ 238 w 4304"/>
                <a:gd name="T67" fmla="*/ 17 h 532"/>
                <a:gd name="T68" fmla="*/ 262 w 4304"/>
                <a:gd name="T69" fmla="*/ 3 h 532"/>
                <a:gd name="T70" fmla="*/ 269 w 4304"/>
                <a:gd name="T71" fmla="*/ 17 h 532"/>
                <a:gd name="T72" fmla="*/ 31 w 4304"/>
                <a:gd name="T73" fmla="*/ 33 h 532"/>
                <a:gd name="T74" fmla="*/ 43 w 4304"/>
                <a:gd name="T75" fmla="*/ 33 h 532"/>
                <a:gd name="T76" fmla="*/ 51 w 4304"/>
                <a:gd name="T77" fmla="*/ 26 h 532"/>
                <a:gd name="T78" fmla="*/ 65 w 4304"/>
                <a:gd name="T79" fmla="*/ 33 h 532"/>
                <a:gd name="T80" fmla="*/ 66 w 4304"/>
                <a:gd name="T81" fmla="*/ 31 h 532"/>
                <a:gd name="T82" fmla="*/ 71 w 4304"/>
                <a:gd name="T83" fmla="*/ 25 h 532"/>
                <a:gd name="T84" fmla="*/ 82 w 4304"/>
                <a:gd name="T85" fmla="*/ 23 h 532"/>
                <a:gd name="T86" fmla="*/ 85 w 4304"/>
                <a:gd name="T87" fmla="*/ 21 h 532"/>
                <a:gd name="T88" fmla="*/ 98 w 4304"/>
                <a:gd name="T89" fmla="*/ 33 h 532"/>
                <a:gd name="T90" fmla="*/ 113 w 4304"/>
                <a:gd name="T91" fmla="*/ 24 h 532"/>
                <a:gd name="T92" fmla="*/ 137 w 4304"/>
                <a:gd name="T93" fmla="*/ 22 h 532"/>
                <a:gd name="T94" fmla="*/ 136 w 4304"/>
                <a:gd name="T95" fmla="*/ 31 h 532"/>
                <a:gd name="T96" fmla="*/ 147 w 4304"/>
                <a:gd name="T97" fmla="*/ 24 h 532"/>
                <a:gd name="T98" fmla="*/ 163 w 4304"/>
                <a:gd name="T99" fmla="*/ 22 h 532"/>
                <a:gd name="T100" fmla="*/ 163 w 4304"/>
                <a:gd name="T101" fmla="*/ 24 h 532"/>
                <a:gd name="T102" fmla="*/ 160 w 4304"/>
                <a:gd name="T103" fmla="*/ 33 h 532"/>
                <a:gd name="T104" fmla="*/ 170 w 4304"/>
                <a:gd name="T105" fmla="*/ 27 h 532"/>
                <a:gd name="T106" fmla="*/ 185 w 4304"/>
                <a:gd name="T107" fmla="*/ 21 h 532"/>
                <a:gd name="T108" fmla="*/ 197 w 4304"/>
                <a:gd name="T109" fmla="*/ 33 h 532"/>
                <a:gd name="T110" fmla="*/ 191 w 4304"/>
                <a:gd name="T111" fmla="*/ 29 h 532"/>
                <a:gd name="T112" fmla="*/ 204 w 4304"/>
                <a:gd name="T113" fmla="*/ 22 h 532"/>
                <a:gd name="T114" fmla="*/ 204 w 4304"/>
                <a:gd name="T115" fmla="*/ 27 h 532"/>
                <a:gd name="T116" fmla="*/ 223 w 4304"/>
                <a:gd name="T117" fmla="*/ 22 h 532"/>
                <a:gd name="T118" fmla="*/ 224 w 4304"/>
                <a:gd name="T119" fmla="*/ 24 h 532"/>
                <a:gd name="T120" fmla="*/ 220 w 4304"/>
                <a:gd name="T121" fmla="*/ 33 h 532"/>
                <a:gd name="T122" fmla="*/ 232 w 4304"/>
                <a:gd name="T123" fmla="*/ 31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35 w 1529"/>
                <a:gd name="T1" fmla="*/ 36 h 1275"/>
                <a:gd name="T2" fmla="*/ 53 w 1529"/>
                <a:gd name="T3" fmla="*/ 36 h 1275"/>
                <a:gd name="T4" fmla="*/ 53 w 1529"/>
                <a:gd name="T5" fmla="*/ 27 h 1275"/>
                <a:gd name="T6" fmla="*/ 26 w 1529"/>
                <a:gd name="T7" fmla="*/ 27 h 1275"/>
                <a:gd name="T8" fmla="*/ 26 w 1529"/>
                <a:gd name="T9" fmla="*/ 54 h 1275"/>
                <a:gd name="T10" fmla="*/ 70 w 1529"/>
                <a:gd name="T11" fmla="*/ 54 h 1275"/>
                <a:gd name="T12" fmla="*/ 70 w 1529"/>
                <a:gd name="T13" fmla="*/ 9 h 1275"/>
                <a:gd name="T14" fmla="*/ 8 w 1529"/>
                <a:gd name="T15" fmla="*/ 9 h 1275"/>
                <a:gd name="T16" fmla="*/ 8 w 1529"/>
                <a:gd name="T17" fmla="*/ 72 h 1275"/>
                <a:gd name="T18" fmla="*/ 86 w 1529"/>
                <a:gd name="T19" fmla="*/ 72 h 1275"/>
                <a:gd name="T20" fmla="*/ 86 w 1529"/>
                <a:gd name="T21" fmla="*/ 1 h 1275"/>
                <a:gd name="T22" fmla="*/ 95 w 1529"/>
                <a:gd name="T23" fmla="*/ 1 h 1275"/>
                <a:gd name="T24" fmla="*/ 95 w 1529"/>
                <a:gd name="T25" fmla="*/ 80 h 1275"/>
                <a:gd name="T26" fmla="*/ 0 w 1529"/>
                <a:gd name="T27" fmla="*/ 80 h 1275"/>
                <a:gd name="T28" fmla="*/ 0 w 1529"/>
                <a:gd name="T29" fmla="*/ 80 h 1275"/>
                <a:gd name="T30" fmla="*/ 0 w 1529"/>
                <a:gd name="T31" fmla="*/ 0 h 1275"/>
                <a:gd name="T32" fmla="*/ 79 w 1529"/>
                <a:gd name="T33" fmla="*/ 0 h 1275"/>
                <a:gd name="T34" fmla="*/ 79 w 1529"/>
                <a:gd name="T35" fmla="*/ 4 h 1275"/>
                <a:gd name="T36" fmla="*/ 79 w 1529"/>
                <a:gd name="T37" fmla="*/ 8 h 1275"/>
                <a:gd name="T38" fmla="*/ 79 w 1529"/>
                <a:gd name="T39" fmla="*/ 12 h 1275"/>
                <a:gd name="T40" fmla="*/ 79 w 1529"/>
                <a:gd name="T41" fmla="*/ 16 h 1275"/>
                <a:gd name="T42" fmla="*/ 79 w 1529"/>
                <a:gd name="T43" fmla="*/ 20 h 1275"/>
                <a:gd name="T44" fmla="*/ 79 w 1529"/>
                <a:gd name="T45" fmla="*/ 24 h 1275"/>
                <a:gd name="T46" fmla="*/ 79 w 1529"/>
                <a:gd name="T47" fmla="*/ 28 h 1275"/>
                <a:gd name="T48" fmla="*/ 79 w 1529"/>
                <a:gd name="T49" fmla="*/ 32 h 1275"/>
                <a:gd name="T50" fmla="*/ 79 w 1529"/>
                <a:gd name="T51" fmla="*/ 35 h 1275"/>
                <a:gd name="T52" fmla="*/ 79 w 1529"/>
                <a:gd name="T53" fmla="*/ 39 h 1275"/>
                <a:gd name="T54" fmla="*/ 79 w 1529"/>
                <a:gd name="T55" fmla="*/ 43 h 1275"/>
                <a:gd name="T56" fmla="*/ 79 w 1529"/>
                <a:gd name="T57" fmla="*/ 47 h 1275"/>
                <a:gd name="T58" fmla="*/ 79 w 1529"/>
                <a:gd name="T59" fmla="*/ 51 h 1275"/>
                <a:gd name="T60" fmla="*/ 79 w 1529"/>
                <a:gd name="T61" fmla="*/ 55 h 1275"/>
                <a:gd name="T62" fmla="*/ 79 w 1529"/>
                <a:gd name="T63" fmla="*/ 59 h 1275"/>
                <a:gd name="T64" fmla="*/ 79 w 1529"/>
                <a:gd name="T65" fmla="*/ 63 h 1275"/>
                <a:gd name="T66" fmla="*/ 75 w 1529"/>
                <a:gd name="T67" fmla="*/ 63 h 1275"/>
                <a:gd name="T68" fmla="*/ 71 w 1529"/>
                <a:gd name="T69" fmla="*/ 63 h 1275"/>
                <a:gd name="T70" fmla="*/ 67 w 1529"/>
                <a:gd name="T71" fmla="*/ 63 h 1275"/>
                <a:gd name="T72" fmla="*/ 64 w 1529"/>
                <a:gd name="T73" fmla="*/ 63 h 1275"/>
                <a:gd name="T74" fmla="*/ 60 w 1529"/>
                <a:gd name="T75" fmla="*/ 63 h 1275"/>
                <a:gd name="T76" fmla="*/ 56 w 1529"/>
                <a:gd name="T77" fmla="*/ 63 h 1275"/>
                <a:gd name="T78" fmla="*/ 52 w 1529"/>
                <a:gd name="T79" fmla="*/ 63 h 1275"/>
                <a:gd name="T80" fmla="*/ 48 w 1529"/>
                <a:gd name="T81" fmla="*/ 63 h 1275"/>
                <a:gd name="T82" fmla="*/ 44 w 1529"/>
                <a:gd name="T83" fmla="*/ 63 h 1275"/>
                <a:gd name="T84" fmla="*/ 40 w 1529"/>
                <a:gd name="T85" fmla="*/ 63 h 1275"/>
                <a:gd name="T86" fmla="*/ 37 w 1529"/>
                <a:gd name="T87" fmla="*/ 63 h 1275"/>
                <a:gd name="T88" fmla="*/ 33 w 1529"/>
                <a:gd name="T89" fmla="*/ 63 h 1275"/>
                <a:gd name="T90" fmla="*/ 29 w 1529"/>
                <a:gd name="T91" fmla="*/ 63 h 1275"/>
                <a:gd name="T92" fmla="*/ 25 w 1529"/>
                <a:gd name="T93" fmla="*/ 63 h 1275"/>
                <a:gd name="T94" fmla="*/ 21 w 1529"/>
                <a:gd name="T95" fmla="*/ 63 h 1275"/>
                <a:gd name="T96" fmla="*/ 17 w 1529"/>
                <a:gd name="T97" fmla="*/ 63 h 1275"/>
                <a:gd name="T98" fmla="*/ 17 w 1529"/>
                <a:gd name="T99" fmla="*/ 57 h 1275"/>
                <a:gd name="T100" fmla="*/ 17 w 1529"/>
                <a:gd name="T101" fmla="*/ 51 h 1275"/>
                <a:gd name="T102" fmla="*/ 17 w 1529"/>
                <a:gd name="T103" fmla="*/ 46 h 1275"/>
                <a:gd name="T104" fmla="*/ 17 w 1529"/>
                <a:gd name="T105" fmla="*/ 40 h 1275"/>
                <a:gd name="T106" fmla="*/ 17 w 1529"/>
                <a:gd name="T107" fmla="*/ 35 h 1275"/>
                <a:gd name="T108" fmla="*/ 17 w 1529"/>
                <a:gd name="T109" fmla="*/ 29 h 1275"/>
                <a:gd name="T110" fmla="*/ 17 w 1529"/>
                <a:gd name="T111" fmla="*/ 23 h 1275"/>
                <a:gd name="T112" fmla="*/ 17 w 1529"/>
                <a:gd name="T113" fmla="*/ 18 h 1275"/>
                <a:gd name="T114" fmla="*/ 61 w 1529"/>
                <a:gd name="T115" fmla="*/ 18 h 1275"/>
                <a:gd name="T116" fmla="*/ 61 w 1529"/>
                <a:gd name="T117" fmla="*/ 45 h 1275"/>
                <a:gd name="T118" fmla="*/ 35 w 1529"/>
                <a:gd name="T119" fmla="*/ 45 h 1275"/>
                <a:gd name="T120" fmla="*/ 35 w 1529"/>
                <a:gd name="T121" fmla="*/ 36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1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61 w 2467"/>
                <a:gd name="T1" fmla="*/ 5 h 262"/>
                <a:gd name="T2" fmla="*/ 59 w 2467"/>
                <a:gd name="T3" fmla="*/ 3 h 262"/>
                <a:gd name="T4" fmla="*/ 61 w 2467"/>
                <a:gd name="T5" fmla="*/ 13 h 262"/>
                <a:gd name="T6" fmla="*/ 46 w 2467"/>
                <a:gd name="T7" fmla="*/ 13 h 262"/>
                <a:gd name="T8" fmla="*/ 41 w 2467"/>
                <a:gd name="T9" fmla="*/ 10 h 262"/>
                <a:gd name="T10" fmla="*/ 42 w 2467"/>
                <a:gd name="T11" fmla="*/ 10 h 262"/>
                <a:gd name="T12" fmla="*/ 39 w 2467"/>
                <a:gd name="T13" fmla="*/ 4 h 262"/>
                <a:gd name="T14" fmla="*/ 43 w 2467"/>
                <a:gd name="T15" fmla="*/ 5 h 262"/>
                <a:gd name="T16" fmla="*/ 43 w 2467"/>
                <a:gd name="T17" fmla="*/ 7 h 262"/>
                <a:gd name="T18" fmla="*/ 42 w 2467"/>
                <a:gd name="T19" fmla="*/ 13 h 262"/>
                <a:gd name="T20" fmla="*/ 33 w 2467"/>
                <a:gd name="T21" fmla="*/ 1 h 262"/>
                <a:gd name="T22" fmla="*/ 35 w 2467"/>
                <a:gd name="T23" fmla="*/ 11 h 262"/>
                <a:gd name="T24" fmla="*/ 31 w 2467"/>
                <a:gd name="T25" fmla="*/ 5 h 262"/>
                <a:gd name="T26" fmla="*/ 37 w 2467"/>
                <a:gd name="T27" fmla="*/ 4 h 262"/>
                <a:gd name="T28" fmla="*/ 33 w 2467"/>
                <a:gd name="T29" fmla="*/ 6 h 262"/>
                <a:gd name="T30" fmla="*/ 37 w 2467"/>
                <a:gd name="T31" fmla="*/ 12 h 262"/>
                <a:gd name="T32" fmla="*/ 28 w 2467"/>
                <a:gd name="T33" fmla="*/ 3 h 262"/>
                <a:gd name="T34" fmla="*/ 24 w 2467"/>
                <a:gd name="T35" fmla="*/ 14 h 262"/>
                <a:gd name="T36" fmla="*/ 21 w 2467"/>
                <a:gd name="T37" fmla="*/ 13 h 262"/>
                <a:gd name="T38" fmla="*/ 1 w 2467"/>
                <a:gd name="T39" fmla="*/ 11 h 262"/>
                <a:gd name="T40" fmla="*/ 5 w 2467"/>
                <a:gd name="T41" fmla="*/ 6 h 262"/>
                <a:gd name="T42" fmla="*/ 1 w 2467"/>
                <a:gd name="T43" fmla="*/ 5 h 262"/>
                <a:gd name="T44" fmla="*/ 7 w 2467"/>
                <a:gd name="T45" fmla="*/ 4 h 262"/>
                <a:gd name="T46" fmla="*/ 3 w 2467"/>
                <a:gd name="T47" fmla="*/ 10 h 262"/>
                <a:gd name="T48" fmla="*/ 5 w 2467"/>
                <a:gd name="T49" fmla="*/ 8 h 262"/>
                <a:gd name="T50" fmla="*/ 147 w 2467"/>
                <a:gd name="T51" fmla="*/ 11 h 262"/>
                <a:gd name="T52" fmla="*/ 152 w 2467"/>
                <a:gd name="T53" fmla="*/ 5 h 262"/>
                <a:gd name="T54" fmla="*/ 147 w 2467"/>
                <a:gd name="T55" fmla="*/ 5 h 262"/>
                <a:gd name="T56" fmla="*/ 154 w 2467"/>
                <a:gd name="T57" fmla="*/ 5 h 262"/>
                <a:gd name="T58" fmla="*/ 150 w 2467"/>
                <a:gd name="T59" fmla="*/ 10 h 262"/>
                <a:gd name="T60" fmla="*/ 143 w 2467"/>
                <a:gd name="T61" fmla="*/ 13 h 262"/>
                <a:gd name="T62" fmla="*/ 139 w 2467"/>
                <a:gd name="T63" fmla="*/ 11 h 262"/>
                <a:gd name="T64" fmla="*/ 135 w 2467"/>
                <a:gd name="T65" fmla="*/ 4 h 262"/>
                <a:gd name="T66" fmla="*/ 141 w 2467"/>
                <a:gd name="T67" fmla="*/ 11 h 262"/>
                <a:gd name="T68" fmla="*/ 126 w 2467"/>
                <a:gd name="T69" fmla="*/ 1 h 262"/>
                <a:gd name="T70" fmla="*/ 120 w 2467"/>
                <a:gd name="T71" fmla="*/ 2 h 262"/>
                <a:gd name="T72" fmla="*/ 122 w 2467"/>
                <a:gd name="T73" fmla="*/ 11 h 262"/>
                <a:gd name="T74" fmla="*/ 118 w 2467"/>
                <a:gd name="T75" fmla="*/ 6 h 262"/>
                <a:gd name="T76" fmla="*/ 124 w 2467"/>
                <a:gd name="T77" fmla="*/ 4 h 262"/>
                <a:gd name="T78" fmla="*/ 120 w 2467"/>
                <a:gd name="T79" fmla="*/ 5 h 262"/>
                <a:gd name="T80" fmla="*/ 124 w 2467"/>
                <a:gd name="T81" fmla="*/ 12 h 262"/>
                <a:gd name="T82" fmla="*/ 118 w 2467"/>
                <a:gd name="T83" fmla="*/ 10 h 262"/>
                <a:gd name="T84" fmla="*/ 105 w 2467"/>
                <a:gd name="T85" fmla="*/ 13 h 262"/>
                <a:gd name="T86" fmla="*/ 108 w 2467"/>
                <a:gd name="T87" fmla="*/ 7 h 262"/>
                <a:gd name="T88" fmla="*/ 107 w 2467"/>
                <a:gd name="T89" fmla="*/ 6 h 262"/>
                <a:gd name="T90" fmla="*/ 110 w 2467"/>
                <a:gd name="T91" fmla="*/ 3 h 262"/>
                <a:gd name="T92" fmla="*/ 108 w 2467"/>
                <a:gd name="T93" fmla="*/ 9 h 262"/>
                <a:gd name="T94" fmla="*/ 108 w 2467"/>
                <a:gd name="T95" fmla="*/ 11 h 262"/>
                <a:gd name="T96" fmla="*/ 101 w 2467"/>
                <a:gd name="T97" fmla="*/ 3 h 262"/>
                <a:gd name="T98" fmla="*/ 99 w 2467"/>
                <a:gd name="T99" fmla="*/ 5 h 262"/>
                <a:gd name="T100" fmla="*/ 94 w 2467"/>
                <a:gd name="T101" fmla="*/ 3 h 262"/>
                <a:gd name="T102" fmla="*/ 84 w 2467"/>
                <a:gd name="T103" fmla="*/ 10 h 262"/>
                <a:gd name="T104" fmla="*/ 86 w 2467"/>
                <a:gd name="T105" fmla="*/ 5 h 262"/>
                <a:gd name="T106" fmla="*/ 86 w 2467"/>
                <a:gd name="T107" fmla="*/ 3 h 262"/>
                <a:gd name="T108" fmla="*/ 85 w 2467"/>
                <a:gd name="T109" fmla="*/ 13 h 262"/>
                <a:gd name="T110" fmla="*/ 77 w 2467"/>
                <a:gd name="T111" fmla="*/ 11 h 262"/>
                <a:gd name="T112" fmla="*/ 76 w 2467"/>
                <a:gd name="T113" fmla="*/ 5 h 262"/>
                <a:gd name="T114" fmla="*/ 79 w 2467"/>
                <a:gd name="T115" fmla="*/ 3 h 262"/>
                <a:gd name="T116" fmla="*/ 78 w 2467"/>
                <a:gd name="T117" fmla="*/ 13 h 262"/>
                <a:gd name="T118" fmla="*/ 68 w 2467"/>
                <a:gd name="T119" fmla="*/ 13 h 262"/>
                <a:gd name="T120" fmla="*/ 66 w 2467"/>
                <a:gd name="T121" fmla="*/ 4 h 262"/>
                <a:gd name="T122" fmla="*/ 68 w 2467"/>
                <a:gd name="T123" fmla="*/ 10 h 262"/>
                <a:gd name="T124" fmla="*/ 69 w 2467"/>
                <a:gd name="T125" fmla="*/ 6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123 w 2131"/>
                <a:gd name="T1" fmla="*/ 3 h 263"/>
                <a:gd name="T2" fmla="*/ 126 w 2131"/>
                <a:gd name="T3" fmla="*/ 4 h 263"/>
                <a:gd name="T4" fmla="*/ 123 w 2131"/>
                <a:gd name="T5" fmla="*/ 5 h 263"/>
                <a:gd name="T6" fmla="*/ 115 w 2131"/>
                <a:gd name="T7" fmla="*/ 13 h 263"/>
                <a:gd name="T8" fmla="*/ 111 w 2131"/>
                <a:gd name="T9" fmla="*/ 10 h 263"/>
                <a:gd name="T10" fmla="*/ 116 w 2131"/>
                <a:gd name="T11" fmla="*/ 6 h 263"/>
                <a:gd name="T12" fmla="*/ 114 w 2131"/>
                <a:gd name="T13" fmla="*/ 6 h 263"/>
                <a:gd name="T14" fmla="*/ 115 w 2131"/>
                <a:gd name="T15" fmla="*/ 3 h 263"/>
                <a:gd name="T16" fmla="*/ 119 w 2131"/>
                <a:gd name="T17" fmla="*/ 12 h 263"/>
                <a:gd name="T18" fmla="*/ 114 w 2131"/>
                <a:gd name="T19" fmla="*/ 11 h 263"/>
                <a:gd name="T20" fmla="*/ 116 w 2131"/>
                <a:gd name="T21" fmla="*/ 8 h 263"/>
                <a:gd name="T22" fmla="*/ 103 w 2131"/>
                <a:gd name="T23" fmla="*/ 13 h 263"/>
                <a:gd name="T24" fmla="*/ 93 w 2131"/>
                <a:gd name="T25" fmla="*/ 3 h 263"/>
                <a:gd name="T26" fmla="*/ 96 w 2131"/>
                <a:gd name="T27" fmla="*/ 4 h 263"/>
                <a:gd name="T28" fmla="*/ 93 w 2131"/>
                <a:gd name="T29" fmla="*/ 5 h 263"/>
                <a:gd name="T30" fmla="*/ 84 w 2131"/>
                <a:gd name="T31" fmla="*/ 13 h 263"/>
                <a:gd name="T32" fmla="*/ 82 w 2131"/>
                <a:gd name="T33" fmla="*/ 4 h 263"/>
                <a:gd name="T34" fmla="*/ 86 w 2131"/>
                <a:gd name="T35" fmla="*/ 13 h 263"/>
                <a:gd name="T36" fmla="*/ 86 w 2131"/>
                <a:gd name="T37" fmla="*/ 11 h 263"/>
                <a:gd name="T38" fmla="*/ 85 w 2131"/>
                <a:gd name="T39" fmla="*/ 5 h 263"/>
                <a:gd name="T40" fmla="*/ 77 w 2131"/>
                <a:gd name="T41" fmla="*/ 11 h 263"/>
                <a:gd name="T42" fmla="*/ 76 w 2131"/>
                <a:gd name="T43" fmla="*/ 6 h 263"/>
                <a:gd name="T44" fmla="*/ 78 w 2131"/>
                <a:gd name="T45" fmla="*/ 3 h 263"/>
                <a:gd name="T46" fmla="*/ 78 w 2131"/>
                <a:gd name="T47" fmla="*/ 13 h 263"/>
                <a:gd name="T48" fmla="*/ 67 w 2131"/>
                <a:gd name="T49" fmla="*/ 10 h 263"/>
                <a:gd name="T50" fmla="*/ 69 w 2131"/>
                <a:gd name="T51" fmla="*/ 6 h 263"/>
                <a:gd name="T52" fmla="*/ 65 w 2131"/>
                <a:gd name="T53" fmla="*/ 3 h 263"/>
                <a:gd name="T54" fmla="*/ 71 w 2131"/>
                <a:gd name="T55" fmla="*/ 3 h 263"/>
                <a:gd name="T56" fmla="*/ 70 w 2131"/>
                <a:gd name="T57" fmla="*/ 13 h 263"/>
                <a:gd name="T58" fmla="*/ 54 w 2131"/>
                <a:gd name="T59" fmla="*/ 13 h 263"/>
                <a:gd name="T60" fmla="*/ 50 w 2131"/>
                <a:gd name="T61" fmla="*/ 10 h 263"/>
                <a:gd name="T62" fmla="*/ 55 w 2131"/>
                <a:gd name="T63" fmla="*/ 6 h 263"/>
                <a:gd name="T64" fmla="*/ 53 w 2131"/>
                <a:gd name="T65" fmla="*/ 6 h 263"/>
                <a:gd name="T66" fmla="*/ 54 w 2131"/>
                <a:gd name="T67" fmla="*/ 3 h 263"/>
                <a:gd name="T68" fmla="*/ 58 w 2131"/>
                <a:gd name="T69" fmla="*/ 12 h 263"/>
                <a:gd name="T70" fmla="*/ 53 w 2131"/>
                <a:gd name="T71" fmla="*/ 11 h 263"/>
                <a:gd name="T72" fmla="*/ 55 w 2131"/>
                <a:gd name="T73" fmla="*/ 8 h 263"/>
                <a:gd name="T74" fmla="*/ 41 w 2131"/>
                <a:gd name="T75" fmla="*/ 10 h 263"/>
                <a:gd name="T76" fmla="*/ 39 w 2131"/>
                <a:gd name="T77" fmla="*/ 6 h 263"/>
                <a:gd name="T78" fmla="*/ 41 w 2131"/>
                <a:gd name="T79" fmla="*/ 3 h 263"/>
                <a:gd name="T80" fmla="*/ 43 w 2131"/>
                <a:gd name="T81" fmla="*/ 12 h 263"/>
                <a:gd name="T82" fmla="*/ 39 w 2131"/>
                <a:gd name="T83" fmla="*/ 13 h 263"/>
                <a:gd name="T84" fmla="*/ 31 w 2131"/>
                <a:gd name="T85" fmla="*/ 5 h 263"/>
                <a:gd name="T86" fmla="*/ 32 w 2131"/>
                <a:gd name="T87" fmla="*/ 11 h 263"/>
                <a:gd name="T88" fmla="*/ 34 w 2131"/>
                <a:gd name="T89" fmla="*/ 13 h 263"/>
                <a:gd name="T90" fmla="*/ 28 w 2131"/>
                <a:gd name="T91" fmla="*/ 10 h 263"/>
                <a:gd name="T92" fmla="*/ 33 w 2131"/>
                <a:gd name="T93" fmla="*/ 3 h 263"/>
                <a:gd name="T94" fmla="*/ 23 w 2131"/>
                <a:gd name="T95" fmla="*/ 2 h 263"/>
                <a:gd name="T96" fmla="*/ 27 w 2131"/>
                <a:gd name="T97" fmla="*/ 13 h 263"/>
                <a:gd name="T98" fmla="*/ 14 w 2131"/>
                <a:gd name="T99" fmla="*/ 13 h 263"/>
                <a:gd name="T100" fmla="*/ 17 w 2131"/>
                <a:gd name="T101" fmla="*/ 11 h 263"/>
                <a:gd name="T102" fmla="*/ 9 w 2131"/>
                <a:gd name="T103" fmla="*/ 13 h 263"/>
                <a:gd name="T104" fmla="*/ 5 w 2131"/>
                <a:gd name="T105" fmla="*/ 11 h 263"/>
                <a:gd name="T106" fmla="*/ 1 w 2131"/>
                <a:gd name="T107" fmla="*/ 7 h 263"/>
                <a:gd name="T108" fmla="*/ 3 w 2131"/>
                <a:gd name="T109" fmla="*/ 3 h 263"/>
                <a:gd name="T110" fmla="*/ 5 w 2131"/>
                <a:gd name="T111" fmla="*/ 6 h 263"/>
                <a:gd name="T112" fmla="*/ 3 w 2131"/>
                <a:gd name="T113" fmla="*/ 6 h 263"/>
                <a:gd name="T114" fmla="*/ 7 w 2131"/>
                <a:gd name="T115" fmla="*/ 12 h 263"/>
                <a:gd name="T116" fmla="*/ 1 w 2131"/>
                <a:gd name="T117" fmla="*/ 11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3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160 w 2582"/>
                <a:gd name="T1" fmla="*/ 15 h 254"/>
                <a:gd name="T2" fmla="*/ 151 w 2582"/>
                <a:gd name="T3" fmla="*/ 14 h 254"/>
                <a:gd name="T4" fmla="*/ 154 w 2582"/>
                <a:gd name="T5" fmla="*/ 4 h 254"/>
                <a:gd name="T6" fmla="*/ 142 w 2582"/>
                <a:gd name="T7" fmla="*/ 13 h 254"/>
                <a:gd name="T8" fmla="*/ 146 w 2582"/>
                <a:gd name="T9" fmla="*/ 5 h 254"/>
                <a:gd name="T10" fmla="*/ 145 w 2582"/>
                <a:gd name="T11" fmla="*/ 12 h 254"/>
                <a:gd name="T12" fmla="*/ 144 w 2582"/>
                <a:gd name="T13" fmla="*/ 7 h 254"/>
                <a:gd name="T14" fmla="*/ 137 w 2582"/>
                <a:gd name="T15" fmla="*/ 6 h 254"/>
                <a:gd name="T16" fmla="*/ 137 w 2582"/>
                <a:gd name="T17" fmla="*/ 4 h 254"/>
                <a:gd name="T18" fmla="*/ 137 w 2582"/>
                <a:gd name="T19" fmla="*/ 14 h 254"/>
                <a:gd name="T20" fmla="*/ 130 w 2582"/>
                <a:gd name="T21" fmla="*/ 4 h 254"/>
                <a:gd name="T22" fmla="*/ 126 w 2582"/>
                <a:gd name="T23" fmla="*/ 7 h 254"/>
                <a:gd name="T24" fmla="*/ 118 w 2582"/>
                <a:gd name="T25" fmla="*/ 14 h 254"/>
                <a:gd name="T26" fmla="*/ 119 w 2582"/>
                <a:gd name="T27" fmla="*/ 4 h 254"/>
                <a:gd name="T28" fmla="*/ 119 w 2582"/>
                <a:gd name="T29" fmla="*/ 6 h 254"/>
                <a:gd name="T30" fmla="*/ 119 w 2582"/>
                <a:gd name="T31" fmla="*/ 12 h 254"/>
                <a:gd name="T32" fmla="*/ 111 w 2582"/>
                <a:gd name="T33" fmla="*/ 12 h 254"/>
                <a:gd name="T34" fmla="*/ 110 w 2582"/>
                <a:gd name="T35" fmla="*/ 7 h 254"/>
                <a:gd name="T36" fmla="*/ 113 w 2582"/>
                <a:gd name="T37" fmla="*/ 5 h 254"/>
                <a:gd name="T38" fmla="*/ 110 w 2582"/>
                <a:gd name="T39" fmla="*/ 14 h 254"/>
                <a:gd name="T40" fmla="*/ 102 w 2582"/>
                <a:gd name="T41" fmla="*/ 12 h 254"/>
                <a:gd name="T42" fmla="*/ 99 w 2582"/>
                <a:gd name="T43" fmla="*/ 5 h 254"/>
                <a:gd name="T44" fmla="*/ 105 w 2582"/>
                <a:gd name="T45" fmla="*/ 13 h 254"/>
                <a:gd name="T46" fmla="*/ 88 w 2582"/>
                <a:gd name="T47" fmla="*/ 14 h 254"/>
                <a:gd name="T48" fmla="*/ 84 w 2582"/>
                <a:gd name="T49" fmla="*/ 9 h 254"/>
                <a:gd name="T50" fmla="*/ 88 w 2582"/>
                <a:gd name="T51" fmla="*/ 6 h 254"/>
                <a:gd name="T52" fmla="*/ 87 w 2582"/>
                <a:gd name="T53" fmla="*/ 4 h 254"/>
                <a:gd name="T54" fmla="*/ 89 w 2582"/>
                <a:gd name="T55" fmla="*/ 14 h 254"/>
                <a:gd name="T56" fmla="*/ 88 w 2582"/>
                <a:gd name="T57" fmla="*/ 12 h 254"/>
                <a:gd name="T58" fmla="*/ 75 w 2582"/>
                <a:gd name="T59" fmla="*/ 12 h 254"/>
                <a:gd name="T60" fmla="*/ 75 w 2582"/>
                <a:gd name="T61" fmla="*/ 7 h 254"/>
                <a:gd name="T62" fmla="*/ 79 w 2582"/>
                <a:gd name="T63" fmla="*/ 6 h 254"/>
                <a:gd name="T64" fmla="*/ 72 w 2582"/>
                <a:gd name="T65" fmla="*/ 12 h 254"/>
                <a:gd name="T66" fmla="*/ 62 w 2582"/>
                <a:gd name="T67" fmla="*/ 1 h 254"/>
                <a:gd name="T68" fmla="*/ 59 w 2582"/>
                <a:gd name="T69" fmla="*/ 12 h 254"/>
                <a:gd name="T70" fmla="*/ 55 w 2582"/>
                <a:gd name="T71" fmla="*/ 7 h 254"/>
                <a:gd name="T72" fmla="*/ 61 w 2582"/>
                <a:gd name="T73" fmla="*/ 5 h 254"/>
                <a:gd name="T74" fmla="*/ 57 w 2582"/>
                <a:gd name="T75" fmla="*/ 7 h 254"/>
                <a:gd name="T76" fmla="*/ 60 w 2582"/>
                <a:gd name="T77" fmla="*/ 14 h 254"/>
                <a:gd name="T78" fmla="*/ 45 w 2582"/>
                <a:gd name="T79" fmla="*/ 14 h 254"/>
                <a:gd name="T80" fmla="*/ 42 w 2582"/>
                <a:gd name="T81" fmla="*/ 4 h 254"/>
                <a:gd name="T82" fmla="*/ 40 w 2582"/>
                <a:gd name="T83" fmla="*/ 7 h 254"/>
                <a:gd name="T84" fmla="*/ 28 w 2582"/>
                <a:gd name="T85" fmla="*/ 13 h 254"/>
                <a:gd name="T86" fmla="*/ 33 w 2582"/>
                <a:gd name="T87" fmla="*/ 5 h 254"/>
                <a:gd name="T88" fmla="*/ 33 w 2582"/>
                <a:gd name="T89" fmla="*/ 11 h 254"/>
                <a:gd name="T90" fmla="*/ 31 w 2582"/>
                <a:gd name="T91" fmla="*/ 7 h 254"/>
                <a:gd name="T92" fmla="*/ 22 w 2582"/>
                <a:gd name="T93" fmla="*/ 7 h 254"/>
                <a:gd name="T94" fmla="*/ 27 w 2582"/>
                <a:gd name="T95" fmla="*/ 12 h 254"/>
                <a:gd name="T96" fmla="*/ 20 w 2582"/>
                <a:gd name="T97" fmla="*/ 11 h 254"/>
                <a:gd name="T98" fmla="*/ 26 w 2582"/>
                <a:gd name="T99" fmla="*/ 5 h 254"/>
                <a:gd name="T100" fmla="*/ 18 w 2582"/>
                <a:gd name="T101" fmla="*/ 5 h 254"/>
                <a:gd name="T102" fmla="*/ 18 w 2582"/>
                <a:gd name="T103" fmla="*/ 8 h 254"/>
                <a:gd name="T104" fmla="*/ 12 w 2582"/>
                <a:gd name="T105" fmla="*/ 12 h 254"/>
                <a:gd name="T106" fmla="*/ 10 w 2582"/>
                <a:gd name="T107" fmla="*/ 6 h 254"/>
                <a:gd name="T108" fmla="*/ 5 w 2582"/>
                <a:gd name="T109" fmla="*/ 12 h 254"/>
                <a:gd name="T110" fmla="*/ 1 w 2582"/>
                <a:gd name="T111" fmla="*/ 6 h 254"/>
                <a:gd name="T112" fmla="*/ 6 w 2582"/>
                <a:gd name="T113" fmla="*/ 2 h 254"/>
                <a:gd name="T114" fmla="*/ 5 w 2582"/>
                <a:gd name="T115" fmla="*/ 3 h 254"/>
                <a:gd name="T116" fmla="*/ 6 w 2582"/>
                <a:gd name="T117" fmla="*/ 8 h 254"/>
                <a:gd name="T118" fmla="*/ 5 w 2582"/>
                <a:gd name="T119" fmla="*/ 14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2 w 4312"/>
                <a:gd name="T1" fmla="*/ 5 h 228"/>
                <a:gd name="T2" fmla="*/ 19 w 4312"/>
                <a:gd name="T3" fmla="*/ 9 h 228"/>
                <a:gd name="T4" fmla="*/ 18 w 4312"/>
                <a:gd name="T5" fmla="*/ 5 h 228"/>
                <a:gd name="T6" fmla="*/ 17 w 4312"/>
                <a:gd name="T7" fmla="*/ 3 h 228"/>
                <a:gd name="T8" fmla="*/ 28 w 4312"/>
                <a:gd name="T9" fmla="*/ 10 h 228"/>
                <a:gd name="T10" fmla="*/ 28 w 4312"/>
                <a:gd name="T11" fmla="*/ 6 h 228"/>
                <a:gd name="T12" fmla="*/ 26 w 4312"/>
                <a:gd name="T13" fmla="*/ 11 h 228"/>
                <a:gd name="T14" fmla="*/ 41 w 4312"/>
                <a:gd name="T15" fmla="*/ 4 h 228"/>
                <a:gd name="T16" fmla="*/ 40 w 4312"/>
                <a:gd name="T17" fmla="*/ 10 h 228"/>
                <a:gd name="T18" fmla="*/ 48 w 4312"/>
                <a:gd name="T19" fmla="*/ 6 h 228"/>
                <a:gd name="T20" fmla="*/ 47 w 4312"/>
                <a:gd name="T21" fmla="*/ 4 h 228"/>
                <a:gd name="T22" fmla="*/ 61 w 4312"/>
                <a:gd name="T23" fmla="*/ 5 h 228"/>
                <a:gd name="T24" fmla="*/ 60 w 4312"/>
                <a:gd name="T25" fmla="*/ 10 h 228"/>
                <a:gd name="T26" fmla="*/ 67 w 4312"/>
                <a:gd name="T27" fmla="*/ 7 h 228"/>
                <a:gd name="T28" fmla="*/ 69 w 4312"/>
                <a:gd name="T29" fmla="*/ 5 h 228"/>
                <a:gd name="T30" fmla="*/ 73 w 4312"/>
                <a:gd name="T31" fmla="*/ 8 h 228"/>
                <a:gd name="T32" fmla="*/ 78 w 4312"/>
                <a:gd name="T33" fmla="*/ 11 h 228"/>
                <a:gd name="T34" fmla="*/ 82 w 4312"/>
                <a:gd name="T35" fmla="*/ 11 h 228"/>
                <a:gd name="T36" fmla="*/ 81 w 4312"/>
                <a:gd name="T37" fmla="*/ 7 h 228"/>
                <a:gd name="T38" fmla="*/ 97 w 4312"/>
                <a:gd name="T39" fmla="*/ 7 h 228"/>
                <a:gd name="T40" fmla="*/ 95 w 4312"/>
                <a:gd name="T41" fmla="*/ 9 h 228"/>
                <a:gd name="T42" fmla="*/ 96 w 4312"/>
                <a:gd name="T43" fmla="*/ 4 h 228"/>
                <a:gd name="T44" fmla="*/ 98 w 4312"/>
                <a:gd name="T45" fmla="*/ 5 h 228"/>
                <a:gd name="T46" fmla="*/ 100 w 4312"/>
                <a:gd name="T47" fmla="*/ 11 h 228"/>
                <a:gd name="T48" fmla="*/ 101 w 4312"/>
                <a:gd name="T49" fmla="*/ 6 h 228"/>
                <a:gd name="T50" fmla="*/ 103 w 4312"/>
                <a:gd name="T51" fmla="*/ 2 h 228"/>
                <a:gd name="T52" fmla="*/ 112 w 4312"/>
                <a:gd name="T53" fmla="*/ 10 h 228"/>
                <a:gd name="T54" fmla="*/ 132 w 4312"/>
                <a:gd name="T55" fmla="*/ 7 h 228"/>
                <a:gd name="T56" fmla="*/ 130 w 4312"/>
                <a:gd name="T57" fmla="*/ 9 h 228"/>
                <a:gd name="T58" fmla="*/ 131 w 4312"/>
                <a:gd name="T59" fmla="*/ 4 h 228"/>
                <a:gd name="T60" fmla="*/ 133 w 4312"/>
                <a:gd name="T61" fmla="*/ 5 h 228"/>
                <a:gd name="T62" fmla="*/ 138 w 4312"/>
                <a:gd name="T63" fmla="*/ 7 h 228"/>
                <a:gd name="T64" fmla="*/ 143 w 4312"/>
                <a:gd name="T65" fmla="*/ 10 h 228"/>
                <a:gd name="T66" fmla="*/ 144 w 4312"/>
                <a:gd name="T67" fmla="*/ 12 h 228"/>
                <a:gd name="T68" fmla="*/ 154 w 4312"/>
                <a:gd name="T69" fmla="*/ 9 h 228"/>
                <a:gd name="T70" fmla="*/ 157 w 4312"/>
                <a:gd name="T71" fmla="*/ 11 h 228"/>
                <a:gd name="T72" fmla="*/ 162 w 4312"/>
                <a:gd name="T73" fmla="*/ 8 h 228"/>
                <a:gd name="T74" fmla="*/ 173 w 4312"/>
                <a:gd name="T75" fmla="*/ 2 h 228"/>
                <a:gd name="T76" fmla="*/ 173 w 4312"/>
                <a:gd name="T77" fmla="*/ 10 h 228"/>
                <a:gd name="T78" fmla="*/ 183 w 4312"/>
                <a:gd name="T79" fmla="*/ 9 h 228"/>
                <a:gd name="T80" fmla="*/ 183 w 4312"/>
                <a:gd name="T81" fmla="*/ 5 h 228"/>
                <a:gd name="T82" fmla="*/ 188 w 4312"/>
                <a:gd name="T83" fmla="*/ 10 h 228"/>
                <a:gd name="T84" fmla="*/ 188 w 4312"/>
                <a:gd name="T85" fmla="*/ 7 h 228"/>
                <a:gd name="T86" fmla="*/ 186 w 4312"/>
                <a:gd name="T87" fmla="*/ 12 h 228"/>
                <a:gd name="T88" fmla="*/ 201 w 4312"/>
                <a:gd name="T89" fmla="*/ 10 h 228"/>
                <a:gd name="T90" fmla="*/ 200 w 4312"/>
                <a:gd name="T91" fmla="*/ 4 h 228"/>
                <a:gd name="T92" fmla="*/ 202 w 4312"/>
                <a:gd name="T93" fmla="*/ 2 h 228"/>
                <a:gd name="T94" fmla="*/ 214 w 4312"/>
                <a:gd name="T95" fmla="*/ 11 h 228"/>
                <a:gd name="T96" fmla="*/ 213 w 4312"/>
                <a:gd name="T97" fmla="*/ 5 h 228"/>
                <a:gd name="T98" fmla="*/ 219 w 4312"/>
                <a:gd name="T99" fmla="*/ 10 h 228"/>
                <a:gd name="T100" fmla="*/ 225 w 4312"/>
                <a:gd name="T101" fmla="*/ 7 h 228"/>
                <a:gd name="T102" fmla="*/ 226 w 4312"/>
                <a:gd name="T103" fmla="*/ 2 h 228"/>
                <a:gd name="T104" fmla="*/ 231 w 4312"/>
                <a:gd name="T105" fmla="*/ 11 h 228"/>
                <a:gd name="T106" fmla="*/ 233 w 4312"/>
                <a:gd name="T107" fmla="*/ 6 h 228"/>
                <a:gd name="T108" fmla="*/ 237 w 4312"/>
                <a:gd name="T109" fmla="*/ 14 h 228"/>
                <a:gd name="T110" fmla="*/ 245 w 4312"/>
                <a:gd name="T111" fmla="*/ 6 h 228"/>
                <a:gd name="T112" fmla="*/ 244 w 4312"/>
                <a:gd name="T113" fmla="*/ 10 h 228"/>
                <a:gd name="T114" fmla="*/ 263 w 4312"/>
                <a:gd name="T115" fmla="*/ 9 h 228"/>
                <a:gd name="T116" fmla="*/ 262 w 4312"/>
                <a:gd name="T117" fmla="*/ 5 h 228"/>
                <a:gd name="T118" fmla="*/ 267 w 4312"/>
                <a:gd name="T119" fmla="*/ 10 h 228"/>
                <a:gd name="T120" fmla="*/ 265 w 4312"/>
                <a:gd name="T121" fmla="*/ 6 h 228"/>
                <a:gd name="T122" fmla="*/ 267 w 4312"/>
                <a:gd name="T123" fmla="*/ 6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27" name="Podnadpis 2"/>
          <p:cNvSpPr txBox="1">
            <a:spLocks/>
          </p:cNvSpPr>
          <p:nvPr/>
        </p:nvSpPr>
        <p:spPr>
          <a:xfrm>
            <a:off x="468313" y="2420938"/>
            <a:ext cx="8207375" cy="4032250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b="1" dirty="0" smtClean="0">
              <a:solidFill>
                <a:srgbClr val="758386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Jméno autora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Mgr.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Ladislav </a:t>
            </a:r>
            <a:r>
              <a:rPr lang="cs-CZ" sz="1800" dirty="0" err="1" smtClean="0">
                <a:solidFill>
                  <a:prstClr val="black"/>
                </a:solidFill>
                <a:latin typeface="Arial" charset="0"/>
              </a:rPr>
              <a:t>Kažimír</a:t>
            </a:r>
            <a:r>
              <a:rPr lang="cs-CZ" sz="1800" dirty="0" smtClean="0">
                <a:solidFill>
                  <a:prstClr val="black"/>
                </a:solidFill>
              </a:rPr>
              <a:t/>
            </a:r>
            <a:br>
              <a:rPr lang="cs-CZ" sz="1800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Datum vytvoření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12.04.2013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Číslo </a:t>
            </a:r>
            <a:r>
              <a:rPr lang="cs-CZ" sz="1800" b="1" dirty="0" err="1" smtClean="0">
                <a:solidFill>
                  <a:prstClr val="black"/>
                </a:solidFill>
                <a:latin typeface="Arial" charset="0"/>
              </a:rPr>
              <a:t>DUMu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</a:t>
            </a:r>
            <a:r>
              <a:rPr lang="cs-CZ" sz="1800" dirty="0">
                <a:solidFill>
                  <a:prstClr val="black"/>
                </a:solidFill>
                <a:latin typeface="Arial" charset="0"/>
              </a:rPr>
              <a:t>VY_32_INOVACE_05_Ch_ACH</a:t>
            </a: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endParaRPr lang="cs-CZ" sz="1800" b="1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Ročník</a:t>
            </a:r>
            <a:r>
              <a:rPr lang="cs-CZ" sz="1800" dirty="0" smtClean="0">
                <a:solidFill>
                  <a:prstClr val="black"/>
                </a:solidFill>
              </a:rPr>
              <a:t>: I.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Vzdělávací oblast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Přírodovědné vzdělávání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V</a:t>
            </a:r>
            <a:r>
              <a:rPr lang="cs-CZ" sz="1800" b="1" dirty="0" smtClean="0">
                <a:solidFill>
                  <a:prstClr val="black"/>
                </a:solidFill>
              </a:rPr>
              <a:t>zdělávací obor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ematický okruh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Anorganická 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éma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</a:t>
            </a: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Uhlík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</a:rPr>
              <a:t>Metodický list/anotace:</a:t>
            </a:r>
          </a:p>
          <a:p>
            <a:pPr marL="36513" indent="0">
              <a:lnSpc>
                <a:spcPct val="90000"/>
              </a:lnSpc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dirty="0">
                <a:solidFill>
                  <a:prstClr val="black"/>
                </a:solidFill>
              </a:rPr>
              <a:t>Prezentace je určena pro téma </a:t>
            </a:r>
            <a:r>
              <a:rPr lang="cs-CZ" sz="1800" b="1" dirty="0">
                <a:solidFill>
                  <a:prstClr val="black"/>
                </a:solidFill>
              </a:rPr>
              <a:t>chemie </a:t>
            </a:r>
            <a:r>
              <a:rPr lang="cs-CZ" sz="1800" b="1" dirty="0" smtClean="0">
                <a:solidFill>
                  <a:prstClr val="black"/>
                </a:solidFill>
              </a:rPr>
              <a:t>uhlíku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>
                <a:solidFill>
                  <a:prstClr val="black"/>
                </a:solidFill>
              </a:rPr>
              <a:t>v rozsahu SŠ, pro zopakování základních vlastností, reakcí a výskytu. </a:t>
            </a:r>
            <a:r>
              <a:rPr lang="cs-CZ" sz="1800" dirty="0" smtClean="0">
                <a:solidFill>
                  <a:prstClr val="black"/>
                </a:solidFill>
              </a:rPr>
              <a:t>Průmyslová výroba </a:t>
            </a:r>
            <a:r>
              <a:rPr lang="cs-CZ" sz="1800" dirty="0">
                <a:solidFill>
                  <a:prstClr val="black"/>
                </a:solidFill>
              </a:rPr>
              <a:t>a využití</a:t>
            </a:r>
            <a:r>
              <a:rPr lang="cs-CZ" sz="1800" dirty="0" smtClean="0">
                <a:solidFill>
                  <a:prstClr val="black"/>
                </a:solidFill>
              </a:rPr>
              <a:t>.</a:t>
            </a:r>
            <a:endParaRPr lang="cs-CZ" sz="18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908720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121601" y="4703018"/>
            <a:ext cx="2857500" cy="2038350"/>
            <a:chOff x="4121601" y="4703018"/>
            <a:chExt cx="2857500" cy="2038350"/>
          </a:xfrm>
        </p:grpSpPr>
        <p:pic>
          <p:nvPicPr>
            <p:cNvPr id="3077" name="Picture 5" descr="Soubor:Batterie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601" y="4703018"/>
              <a:ext cx="285750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121601" y="4703018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79512" y="4797152"/>
            <a:ext cx="3600400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Uhlíkové elektrody v monočláncích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Grafit - tuha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6015929" y="1047582"/>
            <a:ext cx="2966070" cy="3400494"/>
            <a:chOff x="6015929" y="1047582"/>
            <a:chExt cx="2966070" cy="34004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929" y="1047582"/>
              <a:ext cx="2966070" cy="3400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6015929" y="1057221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Obr.24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809665" y="2747829"/>
            <a:ext cx="4544938" cy="1857195"/>
            <a:chOff x="809665" y="2747829"/>
            <a:chExt cx="4544938" cy="185719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65" y="2747829"/>
              <a:ext cx="4544938" cy="185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809665" y="2747829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79512" y="1916832"/>
            <a:ext cx="5832648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Elektrody </a:t>
            </a:r>
            <a:r>
              <a:rPr lang="cs-CZ" dirty="0" smtClean="0"/>
              <a:t>pro</a:t>
            </a:r>
            <a:r>
              <a:rPr lang="cs-CZ" dirty="0"/>
              <a:t> </a:t>
            </a:r>
            <a:r>
              <a:rPr lang="cs-CZ" dirty="0" smtClean="0"/>
              <a:t>lampy s uhlíkovým obloukem</a:t>
            </a:r>
            <a:r>
              <a:rPr lang="cs-CZ" dirty="0"/>
              <a:t> a obloukové </a:t>
            </a:r>
            <a:r>
              <a:rPr lang="cs-CZ" dirty="0" smtClean="0"/>
              <a:t>pece.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1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 animBg="1"/>
      <p:bldP spid="1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938336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6588224" y="4680125"/>
            <a:ext cx="2508668" cy="2109444"/>
            <a:chOff x="6588224" y="4680125"/>
            <a:chExt cx="2508668" cy="2109444"/>
          </a:xfrm>
        </p:grpSpPr>
        <p:sp>
          <p:nvSpPr>
            <p:cNvPr id="17" name="TextovéPole 16"/>
            <p:cNvSpPr txBox="1"/>
            <p:nvPr/>
          </p:nvSpPr>
          <p:spPr>
            <a:xfrm>
              <a:off x="8299071" y="4680125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Obr.29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4101" name="Picture 5" descr="File:BLU-11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970785"/>
              <a:ext cx="2508668" cy="181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3995936" y="4396731"/>
            <a:ext cx="2046378" cy="1148108"/>
            <a:chOff x="3995936" y="4396731"/>
            <a:chExt cx="2046378" cy="114810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714" y="4396731"/>
              <a:ext cx="2018600" cy="114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3995936" y="4403126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868145" y="938338"/>
            <a:ext cx="2592288" cy="2535786"/>
            <a:chOff x="6198067" y="1239143"/>
            <a:chExt cx="2412114" cy="2193517"/>
          </a:xfrm>
        </p:grpSpPr>
        <p:pic>
          <p:nvPicPr>
            <p:cNvPr id="4098" name="Picture 2" descr="Soubor: Melting crucib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8067" y="1239143"/>
              <a:ext cx="2412114" cy="219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7812360" y="3155661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1" y="1916832"/>
            <a:ext cx="518457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Kelímky a formy na odlévání.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2708920"/>
            <a:ext cx="5472608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Vyzdívky ve vysokých pecích –tepelná odolnost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Grafit - tuha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1" y="3789040"/>
            <a:ext cx="561662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err="1" smtClean="0"/>
              <a:t>Legovací</a:t>
            </a:r>
            <a:r>
              <a:rPr lang="cs-CZ" dirty="0" smtClean="0"/>
              <a:t> prvek při výrobě litiny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15514" y="4509120"/>
            <a:ext cx="363640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polovodičů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44552" y="5589240"/>
            <a:ext cx="6443672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Zbraň ve formě grafitových vláken na </a:t>
            </a:r>
            <a:r>
              <a:rPr lang="cs-CZ" dirty="0" smtClean="0"/>
              <a:t>zkratování elektráren a elektrických zařízení </a:t>
            </a:r>
            <a:r>
              <a:rPr lang="cs-CZ" dirty="0"/>
              <a:t>nepřítele </a:t>
            </a:r>
            <a:r>
              <a:rPr lang="cs-CZ" dirty="0" smtClean="0"/>
              <a:t>(grafitová bomba)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5" grpId="0" animBg="1"/>
      <p:bldP spid="13" grpId="0" animBg="1"/>
      <p:bldP spid="18" grpId="0" animBg="1"/>
      <p:bldP spid="19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908720"/>
            <a:ext cx="9143999" cy="594928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87624" y="1263468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919753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851920" y="1479492"/>
            <a:ext cx="2546538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5497" y="2422864"/>
            <a:ext cx="36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 </a:t>
            </a:r>
            <a:r>
              <a:rPr lang="cs-CZ" sz="2400" b="1" dirty="0" smtClean="0">
                <a:solidFill>
                  <a:schemeClr val="bg1"/>
                </a:solidFill>
              </a:rPr>
              <a:t>nejtvrdší minerál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5498" y="2897303"/>
            <a:ext cx="5904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 je tvořen uhlíkem </a:t>
            </a:r>
            <a:r>
              <a:rPr lang="cs-CZ" sz="2400" b="1" dirty="0" smtClean="0">
                <a:solidFill>
                  <a:schemeClr val="bg1"/>
                </a:solidFill>
              </a:rPr>
              <a:t>krystalizujícím </a:t>
            </a:r>
            <a:r>
              <a:rPr lang="cs-CZ" sz="2400" b="1" dirty="0">
                <a:solidFill>
                  <a:schemeClr val="bg1"/>
                </a:solidFill>
              </a:rPr>
              <a:t>v soustavě krychlové.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5496" y="372249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bezbarvý, průzračný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187624" y="181718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Diamant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" y="4220166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někdy zabarven příměsemi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24169" y="4688211"/>
            <a:ext cx="546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vyznačuje se lámavostí světla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3654" y="5149876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ta se zvyšuje výbrusem - briliantový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629" y="5602014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vybroušený diamant = briliant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14540" y="6063679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hmotnost se udává v karátech (0,2g)</a:t>
            </a:r>
            <a:endParaRPr lang="cs-CZ" sz="2400" b="1" dirty="0">
              <a:solidFill>
                <a:schemeClr val="bg1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398458" y="4209664"/>
            <a:ext cx="2691592" cy="2568160"/>
            <a:chOff x="6156176" y="1864847"/>
            <a:chExt cx="2691592" cy="2568160"/>
          </a:xfrm>
        </p:grpSpPr>
        <p:pic>
          <p:nvPicPr>
            <p:cNvPr id="5122" name="Picture 2" descr="Soubor:Diamond Cubic-F lattice animation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864847"/>
              <a:ext cx="2592288" cy="255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ovéPole 26"/>
            <p:cNvSpPr txBox="1"/>
            <p:nvPr/>
          </p:nvSpPr>
          <p:spPr>
            <a:xfrm>
              <a:off x="8007422" y="4156008"/>
              <a:ext cx="840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Obr.30</a:t>
              </a:r>
              <a:endParaRPr lang="cs-CZ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0073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9" grpId="0"/>
      <p:bldP spid="21" grpId="0"/>
      <p:bldP spid="24" grpId="0"/>
      <p:bldP spid="14" grpId="0" animBg="1"/>
      <p:bldP spid="10" grpId="0"/>
      <p:bldP spid="13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908720"/>
            <a:ext cx="9143999" cy="594928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374014" y="4520153"/>
            <a:ext cx="1023938" cy="1492434"/>
            <a:chOff x="5374014" y="4520153"/>
            <a:chExt cx="1023938" cy="1492434"/>
          </a:xfrm>
        </p:grpSpPr>
        <p:pic>
          <p:nvPicPr>
            <p:cNvPr id="6148" name="Picture 4" descr="File:Diamant Excelsior Croquis Streeter's Precious Stones 189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014" y="4755287"/>
              <a:ext cx="1023938" cy="12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5580112" y="4520153"/>
              <a:ext cx="817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Obr.33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63468"/>
            <a:ext cx="23762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991761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87624" y="1800112"/>
            <a:ext cx="25202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187624" y="2348880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Diamant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pSp>
        <p:nvGrpSpPr>
          <p:cNvPr id="22" name="Skupina 21"/>
          <p:cNvGrpSpPr/>
          <p:nvPr/>
        </p:nvGrpSpPr>
        <p:grpSpPr>
          <a:xfrm>
            <a:off x="281039" y="2924944"/>
            <a:ext cx="1813169" cy="1716951"/>
            <a:chOff x="281039" y="2924944"/>
            <a:chExt cx="1813169" cy="171695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39" y="2924944"/>
              <a:ext cx="1813169" cy="144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81039" y="4364896"/>
              <a:ext cx="840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995936" y="1018255"/>
            <a:ext cx="4754908" cy="3234437"/>
            <a:chOff x="3995936" y="1018255"/>
            <a:chExt cx="4754908" cy="323443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083211"/>
              <a:ext cx="4719825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910498" y="1018255"/>
              <a:ext cx="840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Obr.31</a:t>
              </a:r>
              <a:endParaRPr lang="cs-CZ" sz="1200" b="1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3995936" y="3883360"/>
              <a:ext cx="4754908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cs-CZ" b="1" dirty="0" smtClean="0"/>
                <a:t>Udatschnaja (komín) RUSKO - Sibiř</a:t>
              </a:r>
              <a:endParaRPr lang="cs-CZ" b="1" dirty="0"/>
            </a:p>
          </p:txBody>
        </p:sp>
      </p:grp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789770"/>
              </p:ext>
            </p:extLst>
          </p:nvPr>
        </p:nvGraphicFramePr>
        <p:xfrm>
          <a:off x="259848" y="4653136"/>
          <a:ext cx="474419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7816"/>
                <a:gridCol w="1008112"/>
                <a:gridCol w="792088"/>
                <a:gridCol w="165618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Cullinan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3106,7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1909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Afrika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1467207" y="5014605"/>
            <a:ext cx="115212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621,34g</a:t>
            </a:r>
            <a:endParaRPr lang="cs-CZ" b="1" dirty="0">
              <a:solidFill>
                <a:schemeClr val="bg1"/>
              </a:solidFill>
            </a:endParaRPr>
          </a:p>
        </p:txBody>
      </p:sp>
      <p:graphicFrame>
        <p:nvGraphicFramePr>
          <p:cNvPr id="30" name="Tabulk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648096"/>
              </p:ext>
            </p:extLst>
          </p:nvPr>
        </p:nvGraphicFramePr>
        <p:xfrm>
          <a:off x="281039" y="5661248"/>
          <a:ext cx="474419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7816"/>
                <a:gridCol w="1008112"/>
                <a:gridCol w="792088"/>
                <a:gridCol w="165618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Excelsior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995,2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Afrika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26902"/>
              </p:ext>
            </p:extLst>
          </p:nvPr>
        </p:nvGraphicFramePr>
        <p:xfrm>
          <a:off x="281039" y="6237312"/>
          <a:ext cx="6116913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6785"/>
                <a:gridCol w="879193"/>
                <a:gridCol w="776991"/>
                <a:gridCol w="17539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Hvězda Sierra Leone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968,9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1972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Sierra Leone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7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908720"/>
            <a:ext cx="9143999" cy="594928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220072" y="2357020"/>
            <a:ext cx="3744416" cy="3736276"/>
            <a:chOff x="5220072" y="2357020"/>
            <a:chExt cx="3744416" cy="373627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357020"/>
              <a:ext cx="3672408" cy="373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8146648" y="5816297"/>
              <a:ext cx="817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Obr.34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755576" y="1259715"/>
            <a:ext cx="241826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919753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47864" y="1259717"/>
            <a:ext cx="25202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12160" y="125971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Diamant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2338"/>
              </p:ext>
            </p:extLst>
          </p:nvPr>
        </p:nvGraphicFramePr>
        <p:xfrm>
          <a:off x="259848" y="2276872"/>
          <a:ext cx="474419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1872"/>
                <a:gridCol w="792088"/>
                <a:gridCol w="864096"/>
                <a:gridCol w="129614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Nevídaný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890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1909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Kongo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ulk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669875"/>
              </p:ext>
            </p:extLst>
          </p:nvPr>
        </p:nvGraphicFramePr>
        <p:xfrm>
          <a:off x="281039" y="2780928"/>
          <a:ext cx="472300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8673"/>
                <a:gridCol w="864096"/>
                <a:gridCol w="864096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Velký Mogul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797,5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619973"/>
              </p:ext>
            </p:extLst>
          </p:nvPr>
        </p:nvGraphicFramePr>
        <p:xfrm>
          <a:off x="281039" y="3284984"/>
          <a:ext cx="472300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0681"/>
                <a:gridCol w="792088"/>
                <a:gridCol w="864096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Golden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Jubilee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1985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Afrika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ulk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25456"/>
              </p:ext>
            </p:extLst>
          </p:nvPr>
        </p:nvGraphicFramePr>
        <p:xfrm>
          <a:off x="296961" y="4013056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64096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President </a:t>
                      </a:r>
                      <a:r>
                        <a:rPr lang="cs-CZ" dirty="0" err="1" smtClean="0"/>
                        <a:t>Vergas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1985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Brazilie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ulk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9457"/>
              </p:ext>
            </p:extLst>
          </p:nvPr>
        </p:nvGraphicFramePr>
        <p:xfrm>
          <a:off x="309880" y="4725144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51177"/>
                <a:gridCol w="130906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Jonker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726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1934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Afrika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ulk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02647"/>
              </p:ext>
            </p:extLst>
          </p:nvPr>
        </p:nvGraphicFramePr>
        <p:xfrm>
          <a:off x="323528" y="5453216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37529"/>
                <a:gridCol w="1322711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Lesotho </a:t>
                      </a:r>
                      <a:r>
                        <a:rPr kumimoji="0" lang="cs-CZ" b="1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Promise</a:t>
                      </a:r>
                      <a:endParaRPr lang="cs-CZ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2006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Lesorto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Tabulk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977270"/>
              </p:ext>
            </p:extLst>
          </p:nvPr>
        </p:nvGraphicFramePr>
        <p:xfrm>
          <a:off x="323528" y="6231592"/>
          <a:ext cx="4707087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37529"/>
                <a:gridCol w="1322711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</a:t>
                      </a:r>
                      <a:r>
                        <a:rPr kumimoji="0" lang="cs-CZ" b="1" i="0" u="non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let</a:t>
                      </a:r>
                      <a:endParaRPr lang="cs-CZ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599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1986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Lesorto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2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3999" cy="685800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332656"/>
            <a:ext cx="241826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55657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91751" y="332658"/>
            <a:ext cx="2448272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12160" y="332657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Diamant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547071"/>
              </p:ext>
            </p:extLst>
          </p:nvPr>
        </p:nvGraphicFramePr>
        <p:xfrm>
          <a:off x="259848" y="1124744"/>
          <a:ext cx="474419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1872"/>
                <a:gridCol w="792088"/>
                <a:gridCol w="864096"/>
                <a:gridCol w="1296143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Jacob</a:t>
                      </a:r>
                      <a:r>
                        <a:rPr kumimoji="0" lang="cs-CZ" b="1" i="0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b="1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Diamond</a:t>
                      </a:r>
                      <a:endParaRPr lang="cs-CZ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Skupina 16"/>
          <p:cNvGrpSpPr/>
          <p:nvPr/>
        </p:nvGrpSpPr>
        <p:grpSpPr>
          <a:xfrm>
            <a:off x="5606263" y="4505048"/>
            <a:ext cx="3701311" cy="2352952"/>
            <a:chOff x="5606263" y="4505048"/>
            <a:chExt cx="3701311" cy="2352952"/>
          </a:xfrm>
        </p:grpSpPr>
        <p:pic>
          <p:nvPicPr>
            <p:cNvPr id="8200" name="Picture 8" descr="File:Imperial State Crown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263" y="4505048"/>
              <a:ext cx="2494129" cy="2352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5606263" y="4640425"/>
              <a:ext cx="941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164288" y="4643844"/>
              <a:ext cx="2143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Britská koruna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627784" y="5057626"/>
            <a:ext cx="3212239" cy="1689061"/>
            <a:chOff x="2627784" y="5057626"/>
            <a:chExt cx="3212239" cy="1689061"/>
          </a:xfrm>
        </p:grpSpPr>
        <p:grpSp>
          <p:nvGrpSpPr>
            <p:cNvPr id="10" name="Skupina 9"/>
            <p:cNvGrpSpPr/>
            <p:nvPr/>
          </p:nvGrpSpPr>
          <p:grpSpPr>
            <a:xfrm>
              <a:off x="3592924" y="5057626"/>
              <a:ext cx="2247099" cy="1689061"/>
              <a:chOff x="3252497" y="5085184"/>
              <a:chExt cx="2247099" cy="1689061"/>
            </a:xfrm>
          </p:grpSpPr>
          <p:pic>
            <p:nvPicPr>
              <p:cNvPr id="819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2497" y="5138155"/>
                <a:ext cx="1964028" cy="1636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ovéPole 32"/>
              <p:cNvSpPr txBox="1"/>
              <p:nvPr/>
            </p:nvSpPr>
            <p:spPr>
              <a:xfrm>
                <a:off x="4558423" y="5085184"/>
                <a:ext cx="9411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/>
                  <a:t>Obr.39</a:t>
                </a:r>
                <a:endParaRPr lang="cs-CZ" sz="1200" b="1" dirty="0"/>
              </a:p>
            </p:txBody>
          </p:sp>
        </p:grpSp>
        <p:sp>
          <p:nvSpPr>
            <p:cNvPr id="34" name="TextovéPole 33"/>
            <p:cNvSpPr txBox="1"/>
            <p:nvPr/>
          </p:nvSpPr>
          <p:spPr>
            <a:xfrm>
              <a:off x="2627784" y="6377355"/>
              <a:ext cx="134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Nový  řez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51520" y="5111427"/>
            <a:ext cx="3140231" cy="1636196"/>
            <a:chOff x="251520" y="5111427"/>
            <a:chExt cx="3140231" cy="1636196"/>
          </a:xfrm>
        </p:grpSpPr>
        <p:grpSp>
          <p:nvGrpSpPr>
            <p:cNvPr id="8" name="Skupina 7"/>
            <p:cNvGrpSpPr/>
            <p:nvPr/>
          </p:nvGrpSpPr>
          <p:grpSpPr>
            <a:xfrm>
              <a:off x="251520" y="5111427"/>
              <a:ext cx="2381084" cy="1636196"/>
              <a:chOff x="1038788" y="5138985"/>
              <a:chExt cx="2381084" cy="1636196"/>
            </a:xfrm>
          </p:grpSpPr>
          <p:pic>
            <p:nvPicPr>
              <p:cNvPr id="8197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8788" y="5138985"/>
                <a:ext cx="2188361" cy="163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ovéPole 24"/>
              <p:cNvSpPr txBox="1"/>
              <p:nvPr/>
            </p:nvSpPr>
            <p:spPr>
              <a:xfrm>
                <a:off x="2478699" y="5138985"/>
                <a:ext cx="9411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/>
                  <a:t>Obr.38</a:t>
                </a:r>
                <a:endParaRPr lang="cs-CZ" sz="1200" b="1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2051720" y="5345833"/>
              <a:ext cx="134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Starý řez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7" name="Tabulk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85224"/>
              </p:ext>
            </p:extLst>
          </p:nvPr>
        </p:nvGraphicFramePr>
        <p:xfrm>
          <a:off x="309880" y="4725144"/>
          <a:ext cx="4707087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51177"/>
                <a:gridCol w="1309063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Koh</a:t>
                      </a:r>
                      <a:r>
                        <a:rPr kumimoji="0" lang="cs-CZ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-i-</a:t>
                      </a:r>
                      <a:r>
                        <a:rPr kumimoji="0" lang="cs-CZ" b="1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Noor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186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Skupina 4"/>
          <p:cNvGrpSpPr/>
          <p:nvPr/>
        </p:nvGrpSpPr>
        <p:grpSpPr>
          <a:xfrm>
            <a:off x="1259632" y="2924944"/>
            <a:ext cx="1598116" cy="1392590"/>
            <a:chOff x="5148064" y="2204864"/>
            <a:chExt cx="1457576" cy="119635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1351865" cy="11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5787800" y="2204864"/>
              <a:ext cx="817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Obr.35</a:t>
              </a:r>
              <a:endParaRPr lang="cs-CZ" sz="1200" b="1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079566" y="1475492"/>
            <a:ext cx="2687746" cy="2998789"/>
            <a:chOff x="5079566" y="1475492"/>
            <a:chExt cx="2687746" cy="2998789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566" y="1844824"/>
              <a:ext cx="2687746" cy="2629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5079566" y="1844824"/>
              <a:ext cx="941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068079" y="1475492"/>
              <a:ext cx="169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Carské žezlo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915816" y="2996952"/>
            <a:ext cx="1999554" cy="1362228"/>
            <a:chOff x="6506879" y="2348880"/>
            <a:chExt cx="1737529" cy="105913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79" y="2373009"/>
              <a:ext cx="1652624" cy="103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426568" y="2348880"/>
              <a:ext cx="817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Obr.36</a:t>
              </a:r>
              <a:endParaRPr lang="cs-CZ" sz="1200" b="1" dirty="0"/>
            </a:p>
          </p:txBody>
        </p:sp>
      </p:grpSp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06159"/>
              </p:ext>
            </p:extLst>
          </p:nvPr>
        </p:nvGraphicFramePr>
        <p:xfrm>
          <a:off x="281039" y="2132856"/>
          <a:ext cx="472300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4657"/>
                <a:gridCol w="1008112"/>
                <a:gridCol w="864096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Orlov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189,62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3999" cy="685800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6474951" y="5268027"/>
            <a:ext cx="2763504" cy="1577581"/>
            <a:chOff x="6474951" y="5268027"/>
            <a:chExt cx="2763504" cy="1577581"/>
          </a:xfrm>
        </p:grpSpPr>
        <p:grpSp>
          <p:nvGrpSpPr>
            <p:cNvPr id="15" name="Skupina 14"/>
            <p:cNvGrpSpPr/>
            <p:nvPr/>
          </p:nvGrpSpPr>
          <p:grpSpPr>
            <a:xfrm>
              <a:off x="6474951" y="5268027"/>
              <a:ext cx="1850183" cy="1577581"/>
              <a:chOff x="6474951" y="5268027"/>
              <a:chExt cx="1850183" cy="1577581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334" y="5295323"/>
                <a:ext cx="1752800" cy="155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ovéPole 33"/>
              <p:cNvSpPr txBox="1"/>
              <p:nvPr/>
            </p:nvSpPr>
            <p:spPr>
              <a:xfrm>
                <a:off x="6474951" y="5268027"/>
                <a:ext cx="8362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chemeClr val="bg1"/>
                    </a:solidFill>
                  </a:rPr>
                  <a:t>Obr.47</a:t>
                </a:r>
                <a:endParaRPr lang="cs-CZ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7884368" y="5295323"/>
              <a:ext cx="1354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Bavorská koruna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5040233" y="5726649"/>
            <a:ext cx="1566659" cy="1118959"/>
            <a:chOff x="5040233" y="5726649"/>
            <a:chExt cx="1566659" cy="111895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33" y="5726649"/>
              <a:ext cx="1002325" cy="111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5828100" y="6567180"/>
              <a:ext cx="778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</a:t>
              </a:r>
              <a:r>
                <a:rPr lang="cs-CZ" sz="1200" b="1" dirty="0" smtClean="0">
                  <a:solidFill>
                    <a:schemeClr val="bg1"/>
                  </a:solidFill>
                </a:rPr>
                <a:t>br.46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8062049" y="2519410"/>
            <a:ext cx="1091167" cy="2765672"/>
            <a:chOff x="8062049" y="3433366"/>
            <a:chExt cx="1091167" cy="276567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049" y="3694884"/>
              <a:ext cx="1091167" cy="25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8199693" y="3433366"/>
              <a:ext cx="836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970351" y="4149080"/>
            <a:ext cx="1601983" cy="1145521"/>
            <a:chOff x="4970351" y="4869160"/>
            <a:chExt cx="1601983" cy="114552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33" y="4941168"/>
              <a:ext cx="1532101" cy="107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4970351" y="4869160"/>
              <a:ext cx="817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Obr.44</a:t>
              </a:r>
              <a:endParaRPr lang="cs-CZ" sz="1200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585075" y="2852938"/>
            <a:ext cx="1614618" cy="1714170"/>
            <a:chOff x="6585074" y="3603591"/>
            <a:chExt cx="1907602" cy="194804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074" y="3603591"/>
              <a:ext cx="1734492" cy="191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7504685" y="5236847"/>
              <a:ext cx="987991" cy="314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Obr.43</a:t>
              </a:r>
              <a:endParaRPr lang="cs-CZ" sz="1200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004048" y="2276872"/>
            <a:ext cx="1728192" cy="1449108"/>
            <a:chOff x="5004048" y="3120987"/>
            <a:chExt cx="1728192" cy="1449108"/>
          </a:xfrm>
        </p:grpSpPr>
        <p:pic>
          <p:nvPicPr>
            <p:cNvPr id="1028" name="Picture 4" descr="Soubor: Le Sancy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120987"/>
              <a:ext cx="1568286" cy="144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5914400" y="4293096"/>
              <a:ext cx="817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Obr.42</a:t>
              </a:r>
              <a:endParaRPr lang="cs-CZ" sz="1200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4049" y="764704"/>
            <a:ext cx="1800082" cy="1131555"/>
            <a:chOff x="5004048" y="1721380"/>
            <a:chExt cx="2448273" cy="168763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721382"/>
              <a:ext cx="2353953" cy="1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6416514" y="1721380"/>
              <a:ext cx="1035807" cy="366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Obr.41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827584" y="188640"/>
            <a:ext cx="234625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55657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47864" y="188642"/>
            <a:ext cx="2440327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40152" y="188641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Diamant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348419"/>
              </p:ext>
            </p:extLst>
          </p:nvPr>
        </p:nvGraphicFramePr>
        <p:xfrm>
          <a:off x="259848" y="1032163"/>
          <a:ext cx="4744199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1872"/>
                <a:gridCol w="792088"/>
                <a:gridCol w="864096"/>
                <a:gridCol w="129614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Šách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125427"/>
              </p:ext>
            </p:extLst>
          </p:nvPr>
        </p:nvGraphicFramePr>
        <p:xfrm>
          <a:off x="281039" y="1700808"/>
          <a:ext cx="472300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0681"/>
                <a:gridCol w="864096"/>
                <a:gridCol w="792088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Arcivévoda Joseph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76,02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ulk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93828"/>
              </p:ext>
            </p:extLst>
          </p:nvPr>
        </p:nvGraphicFramePr>
        <p:xfrm>
          <a:off x="296961" y="2584885"/>
          <a:ext cx="4707087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64096"/>
                <a:gridCol w="1296144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Sancy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ulk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54093"/>
              </p:ext>
            </p:extLst>
          </p:nvPr>
        </p:nvGraphicFramePr>
        <p:xfrm>
          <a:off x="309880" y="3573016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851177"/>
                <a:gridCol w="792088"/>
                <a:gridCol w="1309063"/>
              </a:tblGrid>
              <a:tr h="361469">
                <a:tc>
                  <a:txBody>
                    <a:bodyPr/>
                    <a:lstStyle/>
                    <a:p>
                      <a:r>
                        <a:rPr lang="cs-CZ" dirty="0" smtClean="0"/>
                        <a:t>Hope -Diamant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45,52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ulk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919071"/>
              </p:ext>
            </p:extLst>
          </p:nvPr>
        </p:nvGraphicFramePr>
        <p:xfrm>
          <a:off x="323528" y="4653136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37529"/>
                <a:gridCol w="1322711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Drážďany Green</a:t>
                      </a:r>
                      <a:endParaRPr lang="cs-CZ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Tabulk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797918"/>
              </p:ext>
            </p:extLst>
          </p:nvPr>
        </p:nvGraphicFramePr>
        <p:xfrm>
          <a:off x="323528" y="6165304"/>
          <a:ext cx="4707087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4759"/>
                <a:gridCol w="792088"/>
                <a:gridCol w="837529"/>
                <a:gridCol w="1322711"/>
              </a:tblGrid>
              <a:tr h="361469">
                <a:tc>
                  <a:txBody>
                    <a:bodyPr/>
                    <a:lstStyle/>
                    <a:p>
                      <a:r>
                        <a:rPr kumimoji="0" lang="cs-CZ" b="1" i="0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Modrá </a:t>
                      </a:r>
                      <a:r>
                        <a:rPr kumimoji="0" lang="cs-CZ" b="1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Wittelsbach</a:t>
                      </a:r>
                      <a:endParaRPr lang="cs-CZ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35,5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Indie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1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938336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3433550" y="4340148"/>
            <a:ext cx="2830116" cy="1953166"/>
            <a:chOff x="5279698" y="3759668"/>
            <a:chExt cx="2964710" cy="206169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698" y="3819869"/>
              <a:ext cx="2865521" cy="200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7446587" y="3759668"/>
              <a:ext cx="797821" cy="292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Obr.53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619467" y="4722537"/>
            <a:ext cx="1814082" cy="1573380"/>
            <a:chOff x="1392253" y="3295770"/>
            <a:chExt cx="2133930" cy="172764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253" y="3295770"/>
              <a:ext cx="2133930" cy="172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493648" y="3298632"/>
              <a:ext cx="896735" cy="30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Obr.52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107504" y="4725144"/>
            <a:ext cx="1585777" cy="1593739"/>
            <a:chOff x="334790" y="3356992"/>
            <a:chExt cx="1788938" cy="175581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90" y="3356992"/>
              <a:ext cx="1705667" cy="1727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1187623" y="4807640"/>
              <a:ext cx="936105" cy="30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Obr.51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6249812" y="1100643"/>
            <a:ext cx="2838450" cy="5187887"/>
            <a:chOff x="6249812" y="1100643"/>
            <a:chExt cx="2838450" cy="518788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812" y="1106930"/>
              <a:ext cx="283845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6249812" y="1100643"/>
              <a:ext cx="857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723144" y="1656096"/>
            <a:ext cx="2664296" cy="2170255"/>
            <a:chOff x="3707904" y="1656096"/>
            <a:chExt cx="2664296" cy="2170255"/>
          </a:xfrm>
        </p:grpSpPr>
        <p:pic>
          <p:nvPicPr>
            <p:cNvPr id="1036" name="Picture 12" descr="Soubor:Brillante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710894"/>
              <a:ext cx="2523702" cy="2115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5514785" y="1656096"/>
              <a:ext cx="857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Obr.48</a:t>
              </a:r>
              <a:endParaRPr lang="cs-CZ" sz="1200" b="1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23741" y="2326972"/>
            <a:ext cx="2076051" cy="1577231"/>
            <a:chOff x="623741" y="2348880"/>
            <a:chExt cx="2076051" cy="1577231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41" y="2406600"/>
              <a:ext cx="1989311" cy="151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1842377" y="2348880"/>
              <a:ext cx="857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Obr.49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1" y="1916832"/>
            <a:ext cx="2952329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šperků.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3925347"/>
            <a:ext cx="4896544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Nástroje na řezání a vrtaní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prstClr val="black"/>
                </a:solidFill>
              </a:rPr>
              <a:t>D</a:t>
            </a:r>
            <a:r>
              <a:rPr lang="cs-CZ" sz="2400" b="1" dirty="0" smtClean="0">
                <a:solidFill>
                  <a:prstClr val="black"/>
                </a:solidFill>
              </a:rPr>
              <a:t>iamant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938336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2192225" y="5013176"/>
            <a:ext cx="4237074" cy="1794024"/>
            <a:chOff x="2192225" y="5013176"/>
            <a:chExt cx="4237074" cy="1794024"/>
          </a:xfrm>
        </p:grpSpPr>
        <p:pic>
          <p:nvPicPr>
            <p:cNvPr id="2052" name="Picture 4" descr="Soubor:Various scalpel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13750" y="3791651"/>
              <a:ext cx="1794024" cy="423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5631478" y="6530201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7236296" y="2007188"/>
            <a:ext cx="1701209" cy="1606772"/>
            <a:chOff x="7236296" y="1966244"/>
            <a:chExt cx="1701209" cy="1606772"/>
          </a:xfrm>
        </p:grpSpPr>
        <p:pic>
          <p:nvPicPr>
            <p:cNvPr id="2050" name="Picture 2" descr="File:Trennscheibe Vor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200" y="1966244"/>
              <a:ext cx="1624305" cy="1561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236296" y="3296017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Obr.55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010617" y="1074588"/>
            <a:ext cx="1310203" cy="2495228"/>
            <a:chOff x="6283752" y="1130883"/>
            <a:chExt cx="1310203" cy="2495228"/>
          </a:xfrm>
        </p:grpSpPr>
        <p:pic>
          <p:nvPicPr>
            <p:cNvPr id="1032" name="Picture 8" descr="File:Fächerschleifscheiben von Eisenblätter mit Multihybrid-Schleifgeweb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752" y="1130883"/>
              <a:ext cx="1310203" cy="249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6283752" y="3292131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Obr.54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1" y="1916832"/>
            <a:ext cx="4968553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brusných materiálů.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4163594"/>
            <a:ext cx="8964488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Tenká vrstva uhlíku s vlastností diamantu se používá jako ochrana proti opotřebení, např</a:t>
            </a:r>
            <a:r>
              <a:rPr lang="cs-CZ" dirty="0" smtClean="0">
                <a:solidFill>
                  <a:prstClr val="black"/>
                </a:solidFill>
              </a:rPr>
              <a:t>. lékařský skalpel.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prstClr val="black"/>
                </a:solidFill>
              </a:rPr>
              <a:t>D</a:t>
            </a:r>
            <a:r>
              <a:rPr lang="cs-CZ" sz="2400" b="1" dirty="0" smtClean="0">
                <a:solidFill>
                  <a:prstClr val="black"/>
                </a:solidFill>
              </a:rPr>
              <a:t>iamant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1" y="2492896"/>
            <a:ext cx="5544616" cy="156966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Přidáním</a:t>
            </a:r>
            <a:r>
              <a:rPr lang="cs-CZ" dirty="0"/>
              <a:t> bóru , </a:t>
            </a:r>
            <a:r>
              <a:rPr lang="cs-CZ" dirty="0" smtClean="0"/>
              <a:t>fosforu,</a:t>
            </a:r>
            <a:r>
              <a:rPr lang="cs-CZ" dirty="0"/>
              <a:t> </a:t>
            </a:r>
            <a:r>
              <a:rPr lang="cs-CZ" dirty="0" smtClean="0"/>
              <a:t>dusíku</a:t>
            </a:r>
            <a:r>
              <a:rPr lang="cs-CZ" dirty="0"/>
              <a:t> </a:t>
            </a:r>
            <a:r>
              <a:rPr lang="cs-CZ" dirty="0" smtClean="0"/>
              <a:t>se stává diamant vodivý</a:t>
            </a:r>
            <a:r>
              <a:rPr lang="cs-CZ" dirty="0"/>
              <a:t>, </a:t>
            </a:r>
            <a:r>
              <a:rPr lang="cs-CZ" dirty="0" smtClean="0"/>
              <a:t>používá se </a:t>
            </a:r>
            <a:r>
              <a:rPr lang="cs-CZ" dirty="0"/>
              <a:t>jako </a:t>
            </a:r>
            <a:r>
              <a:rPr lang="cs-CZ" dirty="0" smtClean="0"/>
              <a:t>polovodič</a:t>
            </a:r>
            <a:r>
              <a:rPr lang="cs-CZ" dirty="0"/>
              <a:t> , nebo </a:t>
            </a:r>
            <a:r>
              <a:rPr lang="cs-CZ" dirty="0" smtClean="0"/>
              <a:t>supravodič.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5" grpId="0" animBg="1"/>
      <p:bldP spid="13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" y="928799"/>
            <a:ext cx="9164712" cy="594928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2253551" y="5094990"/>
            <a:ext cx="2627166" cy="1687460"/>
            <a:chOff x="2291621" y="5033118"/>
            <a:chExt cx="2627166" cy="1687460"/>
          </a:xfrm>
        </p:grpSpPr>
        <p:pic>
          <p:nvPicPr>
            <p:cNvPr id="3084" name="Picture 12" descr="Soubor:2005-01-28-anthrazit kok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342" y="5064136"/>
              <a:ext cx="2603445" cy="165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4049732" y="6337625"/>
              <a:ext cx="869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Koks</a:t>
              </a:r>
              <a:endParaRPr lang="cs-CZ" sz="12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2455302" y="6320353"/>
              <a:ext cx="869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Antracit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2291621" y="5033118"/>
              <a:ext cx="981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Obr.62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5497" y="5758237"/>
            <a:ext cx="2419805" cy="1103961"/>
            <a:chOff x="205727" y="5855095"/>
            <a:chExt cx="2249575" cy="1007103"/>
          </a:xfrm>
        </p:grpSpPr>
        <p:pic>
          <p:nvPicPr>
            <p:cNvPr id="3082" name="Picture 10" descr="File:Foundry Coke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27" y="5855095"/>
              <a:ext cx="2062017" cy="934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1543068" y="6578958"/>
              <a:ext cx="912234" cy="28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Obr.61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732240" y="3212976"/>
            <a:ext cx="1929183" cy="2383282"/>
            <a:chOff x="6732240" y="3616558"/>
            <a:chExt cx="1929183" cy="2383282"/>
          </a:xfrm>
        </p:grpSpPr>
        <p:pic>
          <p:nvPicPr>
            <p:cNvPr id="3080" name="Picture 8" descr="Soubor:Diesel-smok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49" y="3665967"/>
              <a:ext cx="1857374" cy="2333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6732240" y="3616558"/>
              <a:ext cx="912234" cy="28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Obr.60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932040" y="4310965"/>
            <a:ext cx="1872009" cy="1326930"/>
            <a:chOff x="4932040" y="4714547"/>
            <a:chExt cx="1872009" cy="1326930"/>
          </a:xfrm>
        </p:grpSpPr>
        <p:pic>
          <p:nvPicPr>
            <p:cNvPr id="3078" name="Picture 6" descr="Soubor:Carbon blac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9" y="4714547"/>
              <a:ext cx="1800000" cy="1285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4932040" y="5758237"/>
              <a:ext cx="912234" cy="28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Obr.59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987824" y="3284984"/>
            <a:ext cx="1825284" cy="1238699"/>
            <a:chOff x="3351808" y="3558453"/>
            <a:chExt cx="1825284" cy="1238699"/>
          </a:xfrm>
        </p:grpSpPr>
        <p:pic>
          <p:nvPicPr>
            <p:cNvPr id="3076" name="Picture 4" descr="Soubor:Activated Carbo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808" y="3558453"/>
              <a:ext cx="1652241" cy="118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4264858" y="4513912"/>
              <a:ext cx="912234" cy="28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020272" y="1058252"/>
            <a:ext cx="2160240" cy="1859929"/>
            <a:chOff x="7020272" y="1058252"/>
            <a:chExt cx="2160240" cy="1859929"/>
          </a:xfrm>
        </p:grpSpPr>
        <p:pic>
          <p:nvPicPr>
            <p:cNvPr id="3074" name="Picture 2" descr="Soubor:Amorphous Carb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058252"/>
              <a:ext cx="1960215" cy="182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8268278" y="2634941"/>
              <a:ext cx="912234" cy="28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Obr.57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09954" y="1340768"/>
            <a:ext cx="233791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919753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635896" y="1556792"/>
            <a:ext cx="25202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5497" y="2845403"/>
            <a:ext cx="900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 forma uhlíku bez pravidelné krystalové </a:t>
            </a:r>
            <a:r>
              <a:rPr lang="cs-CZ" sz="2400" b="1" dirty="0" smtClean="0">
                <a:solidFill>
                  <a:schemeClr val="bg1"/>
                </a:solidFill>
              </a:rPr>
              <a:t>struktury.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7545" y="3356992"/>
            <a:ext cx="267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 smtClean="0">
                <a:solidFill>
                  <a:prstClr val="white"/>
                </a:solidFill>
              </a:rPr>
              <a:t> </a:t>
            </a:r>
            <a:r>
              <a:rPr lang="cs-CZ" sz="2400" b="1" dirty="0">
                <a:solidFill>
                  <a:prstClr val="white"/>
                </a:solidFill>
              </a:rPr>
              <a:t> </a:t>
            </a:r>
            <a:r>
              <a:rPr lang="cs-CZ" sz="2400" b="1" dirty="0" smtClean="0">
                <a:solidFill>
                  <a:prstClr val="white"/>
                </a:solidFill>
              </a:rPr>
              <a:t>aktivní uhlí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67543" y="436510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white"/>
                </a:solidFill>
              </a:rPr>
              <a:t> </a:t>
            </a:r>
            <a:r>
              <a:rPr lang="cs-CZ" sz="2400" b="1" dirty="0" smtClean="0">
                <a:solidFill>
                  <a:prstClr val="white"/>
                </a:solidFill>
              </a:rPr>
              <a:t>saze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3568" y="2239722"/>
            <a:ext cx="432048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Amorfní </a:t>
            </a:r>
            <a:r>
              <a:rPr lang="cs-CZ" sz="2400" b="1" dirty="0" smtClean="0"/>
              <a:t>uhlík (beztvarý)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2048" y="5343599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white"/>
                </a:solidFill>
              </a:rPr>
              <a:t> </a:t>
            </a:r>
            <a:r>
              <a:rPr lang="pt-BR" sz="2400" b="1" dirty="0">
                <a:solidFill>
                  <a:prstClr val="white"/>
                </a:solidFill>
              </a:rPr>
              <a:t> </a:t>
            </a:r>
            <a:r>
              <a:rPr lang="cs-CZ" sz="2400" b="1" dirty="0" smtClean="0">
                <a:solidFill>
                  <a:prstClr val="white"/>
                </a:solidFill>
              </a:rPr>
              <a:t>koks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6" grpId="0" animBg="1"/>
      <p:bldP spid="19" grpId="0"/>
      <p:bldP spid="21" grpId="0"/>
      <p:bldP spid="24" grpId="0"/>
      <p:bldP spid="14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899592" y="0"/>
            <a:ext cx="7344816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96716" y="4293096"/>
            <a:ext cx="3750568" cy="1224136"/>
          </a:xfrm>
          <a:solidFill>
            <a:srgbClr val="00B0F0"/>
          </a:solidFill>
          <a:ln w="76200">
            <a:solidFill>
              <a:srgbClr val="FFFF66"/>
            </a:solidFill>
          </a:ln>
          <a:effectLst>
            <a:glow rad="228600">
              <a:srgbClr val="EC1CEC">
                <a:alpha val="40000"/>
              </a:srgbClr>
            </a:glow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cs-CZ" cap="all" smtClean="0">
                <a:ln w="38100">
                  <a:solidFill>
                    <a:schemeClr val="bg1"/>
                  </a:solidFill>
                </a:ln>
                <a:solidFill>
                  <a:srgbClr val="EC1CEC"/>
                </a:solidFill>
              </a:rPr>
              <a:t>UHLÍK</a:t>
            </a:r>
            <a:r>
              <a:rPr lang="cs-CZ" smtClean="0">
                <a:ln w="6350">
                  <a:solidFill>
                    <a:schemeClr val="tx1"/>
                  </a:solidFill>
                </a:ln>
                <a:solidFill>
                  <a:srgbClr val="EC1CEC"/>
                </a:solidFill>
              </a:rPr>
              <a:t>   </a:t>
            </a:r>
            <a:endParaRPr lang="cs-CZ" dirty="0">
              <a:ln w="6350">
                <a:solidFill>
                  <a:schemeClr val="tx1"/>
                </a:solidFill>
              </a:ln>
              <a:solidFill>
                <a:srgbClr val="EC1CEC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52320" y="6581001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Obr.78</a:t>
            </a:r>
            <a:endParaRPr lang="cs-CZ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0"/>
            <a:ext cx="9144000" cy="6858000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6132350" y="2533840"/>
            <a:ext cx="2832138" cy="1873396"/>
            <a:chOff x="6012160" y="2931234"/>
            <a:chExt cx="2832138" cy="18733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177152"/>
              <a:ext cx="1505961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6453123" y="2931234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Obr.63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5" name="Picture 2" descr="File:Frituurpan-ope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298" y="3184630"/>
              <a:ext cx="1215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7824198" y="2947778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Obr.64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1" y="694731"/>
            <a:ext cx="6912769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Náplň </a:t>
            </a:r>
            <a:r>
              <a:rPr lang="cs-CZ" dirty="0"/>
              <a:t>filtru pro záchyt úniku těkavých par z benzínu nedaleko palivové nádrže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Aktivní uhlí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1" y="4399758"/>
            <a:ext cx="745880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 digestořích </a:t>
            </a:r>
            <a:r>
              <a:rPr lang="cs-CZ" dirty="0"/>
              <a:t>a ve filtrech fritovacích </a:t>
            </a:r>
            <a:r>
              <a:rPr lang="cs-CZ" dirty="0" smtClean="0"/>
              <a:t>hrnců.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44552" y="1597736"/>
            <a:ext cx="864408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Aktivní </a:t>
            </a:r>
            <a:r>
              <a:rPr lang="cs-CZ" dirty="0"/>
              <a:t>uhlí </a:t>
            </a:r>
            <a:r>
              <a:rPr lang="cs-CZ" dirty="0" smtClean="0"/>
              <a:t>se hojně </a:t>
            </a:r>
            <a:r>
              <a:rPr lang="cs-CZ" dirty="0"/>
              <a:t>využívá při výrobě pitné </a:t>
            </a:r>
            <a:r>
              <a:rPr lang="cs-CZ" dirty="0" smtClean="0"/>
              <a:t>vody.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37361" y="2144183"/>
            <a:ext cx="652287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K záchytu </a:t>
            </a:r>
            <a:r>
              <a:rPr lang="cs-CZ" dirty="0"/>
              <a:t>těkavých látek v lakovnách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58504" y="2705007"/>
            <a:ext cx="398144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Odbarvování </a:t>
            </a:r>
            <a:r>
              <a:rPr lang="cs-CZ" dirty="0"/>
              <a:t>kapalin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16218" y="3253920"/>
            <a:ext cx="531987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Výroba nealkoholického piva.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37361" y="3829984"/>
            <a:ext cx="565877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Výrobě </a:t>
            </a:r>
            <a:r>
              <a:rPr lang="cs-CZ" dirty="0"/>
              <a:t>ochranných prostředků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79510" y="4982112"/>
            <a:ext cx="892800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Č</a:t>
            </a:r>
            <a:r>
              <a:rPr lang="cs-CZ" dirty="0" smtClean="0"/>
              <a:t>ištění </a:t>
            </a:r>
            <a:r>
              <a:rPr lang="cs-CZ" dirty="0"/>
              <a:t>bioplynu, skládkového plynu, </a:t>
            </a:r>
            <a:r>
              <a:rPr lang="cs-CZ" dirty="0" smtClean="0"/>
              <a:t> </a:t>
            </a:r>
            <a:r>
              <a:rPr lang="cs-CZ" dirty="0"/>
              <a:t>zemního plynu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79510" y="5499984"/>
            <a:ext cx="8928000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Pro </a:t>
            </a:r>
            <a:r>
              <a:rPr lang="cs-CZ" dirty="0"/>
              <a:t>záchyt dioxinů se aktivní uhlí „vstřikuje“ spolu s dalšími látkami upravující pH do kouřových plynů ve spalovnách odpadů.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3" grpId="0" animBg="1"/>
      <p:bldP spid="18" grpId="0" animBg="1"/>
      <p:bldP spid="24" grpId="0" animBg="1"/>
      <p:bldP spid="23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0"/>
            <a:ext cx="9144000" cy="6858000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236296" y="3489797"/>
            <a:ext cx="1870180" cy="1523379"/>
            <a:chOff x="7236296" y="3349868"/>
            <a:chExt cx="1870180" cy="1523379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632287"/>
              <a:ext cx="1870180" cy="124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8273618" y="3349868"/>
              <a:ext cx="775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Obr.69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169258" y="3133374"/>
            <a:ext cx="2071484" cy="1663778"/>
            <a:chOff x="5790997" y="3106666"/>
            <a:chExt cx="2255588" cy="1752383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997" y="3142449"/>
              <a:ext cx="2182119" cy="171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7202336" y="3106666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950885" y="3133374"/>
            <a:ext cx="2357419" cy="1646075"/>
            <a:chOff x="3466013" y="3133962"/>
            <a:chExt cx="2357419" cy="1735198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013" y="3133962"/>
              <a:ext cx="2232248" cy="172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4979183" y="4592161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Obr.67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207670" y="3140380"/>
            <a:ext cx="2796378" cy="1639069"/>
            <a:chOff x="695502" y="3140968"/>
            <a:chExt cx="2796378" cy="163906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02" y="3212976"/>
              <a:ext cx="2705792" cy="15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2647631" y="3140968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192423" y="112336"/>
            <a:ext cx="1503320" cy="2129064"/>
            <a:chOff x="7192423" y="112336"/>
            <a:chExt cx="1503320" cy="212906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423" y="112336"/>
              <a:ext cx="1383891" cy="208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851494" y="1964401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Obr.65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694731"/>
            <a:ext cx="663466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Černé</a:t>
            </a:r>
            <a:r>
              <a:rPr lang="cs-CZ" dirty="0"/>
              <a:t> barvivo v barvách a </a:t>
            </a:r>
            <a:r>
              <a:rPr lang="cs-CZ" dirty="0" smtClean="0"/>
              <a:t>inkoustech.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Saze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37361" y="2253310"/>
            <a:ext cx="8034025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Tiskařských inkoustech, tonerech</a:t>
            </a:r>
            <a:r>
              <a:rPr lang="cs-CZ" dirty="0"/>
              <a:t> pro xerografii, </a:t>
            </a:r>
            <a:r>
              <a:rPr lang="cs-CZ" dirty="0" smtClean="0"/>
              <a:t>laserových tiskárnách.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79510" y="4982112"/>
            <a:ext cx="871297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Potravinářské barvivo</a:t>
            </a:r>
            <a:r>
              <a:rPr lang="cs-CZ" dirty="0"/>
              <a:t> </a:t>
            </a:r>
            <a:r>
              <a:rPr lang="cs-CZ" dirty="0" smtClean="0"/>
              <a:t>(např. lékořicové bonbóny).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79510" y="5775647"/>
            <a:ext cx="7744082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Plnivo</a:t>
            </a:r>
            <a:r>
              <a:rPr lang="cs-CZ" dirty="0"/>
              <a:t> kaučukových pneumatik. Toto použití spotřebuje 85 % průmyslově vyrobených </a:t>
            </a:r>
            <a:r>
              <a:rPr lang="cs-CZ" dirty="0" smtClean="0"/>
              <a:t>sazí.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3" grpId="0" animBg="1"/>
      <p:bldP spid="23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1061" y="0"/>
            <a:ext cx="9144000" cy="6858000"/>
          </a:xfrm>
          <a:prstGeom prst="roundRect">
            <a:avLst>
              <a:gd name="adj" fmla="val 585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6136326" y="4491410"/>
            <a:ext cx="2910675" cy="2231349"/>
            <a:chOff x="5975058" y="4306744"/>
            <a:chExt cx="3071944" cy="2416015"/>
          </a:xfrm>
        </p:grpSpPr>
        <p:pic>
          <p:nvPicPr>
            <p:cNvPr id="6150" name="Picture 6" descr="Soubor: Apollo 12 teplo shiel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058" y="4676076"/>
              <a:ext cx="3071944" cy="204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5975059" y="4306744"/>
              <a:ext cx="3062868" cy="3998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Detail tepelného štítu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626005" y="4269289"/>
            <a:ext cx="2530171" cy="2457665"/>
            <a:chOff x="3553997" y="4269289"/>
            <a:chExt cx="2530171" cy="245766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997" y="4269289"/>
              <a:ext cx="2421061" cy="245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5239919" y="4269289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51520" y="4581128"/>
            <a:ext cx="3384376" cy="2145826"/>
            <a:chOff x="251520" y="4581128"/>
            <a:chExt cx="3384376" cy="2145826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581128"/>
              <a:ext cx="3302478" cy="2145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2791647" y="4585947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Obr.71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714203" y="692696"/>
            <a:ext cx="3095625" cy="2266950"/>
            <a:chOff x="5292080" y="2863031"/>
            <a:chExt cx="3095625" cy="226695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863031"/>
              <a:ext cx="3095625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5292080" y="2863969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694731"/>
            <a:ext cx="172324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Palivo.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57576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Koks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37361" y="2144183"/>
            <a:ext cx="5010703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Redukční </a:t>
            </a:r>
            <a:r>
              <a:rPr lang="cs-CZ" dirty="0"/>
              <a:t>činidlo </a:t>
            </a:r>
            <a:r>
              <a:rPr lang="cs-CZ" dirty="0" smtClean="0"/>
              <a:t>při</a:t>
            </a:r>
            <a:r>
              <a:rPr lang="cs-CZ" dirty="0"/>
              <a:t> tavení 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železné </a:t>
            </a:r>
            <a:r>
              <a:rPr lang="cs-CZ" dirty="0"/>
              <a:t>rudy ve vysoké </a:t>
            </a:r>
            <a:r>
              <a:rPr lang="cs-CZ" dirty="0" smtClean="0"/>
              <a:t>peci.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79511" y="3068960"/>
            <a:ext cx="8424938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Koks </a:t>
            </a:r>
            <a:r>
              <a:rPr lang="cs-CZ" dirty="0"/>
              <a:t>byl jedním z materiálů použitých </a:t>
            </a:r>
            <a:r>
              <a:rPr lang="cs-CZ" dirty="0" smtClean="0"/>
              <a:t>k výrobě tepelných štítů v</a:t>
            </a:r>
            <a:r>
              <a:rPr lang="cs-CZ" dirty="0"/>
              <a:t> </a:t>
            </a:r>
            <a:r>
              <a:rPr lang="cs-CZ" dirty="0" smtClean="0"/>
              <a:t>programu NASA</a:t>
            </a:r>
            <a:r>
              <a:rPr lang="cs-CZ" dirty="0"/>
              <a:t> </a:t>
            </a:r>
            <a:r>
              <a:rPr lang="cs-CZ" dirty="0" smtClean="0"/>
              <a:t> - kosmická loď Apollo (</a:t>
            </a:r>
            <a:r>
              <a:rPr lang="cs-CZ" dirty="0"/>
              <a:t>materiál </a:t>
            </a:r>
            <a:r>
              <a:rPr lang="cs-CZ" dirty="0" smtClean="0"/>
              <a:t>se nazývá</a:t>
            </a:r>
            <a:r>
              <a:rPr lang="cs-CZ" dirty="0"/>
              <a:t> AVCOAT </a:t>
            </a:r>
            <a:r>
              <a:rPr lang="cs-CZ" dirty="0" smtClean="0"/>
              <a:t>5026-39).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07003" y="1268760"/>
            <a:ext cx="458507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 </a:t>
            </a:r>
            <a:r>
              <a:rPr lang="cs-CZ" dirty="0" smtClean="0"/>
              <a:t>Výhřevnost</a:t>
            </a:r>
            <a:r>
              <a:rPr lang="cs-CZ" dirty="0"/>
              <a:t> 29,6 MJ/kg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8307235" y="6437545"/>
            <a:ext cx="84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Obr.73</a:t>
            </a:r>
            <a:endParaRPr lang="cs-CZ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3" grpId="0" animBg="1"/>
      <p:bldP spid="23" grpId="0" animBg="1"/>
      <p:bldP spid="30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aoblený obdélník 31"/>
          <p:cNvSpPr/>
          <p:nvPr/>
        </p:nvSpPr>
        <p:spPr>
          <a:xfrm>
            <a:off x="323528" y="332656"/>
            <a:ext cx="8568952" cy="6495728"/>
          </a:xfrm>
          <a:prstGeom prst="roundRect">
            <a:avLst>
              <a:gd name="adj" fmla="val 585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059832" y="519063"/>
            <a:ext cx="2160240" cy="584775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prstClr val="black"/>
                </a:solidFill>
              </a:rPr>
              <a:t>VÝSKYT</a:t>
            </a:r>
            <a:endParaRPr lang="cs-CZ" sz="3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55576" y="1052736"/>
            <a:ext cx="1512168" cy="461665"/>
          </a:xfrm>
          <a:prstGeom prst="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VOLNÝ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55576" y="3543399"/>
            <a:ext cx="16201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VÁZANÝ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7544" y="167119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/>
              <a:t>4. </a:t>
            </a:r>
            <a:r>
              <a:rPr lang="cs-CZ" sz="2400" b="1" dirty="0"/>
              <a:t>prvek ve vesmíru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67544" y="21328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black"/>
                </a:solidFill>
              </a:rPr>
              <a:t>Slunce, hvězdy</a:t>
            </a:r>
            <a:endParaRPr lang="cs-CZ" sz="24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67544" y="259248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black"/>
                </a:solidFill>
              </a:rPr>
              <a:t>komety</a:t>
            </a:r>
            <a:endParaRPr lang="cs-CZ" sz="2400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67544" y="3054151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cs-CZ" sz="2400" b="1" dirty="0" smtClean="0">
                <a:solidFill>
                  <a:prstClr val="black"/>
                </a:solidFill>
              </a:rPr>
              <a:t>tmosféra většiny planet</a:t>
            </a:r>
            <a:endParaRPr lang="cs-CZ" sz="2400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67543" y="4047654"/>
            <a:ext cx="648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o</a:t>
            </a:r>
            <a:r>
              <a:rPr lang="cs-CZ" sz="2400" b="1" dirty="0" smtClean="0">
                <a:solidFill>
                  <a:prstClr val="black"/>
                </a:solidFill>
              </a:rPr>
              <a:t>xid uhelnatý, uhličitý, uhličitany …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467544" y="450931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 vápenec , dolomit , mramor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67544" y="496894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 </a:t>
            </a:r>
            <a:r>
              <a:rPr lang="cs-CZ" sz="2400" b="1" dirty="0" smtClean="0"/>
              <a:t>ropa, zemní plyn, uhlí, rašelina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67544" y="635171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black"/>
                </a:solidFill>
              </a:rPr>
              <a:t>biogenní prvek</a:t>
            </a:r>
            <a:endParaRPr lang="cs-CZ" sz="2400" dirty="0">
              <a:solidFill>
                <a:prstClr val="black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421483" y="525167"/>
            <a:ext cx="2110957" cy="1550776"/>
            <a:chOff x="6421483" y="1058840"/>
            <a:chExt cx="2110957" cy="1550776"/>
          </a:xfrm>
        </p:grpSpPr>
        <p:pic>
          <p:nvPicPr>
            <p:cNvPr id="25" name="Obrázek 24" descr="Soubor:Sun in X-Ray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483" y="1058840"/>
              <a:ext cx="2070656" cy="1516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ovéPole 32"/>
            <p:cNvSpPr txBox="1"/>
            <p:nvPr/>
          </p:nvSpPr>
          <p:spPr>
            <a:xfrm>
              <a:off x="7778344" y="2332617"/>
              <a:ext cx="75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Obr.74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421483" y="2213876"/>
            <a:ext cx="2295525" cy="1412806"/>
            <a:chOff x="6421483" y="2747549"/>
            <a:chExt cx="2295525" cy="1412806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483" y="2747549"/>
              <a:ext cx="2295525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423242" y="3883356"/>
              <a:ext cx="75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Obr.76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034146" y="1167135"/>
            <a:ext cx="2387337" cy="1580155"/>
            <a:chOff x="3889105" y="2394698"/>
            <a:chExt cx="2387337" cy="158015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401" y="2435696"/>
              <a:ext cx="2360041" cy="153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3889105" y="2394698"/>
              <a:ext cx="75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Obr.75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467543" y="5403016"/>
            <a:ext cx="1022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u</a:t>
            </a:r>
            <a:r>
              <a:rPr lang="cs-CZ" sz="2400" b="1" dirty="0" smtClean="0">
                <a:solidFill>
                  <a:prstClr val="black"/>
                </a:solidFill>
              </a:rPr>
              <a:t>hlovodíky a jejich deriváty …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467544" y="586468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black"/>
                </a:solidFill>
              </a:rPr>
              <a:t>organické sloučeniny  - cukry</a:t>
            </a:r>
            <a:r>
              <a:rPr lang="cs-CZ" sz="2400" b="1" dirty="0">
                <a:solidFill>
                  <a:prstClr val="black"/>
                </a:solidFill>
              </a:rPr>
              <a:t>, tuky, </a:t>
            </a:r>
            <a:r>
              <a:rPr lang="cs-CZ" sz="2400" b="1" dirty="0" smtClean="0">
                <a:solidFill>
                  <a:prstClr val="black"/>
                </a:solidFill>
              </a:rPr>
              <a:t>bílkoviny …</a:t>
            </a:r>
            <a:endParaRPr lang="cs-CZ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aoblený obdélník 25"/>
          <p:cNvSpPr/>
          <p:nvPr/>
        </p:nvSpPr>
        <p:spPr>
          <a:xfrm>
            <a:off x="323528" y="620688"/>
            <a:ext cx="8568952" cy="6207696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prstClr val="white"/>
                </a:solidFill>
              </a:rPr>
              <a:t>)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231740" y="972017"/>
            <a:ext cx="4680520" cy="58477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prstClr val="black"/>
                </a:solidFill>
              </a:rPr>
              <a:t>KOLOBĚH UHLÍKU </a:t>
            </a:r>
            <a:endParaRPr lang="cs-CZ" sz="3200" b="1" dirty="0">
              <a:solidFill>
                <a:prstClr val="black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156725" y="1466666"/>
            <a:ext cx="6830550" cy="5274702"/>
            <a:chOff x="1156725" y="1466666"/>
            <a:chExt cx="6830550" cy="5274702"/>
          </a:xfrm>
        </p:grpSpPr>
        <p:pic>
          <p:nvPicPr>
            <p:cNvPr id="2050" name="Picture 2" descr="Soubor:Kolobeh uhliku cs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5" y="1466666"/>
              <a:ext cx="6830550" cy="5274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186485" y="1556792"/>
              <a:ext cx="844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5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aoblený obdélník 32"/>
          <p:cNvSpPr/>
          <p:nvPr/>
        </p:nvSpPr>
        <p:spPr>
          <a:xfrm>
            <a:off x="323528" y="755993"/>
            <a:ext cx="8568952" cy="6072391"/>
          </a:xfrm>
          <a:prstGeom prst="roundRect">
            <a:avLst>
              <a:gd name="adj" fmla="val 585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75656" y="834150"/>
            <a:ext cx="6417096" cy="584775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Doplňte tabulku pomocí PTP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36096" y="154286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UHLÍK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36096" y="1965482"/>
            <a:ext cx="3096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Carboneum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48830" y="240081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smtClean="0">
                <a:solidFill>
                  <a:srgbClr val="FF0000"/>
                </a:solidFill>
              </a:rPr>
              <a:t>C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49330" y="2862504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6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49330" y="3294552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6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36096" y="3726880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6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449330" y="415864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IV.A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436096" y="459097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2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448830" y="4997793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4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448830" y="5429841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2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449330" y="629393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12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449210" y="5861609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2,5</a:t>
            </a:r>
            <a:endParaRPr lang="cs-CZ" sz="2300" b="1" dirty="0">
              <a:solidFill>
                <a:srgbClr val="FF0000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971600" y="1507668"/>
            <a:ext cx="4435889" cy="5233700"/>
            <a:chOff x="971600" y="1429511"/>
            <a:chExt cx="4435889" cy="5233700"/>
          </a:xfrm>
        </p:grpSpPr>
        <p:sp>
          <p:nvSpPr>
            <p:cNvPr id="20" name="TextovéPole 19"/>
            <p:cNvSpPr txBox="1"/>
            <p:nvPr/>
          </p:nvSpPr>
          <p:spPr>
            <a:xfrm>
              <a:off x="971600" y="1429511"/>
              <a:ext cx="4428000" cy="46589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>
                <a:lnSpc>
                  <a:spcPct val="115000"/>
                </a:lnSpc>
                <a:defRPr sz="2400" b="1">
                  <a:solidFill>
                    <a:schemeClr val="lt1"/>
                  </a:solidFill>
                </a:defRPr>
              </a:lvl1pPr>
            </a:lstStyle>
            <a:p>
              <a:r>
                <a:rPr lang="cs-CZ" sz="2300" dirty="0">
                  <a:solidFill>
                    <a:prstClr val="white"/>
                  </a:solidFill>
                </a:rPr>
                <a:t>český název prvku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971600" y="1843364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latinský název prvku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971600" y="2270723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značka prvku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971600" y="2707460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protonové číslo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971600" y="3156243"/>
              <a:ext cx="4428000" cy="46589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protonů v jádře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971600" y="3588291"/>
              <a:ext cx="4428000" cy="46589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elektronů v obalu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971600" y="4003604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skupiny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71600" y="4435652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periody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971600" y="4867700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valenčních elektronů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971600" y="5299748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elektronových vrstev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979488" y="5731796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elektronegativita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979489" y="6163844"/>
              <a:ext cx="4428000" cy="499367"/>
            </a:xfrm>
            <a:prstGeom prst="rect">
              <a:avLst/>
            </a:prstGeom>
            <a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atomová hmotnost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035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 animBg="1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  </a:t>
            </a:r>
            <a:r>
              <a:rPr lang="cs-CZ" sz="1200" dirty="0">
                <a:solidFill>
                  <a:prstClr val="black"/>
                </a:solidFill>
              </a:rPr>
              <a:t>NASA. </a:t>
            </a:r>
            <a:r>
              <a:rPr lang="cs-CZ" sz="1200" i="1" dirty="0" err="1">
                <a:solidFill>
                  <a:prstClr val="black"/>
                </a:solidFill>
              </a:rPr>
              <a:t>HubbleSite</a:t>
            </a:r>
            <a:r>
              <a:rPr lang="cs-CZ" sz="1200" i="1" dirty="0">
                <a:solidFill>
                  <a:prstClr val="black"/>
                </a:solidFill>
              </a:rPr>
              <a:t> - Picture Album: </a:t>
            </a:r>
            <a:r>
              <a:rPr lang="cs-CZ" sz="1200" i="1" dirty="0" err="1">
                <a:solidFill>
                  <a:prstClr val="black"/>
                </a:solidFill>
              </a:rPr>
              <a:t>Hubble</a:t>
            </a:r>
            <a:r>
              <a:rPr lang="cs-CZ" sz="1200" i="1" dirty="0">
                <a:solidFill>
                  <a:prstClr val="black"/>
                </a:solidFill>
              </a:rPr>
              <a:t> </a:t>
            </a:r>
            <a:r>
              <a:rPr lang="cs-CZ" sz="1200" i="1" dirty="0" err="1">
                <a:solidFill>
                  <a:prstClr val="black"/>
                </a:solidFill>
              </a:rPr>
              <a:t>Sees</a:t>
            </a:r>
            <a:r>
              <a:rPr lang="cs-CZ" sz="1200" i="1" dirty="0">
                <a:solidFill>
                  <a:prstClr val="black"/>
                </a:solidFill>
              </a:rPr>
              <a:t> a </a:t>
            </a:r>
            <a:r>
              <a:rPr lang="cs-CZ" sz="1200" i="1" dirty="0" err="1">
                <a:solidFill>
                  <a:prstClr val="black"/>
                </a:solidFill>
              </a:rPr>
              <a:t>Horsehead</a:t>
            </a:r>
            <a:r>
              <a:rPr lang="cs-CZ" sz="1200" i="1" dirty="0">
                <a:solidFill>
                  <a:prstClr val="black"/>
                </a:solidFill>
              </a:rPr>
              <a:t> </a:t>
            </a:r>
            <a:r>
              <a:rPr lang="cs-CZ" sz="1200" i="1" dirty="0" err="1">
                <a:solidFill>
                  <a:prstClr val="black"/>
                </a:solidFill>
              </a:rPr>
              <a:t>of</a:t>
            </a:r>
            <a:r>
              <a:rPr lang="cs-CZ" sz="1200" i="1" dirty="0">
                <a:solidFill>
                  <a:prstClr val="black"/>
                </a:solidFill>
              </a:rPr>
              <a:t> a </a:t>
            </a:r>
            <a:r>
              <a:rPr lang="cs-CZ" sz="1200" i="1" dirty="0" err="1">
                <a:solidFill>
                  <a:prstClr val="black"/>
                </a:solidFill>
              </a:rPr>
              <a:t>Different</a:t>
            </a:r>
            <a:r>
              <a:rPr lang="cs-CZ" sz="1200" i="1" dirty="0">
                <a:solidFill>
                  <a:prstClr val="black"/>
                </a:solidFill>
              </a:rPr>
              <a:t> </a:t>
            </a:r>
            <a:r>
              <a:rPr lang="cs-CZ" sz="1200" i="1" dirty="0" err="1">
                <a:solidFill>
                  <a:prstClr val="black"/>
                </a:solidFill>
              </a:rPr>
              <a:t>Color</a:t>
            </a:r>
            <a:r>
              <a:rPr lang="cs-CZ" sz="1200" dirty="0">
                <a:solidFill>
                  <a:prstClr val="black"/>
                </a:solidFill>
              </a:rPr>
              <a:t>[online]. [cit. </a:t>
            </a:r>
            <a:r>
              <a:rPr lang="cs-CZ" sz="1200" dirty="0" smtClean="0">
                <a:solidFill>
                  <a:prstClr val="black"/>
                </a:solidFill>
              </a:rPr>
              <a:t>6.4.2013</a:t>
            </a:r>
            <a:r>
              <a:rPr lang="cs-CZ" sz="1200" dirty="0">
                <a:solidFill>
                  <a:prstClr val="black"/>
                </a:solidFill>
              </a:rPr>
              <a:t>]. Dostupný na WWW: http://hubblesite.org/gallery/album/nebula/pr2013012a/large_web/</a:t>
            </a:r>
          </a:p>
          <a:p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  </a:t>
            </a:r>
            <a:r>
              <a:rPr lang="cs-CZ" sz="1200" dirty="0"/>
              <a:t>MGIGANTEUS1. </a:t>
            </a:r>
            <a:r>
              <a:rPr lang="cs-CZ" sz="1200" i="1" dirty="0" err="1"/>
              <a:t>Soubor:Lonsdaleite</a:t>
            </a:r>
            <a:r>
              <a:rPr lang="cs-CZ" sz="1200" i="1" dirty="0"/>
              <a:t> structure.PNG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http://cs.wikipedia.org/wiki/Soubor:Lonsdaleite_structure.PNG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  </a:t>
            </a:r>
            <a:r>
              <a:rPr lang="cs-CZ" sz="1200" dirty="0"/>
              <a:t>CARBOPHILIAC. </a:t>
            </a:r>
            <a:r>
              <a:rPr lang="cs-CZ" sz="1200" i="1" dirty="0" err="1"/>
              <a:t>Soubor:Graphene</a:t>
            </a:r>
            <a:r>
              <a:rPr lang="cs-CZ" sz="1200" i="1" dirty="0"/>
              <a:t> xyz.jpg - </a:t>
            </a:r>
            <a:r>
              <a:rPr lang="cs-CZ" sz="1200" i="1" dirty="0" err="1"/>
              <a:t>Wikimedie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</a:t>
            </a:r>
            <a:r>
              <a:rPr lang="cs-CZ" sz="1200" dirty="0" err="1"/>
              <a:t>Soubor:Lonsdaleite</a:t>
            </a:r>
            <a:r>
              <a:rPr lang="cs-CZ" sz="1200" dirty="0"/>
              <a:t> structure.PNG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  </a:t>
            </a:r>
            <a:r>
              <a:rPr lang="cs-CZ" sz="1200" dirty="0"/>
              <a:t>WILSON, George. </a:t>
            </a:r>
            <a:r>
              <a:rPr lang="cs-CZ" sz="1200" i="1" dirty="0"/>
              <a:t>Soubor: Henry </a:t>
            </a:r>
            <a:r>
              <a:rPr lang="cs-CZ" sz="1200" i="1" dirty="0" err="1"/>
              <a:t>Cavendish</a:t>
            </a:r>
            <a:r>
              <a:rPr lang="cs-CZ" sz="1200" i="1" dirty="0"/>
              <a:t> signature.jpg - Wikipedie,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 [online]. [cit. </a:t>
            </a:r>
            <a:r>
              <a:rPr lang="cs-CZ" sz="1200" dirty="0" smtClean="0"/>
              <a:t>1.4.2013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en.wikipedia.org/wiki/File:Cavendish_Henry_signature.jpg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  </a:t>
            </a:r>
            <a:r>
              <a:rPr lang="cs-CZ" sz="1200" dirty="0" smtClean="0"/>
              <a:t>SGBEER</a:t>
            </a:r>
            <a:r>
              <a:rPr lang="cs-CZ" sz="1200" dirty="0"/>
              <a:t>. </a:t>
            </a:r>
            <a:r>
              <a:rPr lang="cs-CZ" sz="1200" i="1" dirty="0"/>
              <a:t>Soubor:C14 </a:t>
            </a:r>
            <a:r>
              <a:rPr lang="cs-CZ" sz="1200" i="1" dirty="0" err="1"/>
              <a:t>methode</a:t>
            </a:r>
            <a:r>
              <a:rPr lang="cs-CZ" sz="1200" i="1" dirty="0"/>
              <a:t> </a:t>
            </a:r>
            <a:r>
              <a:rPr lang="cs-CZ" sz="1200" i="1" dirty="0" err="1"/>
              <a:t>physikalische</a:t>
            </a:r>
            <a:r>
              <a:rPr lang="cs-CZ" sz="1200" i="1" dirty="0"/>
              <a:t> </a:t>
            </a:r>
            <a:r>
              <a:rPr lang="cs-CZ" sz="1200" i="1" dirty="0" err="1"/>
              <a:t>grundlagen.svg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http://commons.wikimedia.org/wiki/File:C14_methode_physikalische_grundlagen.svg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  </a:t>
            </a:r>
            <a:r>
              <a:rPr lang="cs-CZ" sz="1200" dirty="0" smtClean="0"/>
              <a:t>SPONK </a:t>
            </a:r>
            <a:r>
              <a:rPr lang="cs-CZ" sz="1200" dirty="0"/>
              <a:t>. </a:t>
            </a:r>
            <a:r>
              <a:rPr lang="cs-CZ" sz="1200" i="1" dirty="0" err="1"/>
              <a:t>Soubor:Buckminsterfullerene</a:t>
            </a:r>
            <a:r>
              <a:rPr lang="cs-CZ" sz="1200" i="1" dirty="0"/>
              <a:t> animated.gif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http://cs.wikipedia.org/wiki/Soubor:Buckminsterfullerene_animated.gif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33179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  </a:t>
            </a:r>
            <a:r>
              <a:rPr lang="cs-CZ" sz="1200" dirty="0" smtClean="0"/>
              <a:t>SCHWARZM</a:t>
            </a:r>
            <a:r>
              <a:rPr lang="cs-CZ" sz="1200" dirty="0"/>
              <a:t>. </a:t>
            </a:r>
            <a:r>
              <a:rPr lang="cs-CZ" sz="1200" i="1" dirty="0" err="1"/>
              <a:t>Soubor:Kohlenstoffnanoroehre</a:t>
            </a:r>
            <a:r>
              <a:rPr lang="cs-CZ" sz="1200" i="1" dirty="0"/>
              <a:t> Animation.gif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http://cs.wikipedia.org/wiki/Soubor:Kohlenstoffnanoroehre_Animation.gif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9484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  </a:t>
            </a:r>
            <a:r>
              <a:rPr lang="cs-CZ" sz="1200" dirty="0"/>
              <a:t>SVEN. </a:t>
            </a:r>
            <a:r>
              <a:rPr lang="cs-CZ" sz="1200" i="1" dirty="0"/>
              <a:t>Soubor: Sp3-Orbital.svg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commons.wikimedia.org/wiki/File:Sp3-Orbital.svg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765589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  </a:t>
            </a:r>
            <a:r>
              <a:rPr lang="cs-CZ" sz="1200" dirty="0"/>
              <a:t>SVEN. </a:t>
            </a:r>
            <a:r>
              <a:rPr lang="cs-CZ" sz="1200" i="1" dirty="0"/>
              <a:t>Soubor: Sp2-Orbital.svg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commons.wikimedia.org/wiki/File:Sp2-Orbital.svg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22725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  </a:t>
            </a:r>
            <a:r>
              <a:rPr lang="cs-CZ" sz="1200" dirty="0"/>
              <a:t>MAREK M. </a:t>
            </a:r>
            <a:r>
              <a:rPr lang="cs-CZ" sz="1200" i="1" dirty="0"/>
              <a:t>Soubor: </a:t>
            </a:r>
            <a:r>
              <a:rPr lang="cs-CZ" sz="1200" i="1" dirty="0" err="1"/>
              <a:t>Sp-Orbital.svg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commons.wikimedia.org/wiki/File:Sp-Orbital.svg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2842" y="6150584"/>
            <a:ext cx="867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Obr.12  </a:t>
            </a:r>
            <a:r>
              <a:rPr lang="cs-CZ" sz="1200" dirty="0" smtClean="0"/>
              <a:t>MEHROTRA</a:t>
            </a:r>
            <a:r>
              <a:rPr lang="cs-CZ" sz="1200" dirty="0"/>
              <a:t>, </a:t>
            </a:r>
            <a:r>
              <a:rPr lang="cs-CZ" sz="1200" dirty="0" err="1"/>
              <a:t>Saumitra</a:t>
            </a:r>
            <a:r>
              <a:rPr lang="cs-CZ" sz="1200" dirty="0"/>
              <a:t> R.; KLIMECK, Gerhard. </a:t>
            </a:r>
            <a:r>
              <a:rPr lang="cs-CZ" sz="1200" i="1" dirty="0"/>
              <a:t>Soubor: Graphite.gif - </a:t>
            </a:r>
            <a:r>
              <a:rPr lang="cs-CZ" sz="1200" i="1" dirty="0" err="1"/>
              <a:t>Wikipediea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http://en.wikipedia.org/wiki/File:Graphite.gif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1" y="5688919"/>
            <a:ext cx="659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prstClr val="black"/>
                </a:solidFill>
              </a:rPr>
              <a:t>Obr.11 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r>
              <a:rPr lang="cs-CZ" sz="1200" dirty="0"/>
              <a:t>NASA. </a:t>
            </a:r>
            <a:r>
              <a:rPr lang="cs-CZ" sz="1200" i="1" dirty="0"/>
              <a:t>Soubor: Sig06-020a.tif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http://commons.wikimedia.org/wiki/File:Sig06-020a.tif</a:t>
            </a:r>
          </a:p>
        </p:txBody>
      </p:sp>
    </p:spTree>
    <p:extLst>
      <p:ext uri="{BB962C8B-B14F-4D97-AF65-F5344CB8AC3E}">
        <p14:creationId xmlns:p14="http://schemas.microsoft.com/office/powerpoint/2010/main" val="30343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Obr.15   </a:t>
            </a:r>
            <a:r>
              <a:rPr lang="cs-CZ" sz="1200" dirty="0" smtClean="0"/>
              <a:t>CAPTAIN </a:t>
            </a:r>
            <a:r>
              <a:rPr lang="cs-CZ" sz="1200" dirty="0"/>
              <a:t>CRUNCH. </a:t>
            </a:r>
            <a:r>
              <a:rPr lang="cs-CZ" sz="1200" i="1" dirty="0"/>
              <a:t>Soubor: </a:t>
            </a:r>
            <a:r>
              <a:rPr lang="cs-CZ" sz="1200" i="1" dirty="0" err="1"/>
              <a:t>Bleistift</a:t>
            </a:r>
            <a:r>
              <a:rPr lang="cs-CZ" sz="1200" i="1" dirty="0"/>
              <a:t> </a:t>
            </a:r>
            <a:r>
              <a:rPr lang="cs-CZ" sz="1200" i="1" dirty="0" err="1"/>
              <a:t>halbiert</a:t>
            </a:r>
            <a:r>
              <a:rPr lang="cs-CZ" sz="1200" i="1" dirty="0"/>
              <a:t> 02.jpg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http://commons.wikimedia.org/wiki/File:Bleistift_halbiert_02.jpg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Obr.16  </a:t>
            </a:r>
            <a:r>
              <a:rPr lang="cs-CZ" sz="1200" dirty="0"/>
              <a:t>DMGERMAN. </a:t>
            </a:r>
            <a:r>
              <a:rPr lang="cs-CZ" sz="1200" i="1" dirty="0"/>
              <a:t>Soubor: Tužky hb.jpg -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http://en.wikipedia.org/wiki/File:Pencils_hb.jpg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Obr.17   </a:t>
            </a:r>
            <a:r>
              <a:rPr lang="en-US" sz="1200" dirty="0"/>
              <a:t>MRS SCARBOROUGH. </a:t>
            </a:r>
            <a:r>
              <a:rPr lang="en-US" sz="1200" i="1" dirty="0" err="1"/>
              <a:t>Soubor</a:t>
            </a:r>
            <a:r>
              <a:rPr lang="en-US" sz="1200" i="1" dirty="0"/>
              <a:t>: Mechanical pencil lead spilling out 051907.jpg - Wikipedia, the free encyclopedia</a:t>
            </a:r>
            <a:r>
              <a:rPr lang="en-US" sz="1200" dirty="0"/>
              <a:t> [online]. [cit. </a:t>
            </a:r>
            <a:r>
              <a:rPr lang="en-US" sz="1200" dirty="0" smtClean="0"/>
              <a:t>23.2.2013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http://en.wikipedia.org/wiki/File:Mechanical_pencil_lead_spilling_out_051907.jpg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Obr.13   </a:t>
            </a:r>
            <a:r>
              <a:rPr lang="cs-CZ" sz="1200" dirty="0"/>
              <a:t>ANTON. </a:t>
            </a:r>
            <a:r>
              <a:rPr lang="cs-CZ" sz="1200" i="1" dirty="0" err="1"/>
              <a:t>Soubor:Graphit</a:t>
            </a:r>
            <a:r>
              <a:rPr lang="cs-CZ" sz="1200" i="1" dirty="0"/>
              <a:t> gitter.png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http://cs.wikipedia.org/wiki/Soubor:Graphit_gitter.png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Obr.14  </a:t>
            </a:r>
            <a:r>
              <a:rPr lang="en-US" sz="1200" dirty="0"/>
              <a:t>LAVINSKY, Rob. </a:t>
            </a:r>
            <a:r>
              <a:rPr lang="en-US" sz="1200" i="1" dirty="0" err="1"/>
              <a:t>Soubor:Graphit</a:t>
            </a:r>
            <a:r>
              <a:rPr lang="en-US" sz="1200" i="1" dirty="0"/>
              <a:t> gitter.png - </a:t>
            </a:r>
            <a:r>
              <a:rPr lang="en-US" sz="1200" i="1" dirty="0" err="1"/>
              <a:t>Wikipedie</a:t>
            </a:r>
            <a:r>
              <a:rPr lang="en-US" sz="1200" dirty="0"/>
              <a:t> [online]. [cit. </a:t>
            </a:r>
            <a:r>
              <a:rPr lang="en-US" sz="1200" dirty="0" smtClean="0"/>
              <a:t>23.2.2013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http://cs.wikipedia.org/wiki/Soubor:Diamond-and-graphite-with-scale.jpg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Obr.18   </a:t>
            </a:r>
            <a:r>
              <a:rPr lang="cs-CZ" sz="1200" dirty="0"/>
              <a:t>NASA. </a:t>
            </a:r>
            <a:r>
              <a:rPr lang="cs-CZ" sz="1200" i="1" dirty="0"/>
              <a:t>Soubor: Metal clubs.jpg -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http://commons.wikimedia.org/wiki/File:Metal_clubs.jpg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1444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Obr.19   </a:t>
            </a:r>
            <a:r>
              <a:rPr lang="cs-CZ" sz="1200" dirty="0" smtClean="0"/>
              <a:t>NORRO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Heads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badminton raquets.jpg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http://commons.wikimedia.org/wiki/File:Heads_of_badminton_raquets.jpg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74553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Obr.20  </a:t>
            </a:r>
            <a:r>
              <a:rPr lang="cs-CZ" sz="1200" dirty="0"/>
              <a:t>VLADSINGER. </a:t>
            </a:r>
            <a:r>
              <a:rPr lang="cs-CZ" sz="1200" i="1" dirty="0"/>
              <a:t>Soubor: </a:t>
            </a:r>
            <a:r>
              <a:rPr lang="cs-CZ" sz="1200" i="1" dirty="0" err="1"/>
              <a:t>Tennis</a:t>
            </a:r>
            <a:r>
              <a:rPr lang="cs-CZ" sz="1200" i="1" dirty="0"/>
              <a:t> </a:t>
            </a:r>
            <a:r>
              <a:rPr lang="cs-CZ" sz="1200" i="1" dirty="0" err="1"/>
              <a:t>Racket</a:t>
            </a:r>
            <a:r>
              <a:rPr lang="cs-CZ" sz="1200" i="1" dirty="0"/>
              <a:t> and Balls.jpg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http://commons.wikimedia.org/wiki/File:Tennis_Racket_and_Balls.jpg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73621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Obr.21   </a:t>
            </a:r>
            <a:r>
              <a:rPr lang="cs-CZ" sz="1200" dirty="0"/>
              <a:t>ELIAS, Claudio. </a:t>
            </a:r>
            <a:r>
              <a:rPr lang="cs-CZ" sz="1200" i="1" dirty="0" err="1"/>
              <a:t>Soubor:Ejeportahelice.JPG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http://commons.wikimedia.org/wiki/File:Ejeportahelice.JPG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19954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Obr.22   </a:t>
            </a:r>
            <a:r>
              <a:rPr lang="cs-CZ" sz="1200" dirty="0" smtClean="0"/>
              <a:t>WRIGGE</a:t>
            </a:r>
            <a:r>
              <a:rPr lang="cs-CZ" sz="1200" dirty="0"/>
              <a:t>, Gert; GERHARDT, Ilja. </a:t>
            </a:r>
            <a:r>
              <a:rPr lang="cs-CZ" sz="1200" i="1" dirty="0" err="1"/>
              <a:t>Soubor:Oring</a:t>
            </a:r>
            <a:r>
              <a:rPr lang="cs-CZ" sz="1200" i="1" dirty="0"/>
              <a:t> gr.jpg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commons.wikimedia.org/wiki/File:Oring_gr.jpg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565965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Obr.23   </a:t>
            </a:r>
            <a:r>
              <a:rPr lang="cs-CZ" sz="1200" dirty="0" smtClean="0"/>
              <a:t>ZUREK</a:t>
            </a:r>
            <a:r>
              <a:rPr lang="cs-CZ" sz="1200" dirty="0"/>
              <a:t>, Stan. </a:t>
            </a:r>
            <a:r>
              <a:rPr lang="cs-CZ" sz="1200" i="1" dirty="0" err="1"/>
              <a:t>Soubor:Carbon</a:t>
            </a:r>
            <a:r>
              <a:rPr lang="cs-CZ" sz="1200" i="1" dirty="0"/>
              <a:t> brushes.jpg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http://commons.wikimedia.org/wiki/File:Carbon_brushes.jpg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612132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Obr.24   </a:t>
            </a:r>
            <a:r>
              <a:rPr lang="cs-CZ" sz="1200" dirty="0"/>
              <a:t>ELLGAARD, Holger. </a:t>
            </a:r>
            <a:r>
              <a:rPr lang="cs-CZ" sz="1200" i="1" dirty="0" err="1"/>
              <a:t>Soubor:Kohlebogen</a:t>
            </a:r>
            <a:r>
              <a:rPr lang="cs-CZ" sz="1200" i="1" dirty="0"/>
              <a:t> Scheinwerfer.jpg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http://commons.wikimedia.org/wiki/File:Kohlebogen_Scheinwerfer.jpg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Obr.27   </a:t>
            </a:r>
            <a:r>
              <a:rPr lang="cs-CZ" sz="1200" dirty="0" smtClean="0"/>
              <a:t>SKATEBIKER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Melting</a:t>
            </a:r>
            <a:r>
              <a:rPr lang="cs-CZ" sz="1200" i="1" dirty="0"/>
              <a:t> crucible.jpg - </a:t>
            </a:r>
            <a:r>
              <a:rPr lang="cs-CZ" sz="1200" i="1" dirty="0" err="1" smtClean="0"/>
              <a:t>Wikimedia</a:t>
            </a:r>
            <a:r>
              <a:rPr lang="cs-CZ" sz="1200" i="1" dirty="0" smtClean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http://commons.wikimedia.org/wiki/File:Melting_crucible.jpg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Obr.28   </a:t>
            </a:r>
            <a:r>
              <a:rPr lang="cs-CZ" sz="1200" dirty="0" smtClean="0"/>
              <a:t>TERAVOLT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Zener</a:t>
            </a:r>
            <a:r>
              <a:rPr lang="cs-CZ" sz="1200" i="1" dirty="0"/>
              <a:t> Diode.JPG - </a:t>
            </a:r>
            <a:r>
              <a:rPr lang="cs-CZ" sz="1200" i="1" dirty="0" err="1"/>
              <a:t>Wikipedia,the</a:t>
            </a:r>
            <a:r>
              <a:rPr lang="cs-CZ" sz="1200" i="1" dirty="0"/>
              <a:t> free </a:t>
            </a:r>
            <a:r>
              <a:rPr lang="cs-CZ" sz="1200" i="1" dirty="0" err="1"/>
              <a:t>encyclopeda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http://en.wikipedia.org/wiki/File:Zener_Diode.JPG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Obr.29   </a:t>
            </a:r>
            <a:r>
              <a:rPr lang="cs-CZ" sz="1200" dirty="0"/>
              <a:t>MARKO M. </a:t>
            </a:r>
            <a:r>
              <a:rPr lang="cs-CZ" sz="1200" i="1" dirty="0"/>
              <a:t>Soubor: BLU-114.jpg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http://commons.wikimedia.org/wiki/File:BLU-114.jpg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Obr.25  </a:t>
            </a:r>
            <a:r>
              <a:rPr lang="cs-CZ" sz="1200" dirty="0" smtClean="0"/>
              <a:t>CHUNG</a:t>
            </a:r>
            <a:r>
              <a:rPr lang="cs-CZ" sz="1200" dirty="0"/>
              <a:t>, </a:t>
            </a:r>
            <a:r>
              <a:rPr lang="cs-CZ" sz="1200" dirty="0" err="1"/>
              <a:t>Payton</a:t>
            </a:r>
            <a:r>
              <a:rPr lang="cs-CZ" sz="1200" dirty="0"/>
              <a:t>. </a:t>
            </a:r>
            <a:r>
              <a:rPr lang="cs-CZ" sz="1200" i="1" dirty="0" err="1"/>
              <a:t>Soubor:Soubor:SteelMill</a:t>
            </a:r>
            <a:r>
              <a:rPr lang="cs-CZ" sz="1200" i="1" dirty="0"/>
              <a:t> interior.jpg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http://cs.wikipedia.org/wiki/Soubor:SteelMill_interior.jpg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Obr.26  </a:t>
            </a:r>
            <a:r>
              <a:rPr lang="cs-CZ" sz="1200" dirty="0"/>
              <a:t>BRIANIAC. </a:t>
            </a:r>
            <a:r>
              <a:rPr lang="cs-CZ" sz="1200" i="1" dirty="0" err="1"/>
              <a:t>Soubor:Batteries.jpg</a:t>
            </a:r>
            <a:r>
              <a:rPr lang="cs-CZ" sz="1200" i="1" dirty="0"/>
              <a:t>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http://cs.wikipedia.org/wiki/Soubor:Batteries.jpg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Obr.30   </a:t>
            </a:r>
            <a:r>
              <a:rPr lang="cs-CZ" sz="1200" dirty="0" smtClean="0"/>
              <a:t>BRIAN0918</a:t>
            </a:r>
            <a:r>
              <a:rPr lang="cs-CZ" sz="1200" dirty="0"/>
              <a:t>. </a:t>
            </a:r>
            <a:r>
              <a:rPr lang="cs-CZ" sz="1200" i="1" dirty="0" err="1"/>
              <a:t>Soubor:Diamond</a:t>
            </a:r>
            <a:r>
              <a:rPr lang="cs-CZ" sz="1200" i="1" dirty="0"/>
              <a:t> </a:t>
            </a:r>
            <a:r>
              <a:rPr lang="cs-CZ" sz="1200" i="1" dirty="0" err="1"/>
              <a:t>Cubic</a:t>
            </a:r>
            <a:r>
              <a:rPr lang="cs-CZ" sz="1200" i="1" dirty="0"/>
              <a:t>-F </a:t>
            </a:r>
            <a:r>
              <a:rPr lang="cs-CZ" sz="1200" i="1" dirty="0" err="1"/>
              <a:t>lattice</a:t>
            </a:r>
            <a:r>
              <a:rPr lang="cs-CZ" sz="1200" i="1" dirty="0"/>
              <a:t> animation.gif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http://cs.wikipedia.org/wiki/Soubor:Diamond_Cubic-F_lattice_animation.gif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1444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Obr.31   </a:t>
            </a:r>
            <a:r>
              <a:rPr lang="cs-CZ" sz="1200" dirty="0" smtClean="0"/>
              <a:t>STAPANOV</a:t>
            </a:r>
            <a:r>
              <a:rPr lang="cs-CZ" sz="1200" dirty="0"/>
              <a:t>, Alexander. </a:t>
            </a:r>
            <a:r>
              <a:rPr lang="cs-CZ" sz="1200" i="1" dirty="0" err="1"/>
              <a:t>Soubor:Alexander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http://commons.wikimedia.org/wiki/File:Udachnaya_pipe.JPG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7455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Obr.32   </a:t>
            </a:r>
            <a:r>
              <a:rPr lang="cs-CZ" sz="1200" dirty="0"/>
              <a:t>GÉRY, </a:t>
            </a:r>
            <a:r>
              <a:rPr lang="cs-CZ" sz="1200" dirty="0" err="1"/>
              <a:t>Parent</a:t>
            </a:r>
            <a:r>
              <a:rPr lang="cs-CZ" sz="1200" dirty="0"/>
              <a:t>. </a:t>
            </a:r>
            <a:r>
              <a:rPr lang="cs-CZ" sz="1200" i="1" dirty="0" err="1"/>
              <a:t>Soubor:Cullinan</a:t>
            </a:r>
            <a:r>
              <a:rPr lang="cs-CZ" sz="1200" i="1" dirty="0"/>
              <a:t> </a:t>
            </a:r>
            <a:r>
              <a:rPr lang="cs-CZ" sz="1200" i="1" dirty="0" err="1"/>
              <a:t>copie</a:t>
            </a:r>
            <a:r>
              <a:rPr lang="cs-CZ" sz="1200" i="1" dirty="0"/>
              <a:t> 1(</a:t>
            </a:r>
            <a:r>
              <a:rPr lang="cs-CZ" sz="1200" i="1" dirty="0" err="1"/>
              <a:t>République</a:t>
            </a:r>
            <a:r>
              <a:rPr lang="cs-CZ" sz="1200" i="1" dirty="0"/>
              <a:t> </a:t>
            </a:r>
            <a:r>
              <a:rPr lang="cs-CZ" sz="1200" i="1" dirty="0" err="1"/>
              <a:t>d'Afrique</a:t>
            </a:r>
            <a:r>
              <a:rPr lang="cs-CZ" sz="1200" i="1" dirty="0"/>
              <a:t> </a:t>
            </a:r>
            <a:r>
              <a:rPr lang="cs-CZ" sz="1200" i="1" dirty="0" err="1"/>
              <a:t>du</a:t>
            </a:r>
            <a:r>
              <a:rPr lang="cs-CZ" sz="1200" i="1" dirty="0"/>
              <a:t> Sud).jpg - Wikipedie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http://cs.wikipedia.org/wiki/Soubor:Cullinan_copie_1(R%C3%A9publique_d%27Afrique_du_Sud).jpg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73621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Obr.33   </a:t>
            </a:r>
            <a:r>
              <a:rPr lang="cs-CZ" sz="1200" dirty="0"/>
              <a:t>STREETER, Edwin W.. </a:t>
            </a:r>
            <a:r>
              <a:rPr lang="cs-CZ" sz="1200" i="1" dirty="0" err="1"/>
              <a:t>Soubor:Diamant</a:t>
            </a:r>
            <a:r>
              <a:rPr lang="cs-CZ" sz="1200" i="1" dirty="0"/>
              <a:t> </a:t>
            </a:r>
            <a:r>
              <a:rPr lang="cs-CZ" sz="1200" i="1" dirty="0" err="1"/>
              <a:t>Excelsior</a:t>
            </a:r>
            <a:r>
              <a:rPr lang="cs-CZ" sz="1200" i="1" dirty="0"/>
              <a:t> Croquis </a:t>
            </a:r>
            <a:r>
              <a:rPr lang="cs-CZ" sz="1200" i="1" dirty="0" err="1"/>
              <a:t>Streeter's</a:t>
            </a:r>
            <a:r>
              <a:rPr lang="cs-CZ" sz="1200" i="1" dirty="0"/>
              <a:t> </a:t>
            </a:r>
            <a:r>
              <a:rPr lang="cs-CZ" sz="1200" i="1" dirty="0" err="1"/>
              <a:t>Precious</a:t>
            </a:r>
            <a:r>
              <a:rPr lang="cs-CZ" sz="1200" i="1" dirty="0"/>
              <a:t> </a:t>
            </a:r>
            <a:r>
              <a:rPr lang="cs-CZ" sz="1200" i="1" dirty="0" err="1"/>
              <a:t>Stones</a:t>
            </a:r>
            <a:r>
              <a:rPr lang="cs-CZ" sz="1200" i="1" dirty="0"/>
              <a:t> 1899.jpg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http://commons.wikimedia.org/wiki/File:Diamant_Excelsior_Croquis_Streeter%27s_Precious_Stones_1899.jpg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40166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Obr.34   </a:t>
            </a:r>
            <a:r>
              <a:rPr lang="cs-CZ" sz="1200" dirty="0"/>
              <a:t>CHRIS 73. </a:t>
            </a:r>
            <a:r>
              <a:rPr lang="cs-CZ" sz="1200" i="1" dirty="0"/>
              <a:t>Soubor: Velký Mogul </a:t>
            </a:r>
            <a:r>
              <a:rPr lang="cs-CZ" sz="1200" i="1" dirty="0" err="1"/>
              <a:t>Diamond</a:t>
            </a:r>
            <a:r>
              <a:rPr lang="cs-CZ" sz="1200" i="1" dirty="0"/>
              <a:t> copy.jpg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commons.wikimedia.org/wiki/File:Great_Mogul_Diamond_copy.jpg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589085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Obr.35   </a:t>
            </a:r>
            <a:r>
              <a:rPr lang="cs-CZ" sz="1200" dirty="0" smtClean="0"/>
              <a:t>CHRIS </a:t>
            </a:r>
            <a:r>
              <a:rPr lang="cs-CZ" sz="1200" dirty="0"/>
              <a:t>73. </a:t>
            </a:r>
            <a:r>
              <a:rPr lang="cs-CZ" sz="1200" i="1" dirty="0"/>
              <a:t>Soubor: </a:t>
            </a:r>
            <a:r>
              <a:rPr lang="cs-CZ" sz="1200" i="1" dirty="0" err="1"/>
              <a:t>Orloff</a:t>
            </a:r>
            <a:r>
              <a:rPr lang="cs-CZ" sz="1200" i="1" dirty="0"/>
              <a:t> copy.jpg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http://commons.wikimedia.org/wiki/File:Orloff_copy.jpg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635251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Obr.36   </a:t>
            </a:r>
            <a:r>
              <a:rPr lang="cs-CZ" sz="1200" dirty="0" smtClean="0"/>
              <a:t>WIJNBERG</a:t>
            </a:r>
            <a:r>
              <a:rPr lang="cs-CZ" sz="1200" dirty="0"/>
              <a:t>, </a:t>
            </a:r>
            <a:r>
              <a:rPr lang="cs-CZ" sz="1200" dirty="0" err="1"/>
              <a:t>Elkan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Orlow</a:t>
            </a:r>
            <a:r>
              <a:rPr lang="cs-CZ" sz="1200" i="1" dirty="0"/>
              <a:t> (Diamant).jpg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http://commons.wikimedia.org/wiki/File:Orlow_(Diamant).jpg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Obr.39   </a:t>
            </a:r>
            <a:r>
              <a:rPr lang="cs-CZ" sz="1200" dirty="0" smtClean="0"/>
              <a:t>CHRIS </a:t>
            </a:r>
            <a:r>
              <a:rPr lang="cs-CZ" sz="1200" dirty="0"/>
              <a:t>73. </a:t>
            </a:r>
            <a:r>
              <a:rPr lang="cs-CZ" sz="1200" i="1" dirty="0"/>
              <a:t>Soubor: </a:t>
            </a:r>
            <a:r>
              <a:rPr lang="cs-CZ" sz="1200" i="1" dirty="0" err="1"/>
              <a:t>Koh</a:t>
            </a:r>
            <a:r>
              <a:rPr lang="cs-CZ" sz="1200" i="1" dirty="0"/>
              <a:t>-i-</a:t>
            </a:r>
            <a:r>
              <a:rPr lang="cs-CZ" sz="1200" i="1" dirty="0" err="1"/>
              <a:t>Noor</a:t>
            </a:r>
            <a:r>
              <a:rPr lang="cs-CZ" sz="1200" i="1" dirty="0"/>
              <a:t> </a:t>
            </a:r>
            <a:r>
              <a:rPr lang="cs-CZ" sz="1200" i="1" dirty="0" err="1"/>
              <a:t>new</a:t>
            </a:r>
            <a:r>
              <a:rPr lang="cs-CZ" sz="1200" i="1" dirty="0"/>
              <a:t> </a:t>
            </a:r>
            <a:r>
              <a:rPr lang="cs-CZ" sz="1200" i="1" dirty="0" err="1"/>
              <a:t>version</a:t>
            </a:r>
            <a:r>
              <a:rPr lang="cs-CZ" sz="1200" i="1" dirty="0"/>
              <a:t> copy.jpg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http://commons.wikimedia.org/wiki/File:Koh-i-Noor_new_version_copy.jpg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Obr.40   </a:t>
            </a:r>
            <a:r>
              <a:rPr lang="cs-CZ" sz="1200" dirty="0"/>
              <a:t>CSVBIBRA. </a:t>
            </a:r>
            <a:r>
              <a:rPr lang="cs-CZ" sz="1200" i="1" dirty="0"/>
              <a:t>Soubor: </a:t>
            </a:r>
            <a:r>
              <a:rPr lang="cs-CZ" sz="1200" i="1" dirty="0" err="1"/>
              <a:t>Imperial</a:t>
            </a:r>
            <a:r>
              <a:rPr lang="cs-CZ" sz="1200" i="1" dirty="0"/>
              <a:t> </a:t>
            </a:r>
            <a:r>
              <a:rPr lang="cs-CZ" sz="1200" i="1" dirty="0" err="1"/>
              <a:t>State</a:t>
            </a:r>
            <a:r>
              <a:rPr lang="cs-CZ" sz="1200" i="1" dirty="0"/>
              <a:t> Crown2.JPG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http://commons.wikimedia.org/wiki/File:Imperial_State_Crown2.JPG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Obr.41  </a:t>
            </a:r>
            <a:r>
              <a:rPr lang="cs-CZ" sz="1200" dirty="0" smtClean="0"/>
              <a:t>R USKÁ FEDERACE</a:t>
            </a:r>
            <a:r>
              <a:rPr lang="cs-CZ" sz="1200" dirty="0"/>
              <a:t>. </a:t>
            </a:r>
            <a:r>
              <a:rPr lang="cs-CZ" sz="1200" i="1" dirty="0"/>
              <a:t>Soubor: Sovětský svaz-1971-stamp-Diamond fond 3-10K.jpg - </a:t>
            </a:r>
            <a:r>
              <a:rPr lang="cs-CZ" sz="1200" i="1" dirty="0" err="1"/>
              <a:t>Wikimedia,the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</a:t>
            </a:r>
            <a:endParaRPr lang="cs-CZ" sz="1200" dirty="0" smtClean="0"/>
          </a:p>
          <a:p>
            <a:r>
              <a:rPr lang="cs-CZ" sz="1200" dirty="0" smtClean="0"/>
              <a:t>Dostupný </a:t>
            </a:r>
            <a:r>
              <a:rPr lang="cs-CZ" sz="1200" dirty="0"/>
              <a:t>na WWW: http://commons.wikimedia.org/wiki/File:Soviet_Union-1971-stamp-Diamond_fund_3-10K.jpg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Obr.37   </a:t>
            </a:r>
            <a:r>
              <a:rPr lang="cs-CZ" sz="1200" dirty="0"/>
              <a:t>ANTROPOV, </a:t>
            </a:r>
            <a:r>
              <a:rPr lang="cs-CZ" sz="1200" dirty="0" err="1"/>
              <a:t>Aleksey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Antropov</a:t>
            </a:r>
            <a:r>
              <a:rPr lang="cs-CZ" sz="1200" i="1" dirty="0"/>
              <a:t> CatherineII.jpg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http://commons.wikimedia.org/wiki/File:Antropov_CatherineII.jpg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Obr.38   </a:t>
            </a:r>
            <a:r>
              <a:rPr lang="cs-CZ" sz="1200" dirty="0"/>
              <a:t>CHRIS 73. </a:t>
            </a:r>
            <a:r>
              <a:rPr lang="cs-CZ" sz="1200" i="1" dirty="0"/>
              <a:t>Soubor: </a:t>
            </a:r>
            <a:r>
              <a:rPr lang="cs-CZ" sz="1200" i="1" dirty="0" err="1"/>
              <a:t>Koh</a:t>
            </a:r>
            <a:r>
              <a:rPr lang="cs-CZ" sz="1200" i="1" dirty="0"/>
              <a:t>-i-</a:t>
            </a:r>
            <a:r>
              <a:rPr lang="cs-CZ" sz="1200" i="1" dirty="0" err="1"/>
              <a:t>Noor</a:t>
            </a:r>
            <a:r>
              <a:rPr lang="cs-CZ" sz="1200" i="1" dirty="0"/>
              <a:t> </a:t>
            </a:r>
            <a:r>
              <a:rPr lang="cs-CZ" sz="1200" i="1" dirty="0" err="1"/>
              <a:t>old</a:t>
            </a:r>
            <a:r>
              <a:rPr lang="cs-CZ" sz="1200" i="1" dirty="0"/>
              <a:t> </a:t>
            </a:r>
            <a:r>
              <a:rPr lang="cs-CZ" sz="1200" i="1" dirty="0" err="1"/>
              <a:t>version</a:t>
            </a:r>
            <a:r>
              <a:rPr lang="cs-CZ" sz="1200" i="1" dirty="0"/>
              <a:t> copy.jpg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http://commons.wikimedia.org/wiki/File:Koh-i-Noor_old_version_copy.jpg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57301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Obr.42   </a:t>
            </a:r>
            <a:r>
              <a:rPr lang="cs-CZ" sz="1200" dirty="0"/>
              <a:t>AUTOR NEUVEDEN. </a:t>
            </a:r>
            <a:r>
              <a:rPr lang="cs-CZ" sz="1200" i="1" dirty="0"/>
              <a:t>Soubor: </a:t>
            </a:r>
            <a:r>
              <a:rPr lang="cs-CZ" sz="1200" i="1" dirty="0" err="1"/>
              <a:t>Le</a:t>
            </a:r>
            <a:r>
              <a:rPr lang="cs-CZ" sz="1200" i="1" dirty="0"/>
              <a:t> Sancy.jpg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http://commons.wikimedia.org/wiki/File:Le_Sancy.jpg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403468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Obr.43   </a:t>
            </a:r>
            <a:r>
              <a:rPr lang="cs-CZ" sz="1200" dirty="0" smtClean="0"/>
              <a:t>BJORGEN</a:t>
            </a:r>
            <a:r>
              <a:rPr lang="cs-CZ" sz="1200" dirty="0"/>
              <a:t>, David. </a:t>
            </a:r>
            <a:r>
              <a:rPr lang="cs-CZ" sz="1200" i="1" dirty="0"/>
              <a:t>Soubor: Hope Diamond.jpg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http://commons.wikimedia.org/wiki/File:Hope_Diamond.jpg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49634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Obr.44   </a:t>
            </a:r>
            <a:r>
              <a:rPr lang="cs-CZ" sz="1200" dirty="0"/>
              <a:t>CHRIS 73. </a:t>
            </a:r>
            <a:r>
              <a:rPr lang="cs-CZ" sz="1200" i="1" dirty="0"/>
              <a:t>Soubor: </a:t>
            </a:r>
            <a:r>
              <a:rPr lang="cs-CZ" sz="1200" i="1" dirty="0" err="1"/>
              <a:t>Dresden</a:t>
            </a:r>
            <a:r>
              <a:rPr lang="cs-CZ" sz="1200" i="1" dirty="0"/>
              <a:t> </a:t>
            </a:r>
            <a:r>
              <a:rPr lang="cs-CZ" sz="1200" i="1" dirty="0" err="1"/>
              <a:t>Grün</a:t>
            </a:r>
            <a:r>
              <a:rPr lang="cs-CZ" sz="1200" i="1" dirty="0"/>
              <a:t> Diamant copy.jpg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http://commons.wikimedia.org/wiki/File:Dresden_Gr%C3%BCn_Diamant_copy.jpg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96709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Obr.45   </a:t>
            </a:r>
            <a:r>
              <a:rPr lang="cs-CZ" sz="1200" dirty="0" smtClean="0"/>
              <a:t>X </a:t>
            </a:r>
            <a:r>
              <a:rPr lang="cs-CZ" sz="1200" dirty="0"/>
              <a:t>RUDI. </a:t>
            </a:r>
            <a:r>
              <a:rPr lang="cs-CZ" sz="1200" i="1" dirty="0"/>
              <a:t>Soubor: DresdenGreen.jpg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http://commons.wikimedia.org/wiki/File:DresdenGreen.jpg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42875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Obr.46  </a:t>
            </a:r>
            <a:r>
              <a:rPr lang="cs-CZ" sz="1200" dirty="0" smtClean="0"/>
              <a:t>PHYSOLAMUSE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Wittelsbach-Graff</a:t>
            </a:r>
            <a:r>
              <a:rPr lang="cs-CZ" sz="1200" i="1" dirty="0"/>
              <a:t> diamant.png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http://commons.wikimedia.org/wiki/File:Wittelsbach-Graff_diamant.png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2" y="5890421"/>
            <a:ext cx="925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Obr.47   </a:t>
            </a:r>
            <a:r>
              <a:rPr lang="cs-CZ" sz="1200" dirty="0"/>
              <a:t>KABEL, Matthias. </a:t>
            </a:r>
            <a:r>
              <a:rPr lang="cs-CZ" sz="1200" i="1" dirty="0"/>
              <a:t>Soubor: </a:t>
            </a:r>
            <a:r>
              <a:rPr lang="cs-CZ" sz="1200" i="1" dirty="0" err="1"/>
              <a:t>Schatzkammer</a:t>
            </a:r>
            <a:r>
              <a:rPr lang="cs-CZ" sz="1200" i="1" dirty="0"/>
              <a:t> </a:t>
            </a:r>
            <a:r>
              <a:rPr lang="cs-CZ" sz="1200" i="1" dirty="0" err="1"/>
              <a:t>Residenz</a:t>
            </a:r>
            <a:r>
              <a:rPr lang="cs-CZ" sz="1200" i="1" dirty="0"/>
              <a:t> </a:t>
            </a:r>
            <a:r>
              <a:rPr lang="cs-CZ" sz="1200" i="1" dirty="0" err="1"/>
              <a:t>München</a:t>
            </a:r>
            <a:r>
              <a:rPr lang="cs-CZ" sz="1200" i="1" dirty="0"/>
              <a:t> Krone des </a:t>
            </a:r>
            <a:r>
              <a:rPr lang="cs-CZ" sz="1200" i="1" dirty="0" err="1"/>
              <a:t>Koenigreichs</a:t>
            </a:r>
            <a:r>
              <a:rPr lang="cs-CZ" sz="1200" i="1" dirty="0"/>
              <a:t> Bayern2.jpg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http://commons.wikimedia.org/wiki/File:Schatzkammer_Residenz_Muenchen_Krone_des_Koenigreichs_Bayern2.jpg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5529286" y="4293095"/>
            <a:ext cx="3354400" cy="2446532"/>
            <a:chOff x="5529286" y="4293095"/>
            <a:chExt cx="3354400" cy="2446532"/>
          </a:xfrm>
        </p:grpSpPr>
        <p:pic>
          <p:nvPicPr>
            <p:cNvPr id="5" name="Picture 2" descr="Soubor: Henry Cavendish signa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896" y="4293096"/>
              <a:ext cx="1951790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8226486" y="4293095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</a:t>
              </a:r>
              <a:endParaRPr lang="cs-CZ" sz="1200" b="1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5529286" y="6093296"/>
              <a:ext cx="141897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Henry </a:t>
              </a:r>
            </a:p>
            <a:p>
              <a:r>
                <a:rPr lang="cs-CZ" b="1" dirty="0" err="1" smtClean="0"/>
                <a:t>Cavendish</a:t>
              </a:r>
              <a:endParaRPr lang="cs-CZ" b="1" dirty="0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3995936" y="4653136"/>
            <a:ext cx="1004359" cy="5232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cs-CZ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cs-CZ" sz="2800" dirty="0"/>
              <a:t>1766</a:t>
            </a:r>
          </a:p>
        </p:txBody>
      </p:sp>
      <p:pic>
        <p:nvPicPr>
          <p:cNvPr id="3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5" y="980728"/>
            <a:ext cx="8789090" cy="30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475656" y="4637454"/>
            <a:ext cx="1728192" cy="178510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            12.0107</a:t>
            </a:r>
          </a:p>
          <a:p>
            <a:pPr algn="ctr"/>
            <a:r>
              <a:rPr lang="cs-CZ" sz="4000" b="1" baseline="-25000" dirty="0" smtClean="0"/>
              <a:t>6</a:t>
            </a:r>
            <a:r>
              <a:rPr lang="cs-CZ" sz="4000" b="1" dirty="0" smtClean="0"/>
              <a:t>C</a:t>
            </a:r>
          </a:p>
          <a:p>
            <a:pPr algn="ctr"/>
            <a:r>
              <a:rPr lang="cs-CZ" dirty="0" smtClean="0"/>
              <a:t>UHLÍK</a:t>
            </a:r>
          </a:p>
          <a:p>
            <a:pPr algn="ctr"/>
            <a:r>
              <a:rPr lang="cs-CZ" sz="1600" i="1" dirty="0" smtClean="0"/>
              <a:t>   </a:t>
            </a:r>
            <a:r>
              <a:rPr lang="cs-CZ" sz="1600" i="1" dirty="0" err="1" smtClean="0"/>
              <a:t>Carboneum</a:t>
            </a:r>
            <a:endParaRPr lang="cs-CZ" sz="1600" i="1" dirty="0" smtClean="0"/>
          </a:p>
          <a:p>
            <a:pPr algn="ctr"/>
            <a:r>
              <a:rPr lang="cs-CZ" smtClean="0"/>
              <a:t>2,5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36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290928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Obr.52  </a:t>
            </a:r>
            <a:r>
              <a:rPr lang="cs-CZ" sz="1200" dirty="0"/>
              <a:t>RAIZY. </a:t>
            </a:r>
            <a:r>
              <a:rPr lang="cs-CZ" sz="1200" i="1" dirty="0"/>
              <a:t>Soubor: PKD-Stahl-2.jpg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http://commons.wikimedia.org/wiki/File:PKD-Stahl-2.jpg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336939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Obr.53   </a:t>
            </a:r>
            <a:r>
              <a:rPr lang="cs-CZ" sz="1200" dirty="0" smtClean="0"/>
              <a:t>GEOZ</a:t>
            </a:r>
            <a:r>
              <a:rPr lang="cs-CZ" sz="1200" dirty="0"/>
              <a:t>. </a:t>
            </a:r>
            <a:r>
              <a:rPr lang="cs-CZ" sz="1200" i="1" dirty="0"/>
              <a:t>Soubor: Průzkum drill.jpg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http://commons.wikimedia.org/wiki/File:Exploration_drill.jpg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3831063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Obr.54   </a:t>
            </a:r>
            <a:r>
              <a:rPr lang="cs-CZ" sz="1200" dirty="0" smtClean="0"/>
              <a:t>BATHEN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Fächerschleifscheiben</a:t>
            </a:r>
            <a:r>
              <a:rPr lang="cs-CZ" sz="1200" i="1" dirty="0"/>
              <a:t> von </a:t>
            </a:r>
            <a:r>
              <a:rPr lang="cs-CZ" sz="1200" i="1" dirty="0" err="1"/>
              <a:t>Eisenblätter</a:t>
            </a:r>
            <a:r>
              <a:rPr lang="cs-CZ" sz="1200" i="1" dirty="0"/>
              <a:t> </a:t>
            </a:r>
            <a:r>
              <a:rPr lang="cs-CZ" sz="1200" i="1" dirty="0" err="1"/>
              <a:t>mit</a:t>
            </a:r>
            <a:r>
              <a:rPr lang="cs-CZ" sz="1200" i="1" dirty="0"/>
              <a:t> Multihybrid-Schleifgewebe.png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</a:t>
            </a:r>
            <a:endParaRPr lang="cs-CZ" sz="1200" dirty="0" smtClean="0"/>
          </a:p>
          <a:p>
            <a:r>
              <a:rPr lang="cs-CZ" sz="1200" dirty="0" smtClean="0"/>
              <a:t>Dostupný </a:t>
            </a:r>
            <a:r>
              <a:rPr lang="cs-CZ" sz="1200" dirty="0" err="1" smtClean="0"/>
              <a:t>naWWW</a:t>
            </a:r>
            <a:r>
              <a:rPr lang="cs-CZ" sz="1200" dirty="0" smtClean="0"/>
              <a:t>:</a:t>
            </a:r>
          </a:p>
          <a:p>
            <a:r>
              <a:rPr lang="cs-CZ" sz="1200" dirty="0" smtClean="0"/>
              <a:t>http</a:t>
            </a:r>
            <a:r>
              <a:rPr lang="cs-CZ" sz="1200" dirty="0"/>
              <a:t>://commons.wikimedia.org/wiki/File:F%C3%A4cherschleifscheiben_von_Eisenbl%C3%A4tter_mit_Multihybrid-Schleifgewebe.png?uselang=de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52640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Obr.49   </a:t>
            </a:r>
            <a:r>
              <a:rPr lang="cs-CZ" sz="1200" dirty="0" smtClean="0"/>
              <a:t>NUTSCHAN</a:t>
            </a:r>
            <a:r>
              <a:rPr lang="cs-CZ" sz="1200" dirty="0"/>
              <a:t>, </a:t>
            </a:r>
            <a:r>
              <a:rPr lang="cs-CZ" sz="1200" dirty="0" err="1"/>
              <a:t>Conrad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Promise</a:t>
            </a:r>
            <a:r>
              <a:rPr lang="cs-CZ" sz="1200" i="1" dirty="0"/>
              <a:t> ring in casket.JPG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http://commons.wikimedia.org/wiki/File:Promise_ring_in_casket.JPG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24476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Obr.51   </a:t>
            </a:r>
            <a:r>
              <a:rPr lang="cs-CZ" sz="1200" dirty="0"/>
              <a:t>RAIZY. </a:t>
            </a:r>
            <a:r>
              <a:rPr lang="cs-CZ" sz="1200" i="1" dirty="0"/>
              <a:t>Soubor: EKD-AG-2K-2.jpg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http://commons.wikimedia.org/wiki/File:EKD-AG-2K-2.jpg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485427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Obr.55   </a:t>
            </a:r>
            <a:r>
              <a:rPr lang="cs-CZ" sz="1200" dirty="0" smtClean="0"/>
              <a:t>GOELE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Trennscheibe</a:t>
            </a:r>
            <a:r>
              <a:rPr lang="cs-CZ" sz="1200" i="1" dirty="0"/>
              <a:t> Vorn.png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http://commons.wikimedia.org/wiki/File:Trennscheibe_Vorn.png?uselang=de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531593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Obr.56   </a:t>
            </a:r>
            <a:r>
              <a:rPr lang="cs-CZ" sz="1200" dirty="0"/>
              <a:t>SPEKTA. </a:t>
            </a:r>
            <a:r>
              <a:rPr lang="cs-CZ" sz="1200" i="1" dirty="0" err="1"/>
              <a:t>Soubor:Various</a:t>
            </a:r>
            <a:r>
              <a:rPr lang="cs-CZ" sz="1200" i="1" dirty="0"/>
              <a:t> scalpels.png 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http://cs.wikipedia.org/wiki/Soubor:Various_scalpels.png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577759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Obr.57   </a:t>
            </a:r>
            <a:r>
              <a:rPr lang="cs-CZ" sz="1200" dirty="0" smtClean="0"/>
              <a:t>MSTROECK</a:t>
            </a:r>
            <a:r>
              <a:rPr lang="cs-CZ" sz="1200" dirty="0"/>
              <a:t>. </a:t>
            </a:r>
            <a:r>
              <a:rPr lang="cs-CZ" sz="1200" i="1" dirty="0" err="1"/>
              <a:t>Soubor:Amorphous</a:t>
            </a:r>
            <a:r>
              <a:rPr lang="cs-CZ" sz="1200" i="1" dirty="0"/>
              <a:t> Carbon.png 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http://cs.wikipedia.org/wiki/Soubor:Amorphous_Carbon.png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624834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Obr.58   </a:t>
            </a:r>
            <a:r>
              <a:rPr lang="cs-CZ" sz="1200" dirty="0"/>
              <a:t>SELF (USER:RAVEDAVE). </a:t>
            </a:r>
            <a:r>
              <a:rPr lang="cs-CZ" sz="1200" i="1" dirty="0" err="1"/>
              <a:t>Soubor:Activated</a:t>
            </a:r>
            <a:r>
              <a:rPr lang="cs-CZ" sz="1200" i="1" dirty="0"/>
              <a:t> Carbon.jpg 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http://cs.wikipedia.org/wiki/Soubor:Activated_Carbon.jpg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9115" y="1033383"/>
            <a:ext cx="656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Obr.48  </a:t>
            </a:r>
            <a:r>
              <a:rPr lang="cs-CZ" sz="1200" dirty="0"/>
              <a:t>SARTO, </a:t>
            </a:r>
            <a:r>
              <a:rPr lang="cs-CZ" sz="1200" dirty="0" smtClean="0"/>
              <a:t>Mario.</a:t>
            </a:r>
            <a:r>
              <a:rPr lang="cs-CZ" sz="1200" dirty="0"/>
              <a:t>.</a:t>
            </a:r>
            <a:r>
              <a:rPr lang="cs-CZ" sz="1200" i="1" dirty="0" err="1" smtClean="0"/>
              <a:t>Soubor:Brillanten.jpg</a:t>
            </a:r>
            <a:r>
              <a:rPr lang="cs-CZ" sz="1200" i="1" dirty="0" smtClean="0"/>
              <a:t> </a:t>
            </a:r>
            <a:r>
              <a:rPr lang="cs-CZ" sz="1200" i="1" dirty="0"/>
              <a:t>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http://cs.wikipedia.org/wiki/Soubor:Brillanten.jpg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1" y="198807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Obr.50   </a:t>
            </a:r>
            <a:r>
              <a:rPr lang="cs-CZ" sz="1200" dirty="0"/>
              <a:t>KOWLOONESE. </a:t>
            </a:r>
            <a:r>
              <a:rPr lang="cs-CZ" sz="1200" i="1" dirty="0"/>
              <a:t>Soubor: </a:t>
            </a:r>
            <a:r>
              <a:rPr lang="cs-CZ" sz="1200" i="1" dirty="0" err="1"/>
              <a:t>Trennscheibe</a:t>
            </a:r>
            <a:r>
              <a:rPr lang="cs-CZ" sz="1200" i="1" dirty="0"/>
              <a:t> Vorn.png 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http://cs.wikipedia.org/wiki/Soubor:ThompsonDiamonds.JPG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Obr.61  </a:t>
            </a:r>
            <a:r>
              <a:rPr lang="cs-CZ" sz="1200" dirty="0" smtClean="0"/>
              <a:t>MUELLER</a:t>
            </a:r>
            <a:r>
              <a:rPr lang="cs-CZ" sz="1200" dirty="0"/>
              <a:t>, Winfried. </a:t>
            </a:r>
            <a:r>
              <a:rPr lang="cs-CZ" sz="1200" i="1" dirty="0"/>
              <a:t>Soubor:2005-01-28-anthrazit koks.jpg-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http://cs.wikipedia.org/wiki/Soubor:2005-01-28-anthrazit_koks.jpg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Obr.62   </a:t>
            </a:r>
            <a:r>
              <a:rPr lang="cs-CZ" sz="1200" dirty="0"/>
              <a:t>APPHIM. </a:t>
            </a:r>
            <a:r>
              <a:rPr lang="cs-CZ" sz="1200" i="1" dirty="0" err="1"/>
              <a:t>Soubor:Foundry</a:t>
            </a:r>
            <a:r>
              <a:rPr lang="cs-CZ" sz="1200" i="1" dirty="0"/>
              <a:t> Coke02.jpg- </a:t>
            </a:r>
            <a:r>
              <a:rPr lang="cs-CZ" sz="1200" i="1" dirty="0" err="1" smtClean="0"/>
              <a:t>Wikimedia</a:t>
            </a:r>
            <a:r>
              <a:rPr lang="cs-CZ" sz="1200" i="1" dirty="0" smtClean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http://commons.wikimedia.org/wiki/File:Foundry_Coke02.jpg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Obr.63  </a:t>
            </a:r>
            <a:r>
              <a:rPr lang="cs-CZ" sz="1200" dirty="0" smtClean="0"/>
              <a:t>GFDL</a:t>
            </a:r>
            <a:r>
              <a:rPr lang="cs-CZ" sz="1200" dirty="0"/>
              <a:t>. </a:t>
            </a:r>
            <a:r>
              <a:rPr lang="cs-CZ" sz="1200" i="1" dirty="0" err="1"/>
              <a:t>Soubor:Frituurpan-gesloten.jpg</a:t>
            </a:r>
            <a:r>
              <a:rPr lang="cs-CZ" sz="1200" i="1" dirty="0"/>
              <a:t>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http://commons.wikimedia.org/wiki/File:Frituurpan-gesloten.jpg?uselang=ru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Obr.59   </a:t>
            </a:r>
            <a:r>
              <a:rPr lang="en-US" sz="1200" dirty="0" smtClean="0"/>
              <a:t>FK1954</a:t>
            </a:r>
            <a:r>
              <a:rPr lang="en-US" sz="1200" dirty="0"/>
              <a:t>. </a:t>
            </a:r>
            <a:r>
              <a:rPr lang="en-US" sz="1200" i="1" dirty="0" err="1"/>
              <a:t>Soubor:Carbon</a:t>
            </a:r>
            <a:r>
              <a:rPr lang="en-US" sz="1200" i="1" dirty="0"/>
              <a:t> black.jpg - </a:t>
            </a:r>
            <a:r>
              <a:rPr lang="en-US" sz="1200" i="1" dirty="0" smtClean="0"/>
              <a:t>Wiki</a:t>
            </a:r>
            <a:r>
              <a:rPr lang="cs-CZ" sz="1200" i="1" dirty="0" smtClean="0"/>
              <a:t>p</a:t>
            </a:r>
            <a:r>
              <a:rPr lang="en-US" sz="1200" i="1" dirty="0" err="1" smtClean="0"/>
              <a:t>edie</a:t>
            </a:r>
            <a:r>
              <a:rPr lang="en-US" sz="1200" dirty="0"/>
              <a:t> [online]. [cit. </a:t>
            </a:r>
            <a:r>
              <a:rPr lang="en-US" sz="1200" dirty="0" smtClean="0"/>
              <a:t>23.2.2013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cs-CZ" sz="1200" dirty="0" smtClean="0"/>
              <a:t> </a:t>
            </a:r>
            <a:r>
              <a:rPr lang="en-US" sz="1200" dirty="0" err="1" smtClean="0"/>
              <a:t>na</a:t>
            </a:r>
            <a:r>
              <a:rPr lang="en-US" sz="1200" dirty="0" smtClean="0"/>
              <a:t> </a:t>
            </a:r>
            <a:r>
              <a:rPr lang="en-US" sz="1200" dirty="0"/>
              <a:t>WWW: http://cs.wikipedia.org/wiki/Soubor:Carbon_black.jpg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Obr.60   </a:t>
            </a:r>
            <a:r>
              <a:rPr lang="cs-CZ" sz="1200" dirty="0"/>
              <a:t>EPA. </a:t>
            </a:r>
            <a:r>
              <a:rPr lang="cs-CZ" sz="1200" i="1" dirty="0" err="1"/>
              <a:t>Soubor:Diesel-smoke.jpg</a:t>
            </a:r>
            <a:r>
              <a:rPr lang="cs-CZ" sz="1200" i="1" dirty="0"/>
              <a:t>- </a:t>
            </a:r>
            <a:r>
              <a:rPr lang="cs-CZ" sz="1200" i="1" dirty="0" smtClean="0"/>
              <a:t>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http://cs.wikipedia.org/wiki/Soubor:Diesel-smoke.jpg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Obr.64  </a:t>
            </a:r>
            <a:r>
              <a:rPr lang="cs-CZ" sz="1200" dirty="0" smtClean="0"/>
              <a:t>GFDL</a:t>
            </a:r>
            <a:r>
              <a:rPr lang="cs-CZ" sz="1200" dirty="0"/>
              <a:t>. </a:t>
            </a:r>
            <a:r>
              <a:rPr lang="cs-CZ" sz="1200" i="1" dirty="0" err="1"/>
              <a:t>Soubor:Frituurpan-open.jpg</a:t>
            </a:r>
            <a:r>
              <a:rPr lang="cs-CZ" sz="1200" i="1" dirty="0"/>
              <a:t>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http://commons.wikimedia.org/wiki/File:Frituurpan-open.jpg?uselang=ru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3317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Obr.65   </a:t>
            </a:r>
            <a:r>
              <a:rPr lang="cs-CZ" sz="1200" dirty="0" smtClean="0"/>
              <a:t>HUBER</a:t>
            </a:r>
            <a:r>
              <a:rPr lang="cs-CZ" sz="1200" dirty="0"/>
              <a:t>, Richard. </a:t>
            </a:r>
            <a:r>
              <a:rPr lang="cs-CZ" sz="1200" i="1" dirty="0"/>
              <a:t>Soubor: </a:t>
            </a:r>
            <a:r>
              <a:rPr lang="cs-CZ" sz="1200" i="1" dirty="0" err="1"/>
              <a:t>Nachfülleisengallustinte</a:t>
            </a:r>
            <a:r>
              <a:rPr lang="cs-CZ" sz="1200" i="1" dirty="0"/>
              <a:t> </a:t>
            </a:r>
            <a:r>
              <a:rPr lang="cs-CZ" sz="1200" i="1" dirty="0" err="1"/>
              <a:t>Pelikan</a:t>
            </a:r>
            <a:r>
              <a:rPr lang="cs-CZ" sz="1200" i="1" dirty="0"/>
              <a:t> 0,5 litru (</a:t>
            </a:r>
            <a:r>
              <a:rPr lang="cs-CZ" sz="1200" i="1" dirty="0" err="1"/>
              <a:t>Günther</a:t>
            </a:r>
            <a:r>
              <a:rPr lang="cs-CZ" sz="1200" i="1" dirty="0"/>
              <a:t> Wagner) JPG.-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http://commons.wikimedia.org/wiki/File:Nachf%C3%BClleisengallustinte_Pelikan_0.5_Liter_(G%C3%BCnther_Wagner).JPG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50932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Obr.66   </a:t>
            </a:r>
            <a:r>
              <a:rPr lang="en-US" sz="1200" dirty="0"/>
              <a:t>ADAMANTIOS. </a:t>
            </a:r>
            <a:r>
              <a:rPr lang="en-US" sz="1200" i="1" dirty="0" smtClean="0"/>
              <a:t>Soubor:Toner-container-black-0a.jpg</a:t>
            </a:r>
            <a:r>
              <a:rPr lang="cs-CZ" sz="1200" i="1" dirty="0" smtClean="0"/>
              <a:t> </a:t>
            </a:r>
            <a:r>
              <a:rPr lang="en-US" sz="1200" i="1" dirty="0" smtClean="0"/>
              <a:t>- </a:t>
            </a:r>
            <a:r>
              <a:rPr lang="en-US" sz="1200" i="1" dirty="0" err="1"/>
              <a:t>Wikipedie</a:t>
            </a:r>
            <a:r>
              <a:rPr lang="en-US" sz="1200" dirty="0"/>
              <a:t> [online]. [cit. </a:t>
            </a:r>
            <a:r>
              <a:rPr lang="en-US" sz="1200" dirty="0" smtClean="0"/>
              <a:t>23.2.2013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http://cs.wikipedia.org/wiki/Soubor:Toner-container-black-0a.jpg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98007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Obr.67   </a:t>
            </a:r>
            <a:r>
              <a:rPr lang="cs-CZ" sz="1200" dirty="0" smtClean="0"/>
              <a:t>ALLABOUTAPPLE</a:t>
            </a:r>
            <a:r>
              <a:rPr lang="cs-CZ" sz="1200" dirty="0"/>
              <a:t>. </a:t>
            </a:r>
            <a:r>
              <a:rPr lang="cs-CZ" sz="1200" i="1" dirty="0" err="1"/>
              <a:t>Soubor:Apple</a:t>
            </a:r>
            <a:r>
              <a:rPr lang="cs-CZ" sz="1200" i="1" dirty="0"/>
              <a:t> </a:t>
            </a:r>
            <a:r>
              <a:rPr lang="cs-CZ" sz="1200" i="1" dirty="0" err="1"/>
              <a:t>LaserWriter</a:t>
            </a:r>
            <a:r>
              <a:rPr lang="cs-CZ" sz="1200" i="1" dirty="0"/>
              <a:t> Pro 630.jpg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http://cs.wikipedia.org/wiki/Soubor:Apple_LaserWriter_Pro_630.jpg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441735"/>
            <a:ext cx="943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Obr.68   </a:t>
            </a:r>
            <a:r>
              <a:rPr lang="cs-CZ" sz="1200" dirty="0" smtClean="0"/>
              <a:t>KARWATH</a:t>
            </a:r>
            <a:r>
              <a:rPr lang="cs-CZ" sz="1200" dirty="0"/>
              <a:t>, André. </a:t>
            </a:r>
            <a:r>
              <a:rPr lang="cs-CZ" sz="1200" i="1" dirty="0"/>
              <a:t>Soubor: Canon S520 inkoustové tiskárně - opened.jpg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http://commons.wikimedia.org/wiki/File:Canon_S520_ink_jet_printer_-_opened.jpg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2842" y="6365065"/>
            <a:ext cx="81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Obr.70   </a:t>
            </a:r>
            <a:r>
              <a:rPr lang="cs-CZ" sz="1200" dirty="0" smtClean="0"/>
              <a:t>TŘINECKÉ </a:t>
            </a:r>
            <a:r>
              <a:rPr lang="cs-CZ" sz="1200" dirty="0"/>
              <a:t>ŽELEZÁRNY. </a:t>
            </a:r>
            <a:r>
              <a:rPr lang="cs-CZ" sz="1200" i="1" dirty="0"/>
              <a:t>Soubor: VysokePece1.jpg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http://commons.wikimedia.org/wiki/File:VysokePece1.jpg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2" y="5903400"/>
            <a:ext cx="839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Obr.69   </a:t>
            </a:r>
            <a:r>
              <a:rPr lang="cs-CZ" sz="1200" dirty="0" smtClean="0"/>
              <a:t>STAINFORTH</a:t>
            </a:r>
            <a:r>
              <a:rPr lang="cs-CZ" sz="1200" dirty="0"/>
              <a:t>, </a:t>
            </a:r>
            <a:r>
              <a:rPr lang="cs-CZ" sz="1200" dirty="0" err="1"/>
              <a:t>Thorfinn</a:t>
            </a:r>
            <a:r>
              <a:rPr lang="cs-CZ" sz="1200" dirty="0"/>
              <a:t>. </a:t>
            </a:r>
            <a:r>
              <a:rPr lang="cs-CZ" sz="1200" i="1" dirty="0"/>
              <a:t>Soubor: LiquoriceAllsorts2003.jpg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http://commons.wikimedia.org/wiki/File:LiquoriceAllsorts2003.jpg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9"/>
          <p:cNvSpPr txBox="1"/>
          <p:nvPr/>
        </p:nvSpPr>
        <p:spPr>
          <a:xfrm>
            <a:off x="1331640" y="69269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FF0000"/>
                </a:solidFill>
              </a:rPr>
              <a:t>C</a:t>
            </a:r>
            <a:r>
              <a:rPr lang="cs-CZ" sz="2400" b="1" dirty="0" smtClean="0">
                <a:solidFill>
                  <a:srgbClr val="FF0000"/>
                </a:solidFill>
              </a:rPr>
              <a:t>itace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TextovéPole 10"/>
          <p:cNvSpPr txBox="1"/>
          <p:nvPr/>
        </p:nvSpPr>
        <p:spPr>
          <a:xfrm>
            <a:off x="323528" y="126876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Obr.71   NASA</a:t>
            </a:r>
            <a:r>
              <a:rPr lang="cs-CZ" sz="1200" dirty="0"/>
              <a:t>. </a:t>
            </a:r>
            <a:r>
              <a:rPr lang="cs-CZ" sz="1200" i="1" dirty="0"/>
              <a:t>Soubor: Apollo CSM měsíční orbit.jpg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http://commons.wikimedia.org/wiki/File:Apollo_CSM_lunar_orbit.jpg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323528" y="175916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Obr.72    NASA</a:t>
            </a:r>
            <a:r>
              <a:rPr lang="cs-CZ" sz="1200" dirty="0"/>
              <a:t>. </a:t>
            </a:r>
            <a:r>
              <a:rPr lang="cs-CZ" sz="1200" i="1" dirty="0"/>
              <a:t>Soubor: AP8-S68-56310.jpg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http://commons.wikimedia.org/wiki/File:Ap8-S68-56310.jpg</a:t>
            </a:r>
          </a:p>
        </p:txBody>
      </p:sp>
      <p:sp>
        <p:nvSpPr>
          <p:cNvPr id="5" name="TextovéPole 12"/>
          <p:cNvSpPr txBox="1"/>
          <p:nvPr/>
        </p:nvSpPr>
        <p:spPr>
          <a:xfrm>
            <a:off x="323528" y="2232160"/>
            <a:ext cx="76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Obr.73   RADIOFAN</a:t>
            </a:r>
            <a:r>
              <a:rPr lang="cs-CZ" sz="1200" dirty="0"/>
              <a:t>. </a:t>
            </a:r>
            <a:r>
              <a:rPr lang="cs-CZ" sz="1200" i="1" dirty="0"/>
              <a:t>Soubor: Apollo 12 teplo shield.JPG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http://commons.wikimedia.org/wiki/File:Apollo_12_heat_shield.JPG</a:t>
            </a:r>
          </a:p>
        </p:txBody>
      </p:sp>
      <p:sp>
        <p:nvSpPr>
          <p:cNvPr id="6" name="TextovéPole 13"/>
          <p:cNvSpPr txBox="1"/>
          <p:nvPr/>
        </p:nvSpPr>
        <p:spPr>
          <a:xfrm>
            <a:off x="373460" y="4119463"/>
            <a:ext cx="6574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Obr.77    FISCHX</a:t>
            </a:r>
            <a:r>
              <a:rPr lang="cs-CZ" sz="1200" dirty="0"/>
              <a:t>. </a:t>
            </a:r>
            <a:r>
              <a:rPr lang="cs-CZ" sz="1200" i="1" dirty="0" err="1"/>
              <a:t>Soubor:Kolobeh</a:t>
            </a:r>
            <a:r>
              <a:rPr lang="cs-CZ" sz="1200" i="1" dirty="0"/>
              <a:t> </a:t>
            </a:r>
            <a:r>
              <a:rPr lang="cs-CZ" sz="1200" i="1" dirty="0" err="1"/>
              <a:t>uhliku</a:t>
            </a:r>
            <a:r>
              <a:rPr lang="cs-CZ" sz="1200" i="1" dirty="0"/>
              <a:t> </a:t>
            </a:r>
            <a:r>
              <a:rPr lang="cs-CZ" sz="1200" i="1" dirty="0" err="1"/>
              <a:t>cs.svg</a:t>
            </a:r>
            <a:r>
              <a:rPr lang="cs-CZ" sz="1200" i="1" dirty="0"/>
              <a:t>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http://cs.wikipedia.org/wiki/Soubor:Kolobeh_uhliku_cs.svg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2118" y="5662581"/>
            <a:ext cx="7875748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cs-CZ" sz="1200" dirty="0" smtClean="0"/>
              <a:t>Dušek </a:t>
            </a:r>
            <a:r>
              <a:rPr lang="cs-CZ" sz="1200" dirty="0"/>
              <a:t>B.; </a:t>
            </a:r>
            <a:r>
              <a:rPr lang="cs-CZ" sz="1200" dirty="0" err="1"/>
              <a:t>Flemr</a:t>
            </a:r>
            <a:r>
              <a:rPr lang="cs-CZ" sz="1200" dirty="0"/>
              <a:t> </a:t>
            </a:r>
            <a:r>
              <a:rPr lang="cs-CZ" sz="1200" dirty="0" smtClean="0"/>
              <a:t>V.            Chemie </a:t>
            </a:r>
            <a:r>
              <a:rPr lang="cs-CZ" sz="1200" dirty="0"/>
              <a:t>pro gymnázia I. (Obecná a anorganická</a:t>
            </a:r>
            <a:r>
              <a:rPr lang="cs-CZ" sz="1200" dirty="0" smtClean="0"/>
              <a:t>), SPN 2007,</a:t>
            </a:r>
            <a:r>
              <a:rPr lang="cs-CZ" sz="1200" dirty="0"/>
              <a:t> </a:t>
            </a:r>
            <a:r>
              <a:rPr lang="cs-CZ" sz="1200" dirty="0" smtClean="0"/>
              <a:t>ISBN:80-7235-369-1</a:t>
            </a:r>
            <a:endParaRPr lang="cs-CZ" sz="1200" dirty="0"/>
          </a:p>
          <a:p>
            <a:r>
              <a:rPr lang="cs-CZ" sz="1200" dirty="0" smtClean="0"/>
              <a:t> </a:t>
            </a:r>
            <a:endParaRPr lang="cs-CZ" sz="1200" dirty="0"/>
          </a:p>
        </p:txBody>
      </p:sp>
      <p:sp>
        <p:nvSpPr>
          <p:cNvPr id="8" name="TextovéPole 2"/>
          <p:cNvSpPr txBox="1"/>
          <p:nvPr/>
        </p:nvSpPr>
        <p:spPr>
          <a:xfrm>
            <a:off x="1605725" y="5158525"/>
            <a:ext cx="18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rgbClr val="FF0000"/>
                </a:solidFill>
              </a:rPr>
              <a:t>Literatura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62118" y="5974713"/>
            <a:ext cx="6291572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1200" dirty="0" smtClean="0"/>
              <a:t>Vacík J. a kolektiv              Přehled středoškolské chemie, SPN 1995, </a:t>
            </a:r>
            <a:r>
              <a:rPr lang="cs-CZ" sz="1200" dirty="0">
                <a:solidFill>
                  <a:prstClr val="black"/>
                </a:solidFill>
              </a:rPr>
              <a:t>ISBN: </a:t>
            </a:r>
            <a:r>
              <a:rPr lang="cs-CZ" sz="1200" dirty="0" smtClean="0">
                <a:solidFill>
                  <a:prstClr val="black"/>
                </a:solidFill>
              </a:rPr>
              <a:t>80-85937-08-5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562118" y="6309352"/>
            <a:ext cx="7110536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Kotlík B., Růžičková K.    Chemie </a:t>
            </a:r>
            <a:r>
              <a:rPr lang="cs-CZ" sz="1200" dirty="0"/>
              <a:t>I. v kostce pro střední </a:t>
            </a:r>
            <a:r>
              <a:rPr lang="cs-CZ" sz="1200" dirty="0" smtClean="0"/>
              <a:t>školy, Fragment 2002, </a:t>
            </a:r>
            <a:r>
              <a:rPr lang="cs-CZ" sz="1200" dirty="0"/>
              <a:t>ISBN: 80-7200-337-2</a:t>
            </a:r>
            <a:r>
              <a:rPr lang="cs-CZ" sz="1200" dirty="0" smtClean="0"/>
              <a:t> 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2699041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/>
              <a:t>Obr.74   </a:t>
            </a:r>
            <a:r>
              <a:rPr lang="cs-CZ" sz="1200" dirty="0" smtClean="0"/>
              <a:t> NASA</a:t>
            </a:r>
            <a:r>
              <a:rPr lang="cs-CZ" sz="1200" dirty="0"/>
              <a:t>. </a:t>
            </a:r>
            <a:r>
              <a:rPr lang="cs-CZ" sz="1200" i="1" dirty="0" err="1"/>
              <a:t>Soubor:Sun</a:t>
            </a:r>
            <a:r>
              <a:rPr lang="cs-CZ" sz="1200" i="1" dirty="0"/>
              <a:t> in X-Ray.png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4.4.2013</a:t>
            </a:r>
            <a:r>
              <a:rPr lang="cs-CZ" sz="1200" dirty="0"/>
              <a:t>]. Dostupný na WWW: http://cs.wikipedia.org/wiki/Soubor:Sun_in_X-Ray.png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3189449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Obr.75   NASA</a:t>
            </a:r>
            <a:r>
              <a:rPr lang="cs-CZ" sz="1200" dirty="0"/>
              <a:t>. </a:t>
            </a:r>
            <a:r>
              <a:rPr lang="cs-CZ" sz="1200" i="1" dirty="0"/>
              <a:t>Soubor: C 1975 V1 (</a:t>
            </a:r>
            <a:r>
              <a:rPr lang="cs-CZ" sz="1200" i="1" dirty="0" err="1"/>
              <a:t>West</a:t>
            </a:r>
            <a:r>
              <a:rPr lang="cs-CZ" sz="1200" i="1" dirty="0"/>
              <a:t>) 03.09.1976 6h UTC.jpg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http://commons.wikimedia.org/wiki/File:C_1975_V1_(West)_1976-03-09_6h_UTC.jpg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36624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Obr.76    NASA</a:t>
            </a:r>
            <a:r>
              <a:rPr lang="cs-CZ" sz="1200" dirty="0"/>
              <a:t>. </a:t>
            </a:r>
            <a:r>
              <a:rPr lang="cs-CZ" sz="1200" i="1" dirty="0"/>
              <a:t>Soubor: C 1975 V1 (</a:t>
            </a:r>
            <a:r>
              <a:rPr lang="cs-CZ" sz="1200" i="1" dirty="0" err="1"/>
              <a:t>West</a:t>
            </a:r>
            <a:r>
              <a:rPr lang="cs-CZ" sz="1200" i="1" dirty="0"/>
              <a:t>) 03.09.1976 6h UTC.jpg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http://commons.wikimedia.org/wiki/File:C_1975_V1_(West)_1976-03-09_6h_UTC.jpg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3460" y="4581128"/>
            <a:ext cx="877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Obr.78   </a:t>
            </a:r>
            <a:r>
              <a:rPr lang="cs-CZ" sz="1200" dirty="0"/>
              <a:t>RATINCKX, Josef Leopold. </a:t>
            </a:r>
            <a:r>
              <a:rPr lang="cs-CZ" sz="1200" i="1" dirty="0"/>
              <a:t>Soubor: Josef Leopold </a:t>
            </a:r>
            <a:r>
              <a:rPr lang="cs-CZ" sz="1200" i="1" dirty="0" err="1"/>
              <a:t>Ratinckx</a:t>
            </a:r>
            <a:r>
              <a:rPr lang="cs-CZ" sz="1200" i="1" dirty="0"/>
              <a:t> Der Alchemist.jpg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23.2.2013</a:t>
            </a:r>
            <a:r>
              <a:rPr lang="cs-CZ" sz="1200" dirty="0"/>
              <a:t>]. Dostupný na WWW: http://commons.wikimedia.org/wiki/File:Joseph_Leopold_Ratinckx_Der_Alchemist.jpg</a:t>
            </a:r>
          </a:p>
        </p:txBody>
      </p:sp>
    </p:spTree>
    <p:extLst>
      <p:ext uri="{BB962C8B-B14F-4D97-AF65-F5344CB8AC3E}">
        <p14:creationId xmlns:p14="http://schemas.microsoft.com/office/powerpoint/2010/main" val="18681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>
          <a:xfrm>
            <a:off x="0" y="908720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871700" y="980728"/>
            <a:ext cx="54006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Cyklus izotopů uhlíku </a:t>
            </a:r>
            <a:r>
              <a:rPr lang="cs-CZ" sz="2400" b="1" baseline="30000" dirty="0" smtClean="0"/>
              <a:t>12</a:t>
            </a:r>
            <a:r>
              <a:rPr lang="cs-CZ" sz="2400" b="1" dirty="0" smtClean="0"/>
              <a:t>C a </a:t>
            </a:r>
            <a:r>
              <a:rPr lang="cs-CZ" sz="2400" b="1" baseline="30000" dirty="0"/>
              <a:t>14</a:t>
            </a:r>
            <a:r>
              <a:rPr lang="cs-CZ" sz="2400" b="1" dirty="0" smtClean="0"/>
              <a:t>C</a:t>
            </a:r>
            <a:endParaRPr lang="cs-CZ" sz="2400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179512" y="1459157"/>
            <a:ext cx="5595851" cy="5282211"/>
            <a:chOff x="1774075" y="1459157"/>
            <a:chExt cx="5595851" cy="52822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075" y="1459157"/>
              <a:ext cx="5595851" cy="528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721854" y="6464369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Obr.2</a:t>
              </a:r>
              <a:endParaRPr lang="cs-CZ" sz="1200" dirty="0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5377179" y="1459384"/>
            <a:ext cx="3645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12</a:t>
            </a:r>
            <a:r>
              <a:rPr lang="cs-CZ" b="1" dirty="0" smtClean="0"/>
              <a:t>C </a:t>
            </a:r>
            <a:r>
              <a:rPr lang="cs-CZ" b="1" dirty="0"/>
              <a:t>98,9%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64088" y="1828716"/>
            <a:ext cx="3645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13</a:t>
            </a:r>
            <a:r>
              <a:rPr lang="cs-CZ" b="1" dirty="0" smtClean="0"/>
              <a:t>C 1,1%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64088" y="2192715"/>
            <a:ext cx="36598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14</a:t>
            </a:r>
            <a:r>
              <a:rPr lang="cs-CZ" b="1" dirty="0" smtClean="0"/>
              <a:t>C vzniká reakcí </a:t>
            </a:r>
            <a:r>
              <a:rPr lang="cs-CZ" b="1" baseline="30000" dirty="0" smtClean="0"/>
              <a:t>14</a:t>
            </a:r>
            <a:r>
              <a:rPr lang="cs-CZ" b="1" dirty="0" smtClean="0"/>
              <a:t>N                 v atmosféře </a:t>
            </a:r>
            <a:r>
              <a:rPr lang="cs-CZ" b="1" dirty="0"/>
              <a:t>s kosmickým </a:t>
            </a:r>
            <a:r>
              <a:rPr lang="cs-CZ" b="1" dirty="0" smtClean="0"/>
              <a:t>zářením.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3107645"/>
            <a:ext cx="3645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14</a:t>
            </a:r>
            <a:r>
              <a:rPr lang="cs-CZ" b="1" dirty="0" smtClean="0"/>
              <a:t>C poločas rozpadu </a:t>
            </a:r>
            <a:r>
              <a:rPr lang="cs-CZ" b="1" dirty="0"/>
              <a:t>5 715 let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76900" y="3473712"/>
            <a:ext cx="339754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cs-CZ" b="1" dirty="0" smtClean="0">
                <a:solidFill>
                  <a:srgbClr val="FF0000"/>
                </a:solidFill>
              </a:rPr>
              <a:t>Radiouhlíková metoda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b="1" dirty="0" smtClean="0"/>
              <a:t> </a:t>
            </a:r>
            <a:r>
              <a:rPr lang="cs-CZ" b="1" dirty="0"/>
              <a:t>chemicko-fyzikální metoda určená pro zjištění stáří biologického materiálu. Je založena na výpočtu </a:t>
            </a:r>
            <a:r>
              <a:rPr lang="cs-CZ" b="1" dirty="0" smtClean="0"/>
              <a:t>  z </a:t>
            </a:r>
            <a:r>
              <a:rPr lang="cs-CZ" b="1" dirty="0"/>
              <a:t>poklesu počtu atomů </a:t>
            </a:r>
            <a:r>
              <a:rPr lang="cs-CZ" b="1" dirty="0" smtClean="0"/>
              <a:t>radioaktivního    </a:t>
            </a:r>
            <a:r>
              <a:rPr lang="cs-CZ" b="1" dirty="0"/>
              <a:t> </a:t>
            </a:r>
            <a:r>
              <a:rPr lang="cs-CZ" b="1" dirty="0" smtClean="0"/>
              <a:t>izotopu</a:t>
            </a:r>
            <a:r>
              <a:rPr lang="cs-CZ" b="1" dirty="0"/>
              <a:t> </a:t>
            </a:r>
            <a:r>
              <a:rPr lang="cs-CZ" b="1" dirty="0" smtClean="0"/>
              <a:t>uhlíku</a:t>
            </a:r>
            <a:r>
              <a:rPr lang="cs-CZ" b="1" dirty="0"/>
              <a:t> </a:t>
            </a:r>
            <a:r>
              <a:rPr lang="cs-CZ" b="1" baseline="30000" dirty="0"/>
              <a:t>14</a:t>
            </a:r>
            <a:r>
              <a:rPr lang="cs-CZ" b="1" dirty="0"/>
              <a:t>C </a:t>
            </a:r>
            <a:r>
              <a:rPr lang="cs-CZ" b="1" dirty="0" smtClean="0"/>
              <a:t>           v </a:t>
            </a:r>
            <a:r>
              <a:rPr lang="cs-CZ" b="1" dirty="0"/>
              <a:t>původně živých </a:t>
            </a:r>
            <a:r>
              <a:rPr lang="cs-CZ" b="1" dirty="0" smtClean="0"/>
              <a:t>organismech.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190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886327"/>
            <a:ext cx="9143999" cy="590465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87624" y="1052736"/>
            <a:ext cx="239367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658417"/>
            <a:ext cx="216024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FYZIKÁLNÍ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497" y="2132856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white"/>
                </a:solidFill>
              </a:rPr>
              <a:t>Uhlík se vyskytuje ve třech základních modifikacích.</a:t>
            </a:r>
            <a:endParaRPr lang="cs-CZ" sz="2400" b="1" baseline="-25000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496" y="2881809"/>
            <a:ext cx="849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white"/>
                </a:solidFill>
              </a:rPr>
              <a:t>Další nebo uměle vyrobené modifikace:</a:t>
            </a:r>
            <a:endParaRPr lang="cs-CZ" sz="2400" dirty="0">
              <a:solidFill>
                <a:prstClr val="white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30" y="3343474"/>
            <a:ext cx="88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b="1" dirty="0" err="1">
                <a:solidFill>
                  <a:prstClr val="white"/>
                </a:solidFill>
              </a:rPr>
              <a:t>Chaoit</a:t>
            </a:r>
            <a:r>
              <a:rPr lang="cs-CZ" sz="2400" b="1" dirty="0">
                <a:solidFill>
                  <a:prstClr val="white"/>
                </a:solidFill>
              </a:rPr>
              <a:t> - „bílý uhlík“ (dopad meteoru na grafit</a:t>
            </a:r>
            <a:r>
              <a:rPr lang="cs-CZ" sz="2400" b="1" dirty="0" smtClean="0">
                <a:solidFill>
                  <a:prstClr val="white"/>
                </a:solidFill>
              </a:rPr>
              <a:t>)</a:t>
            </a:r>
            <a:r>
              <a:rPr lang="cs-CZ" sz="2400" b="1" dirty="0">
                <a:solidFill>
                  <a:prstClr val="white"/>
                </a:solidFill>
              </a:rPr>
              <a:t> 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3805139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b="1" dirty="0" err="1">
                <a:solidFill>
                  <a:prstClr val="white"/>
                </a:solidFill>
              </a:rPr>
              <a:t>Lonsdaleit</a:t>
            </a:r>
            <a:r>
              <a:rPr lang="cs-CZ" sz="2400" b="1" dirty="0">
                <a:solidFill>
                  <a:prstClr val="white"/>
                </a:solidFill>
              </a:rPr>
              <a:t> - „šesterečný diamant“ (dopad </a:t>
            </a:r>
            <a:r>
              <a:rPr lang="cs-CZ" sz="2400" b="1" dirty="0" smtClean="0">
                <a:solidFill>
                  <a:prstClr val="white"/>
                </a:solidFill>
              </a:rPr>
              <a:t>meteoru …)</a:t>
            </a:r>
            <a:endParaRPr lang="cs-CZ" sz="2400" b="1" baseline="-25000" dirty="0">
              <a:solidFill>
                <a:prstClr val="white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835696" y="4606390"/>
            <a:ext cx="174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b="1" dirty="0" err="1" smtClean="0">
                <a:solidFill>
                  <a:prstClr val="white"/>
                </a:solidFill>
              </a:rPr>
              <a:t>Grafen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56376" y="106376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Obr.3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04047" y="5097958"/>
            <a:ext cx="201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b="1" dirty="0" err="1" smtClean="0">
                <a:solidFill>
                  <a:prstClr val="white"/>
                </a:solidFill>
              </a:rPr>
              <a:t>Fulerit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55962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b="1" dirty="0" smtClean="0">
                <a:solidFill>
                  <a:prstClr val="white"/>
                </a:solidFill>
              </a:rPr>
              <a:t>Uhlíková trubice</a:t>
            </a:r>
            <a:endParaRPr lang="cs-CZ" sz="2400" b="1" dirty="0">
              <a:solidFill>
                <a:prstClr val="white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663097" y="4171507"/>
            <a:ext cx="1049054" cy="1157283"/>
            <a:chOff x="7037113" y="4205247"/>
            <a:chExt cx="1908012" cy="183551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838" y="4205247"/>
              <a:ext cx="1827287" cy="1790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037113" y="5601427"/>
              <a:ext cx="1228349" cy="43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</a:t>
              </a:r>
              <a:endParaRPr lang="cs-CZ" sz="1200" b="1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3376582" y="4214128"/>
            <a:ext cx="1430015" cy="1203800"/>
            <a:chOff x="3581302" y="5075397"/>
            <a:chExt cx="1430015" cy="1203800"/>
          </a:xfrm>
        </p:grpSpPr>
        <p:pic>
          <p:nvPicPr>
            <p:cNvPr id="2052" name="Picture 4" descr="Soubor:Graphene xy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5116341"/>
              <a:ext cx="1375421" cy="116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3581302" y="5075397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Obr.5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711652" y="4221088"/>
            <a:ext cx="1964804" cy="1815883"/>
            <a:chOff x="3886442" y="4606389"/>
            <a:chExt cx="1964804" cy="1815883"/>
          </a:xfrm>
        </p:grpSpPr>
        <p:pic>
          <p:nvPicPr>
            <p:cNvPr id="2054" name="Picture 6" descr="Soubor:Buckminsterfullerene animated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442" y="4606389"/>
              <a:ext cx="1774939" cy="1774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5072313" y="6145273"/>
              <a:ext cx="77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</a:t>
              </a:r>
              <a:endParaRPr lang="cs-CZ" sz="1200" b="1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3502163" y="5486548"/>
            <a:ext cx="1463533" cy="1304435"/>
            <a:chOff x="3502163" y="5486548"/>
            <a:chExt cx="1463533" cy="1304435"/>
          </a:xfrm>
        </p:grpSpPr>
        <p:pic>
          <p:nvPicPr>
            <p:cNvPr id="2056" name="Picture 8" descr="Soubor:Kohlenstoffnanoroehre Animation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163" y="5486548"/>
              <a:ext cx="1304434" cy="1304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4186763" y="6513984"/>
              <a:ext cx="77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Obr.7</a:t>
              </a:r>
              <a:endParaRPr lang="cs-CZ" sz="1200" b="1" dirty="0"/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432048" y="2492896"/>
            <a:ext cx="55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 smtClean="0">
                <a:solidFill>
                  <a:prstClr val="white"/>
                </a:solidFill>
              </a:rPr>
              <a:t>Grafit, diamant, amorfní uhlík.</a:t>
            </a:r>
            <a:endParaRPr lang="cs-CZ" sz="2400" b="1" baseline="-2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620688"/>
            <a:ext cx="9143999" cy="6237312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56376" y="76470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Obr.3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87624" y="764704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024369" y="1124744"/>
            <a:ext cx="2491847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FYZIKÁLNÍ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187623" y="1497558"/>
            <a:ext cx="269273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HYBRIDIZACE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496" y="1916832"/>
            <a:ext cx="739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Proces </a:t>
            </a:r>
            <a:r>
              <a:rPr lang="cs-CZ" sz="2400" b="1" dirty="0">
                <a:solidFill>
                  <a:schemeClr val="bg1"/>
                </a:solidFill>
              </a:rPr>
              <a:t>energetického sjednocení původně nerovnocenných atomových </a:t>
            </a:r>
            <a:r>
              <a:rPr lang="cs-CZ" sz="2400" b="1" dirty="0" smtClean="0">
                <a:solidFill>
                  <a:schemeClr val="bg1"/>
                </a:solidFill>
              </a:rPr>
              <a:t>orbitalů.</a:t>
            </a:r>
            <a:endParaRPr lang="cs-CZ" sz="2400" b="1" dirty="0">
              <a:solidFill>
                <a:schemeClr val="bg1"/>
              </a:solidFill>
            </a:endParaRPr>
          </a:p>
        </p:txBody>
      </p:sp>
      <p:grpSp>
        <p:nvGrpSpPr>
          <p:cNvPr id="34" name="Skupina 33"/>
          <p:cNvGrpSpPr/>
          <p:nvPr/>
        </p:nvGrpSpPr>
        <p:grpSpPr>
          <a:xfrm>
            <a:off x="6127743" y="4685074"/>
            <a:ext cx="2844000" cy="2200310"/>
            <a:chOff x="6127743" y="4685074"/>
            <a:chExt cx="2844000" cy="2200310"/>
          </a:xfrm>
        </p:grpSpPr>
        <p:pic>
          <p:nvPicPr>
            <p:cNvPr id="1026" name="Picture 2" descr="File:Sp-Orbital.sv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743" y="4986073"/>
              <a:ext cx="2448000" cy="1899311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6127743" y="4685074"/>
              <a:ext cx="2844000" cy="39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Obr.10  </a:t>
              </a:r>
              <a:r>
                <a:rPr lang="cs-CZ" sz="2000" b="1" dirty="0" smtClean="0">
                  <a:solidFill>
                    <a:schemeClr val="bg1"/>
                  </a:solidFill>
                </a:rPr>
                <a:t>Hybridizace  </a:t>
              </a:r>
              <a:r>
                <a:rPr lang="cs-CZ" sz="2000" b="1" dirty="0" err="1" smtClean="0">
                  <a:solidFill>
                    <a:schemeClr val="bg1"/>
                  </a:solidFill>
                </a:rPr>
                <a:t>sp</a:t>
              </a:r>
              <a:endParaRPr lang="cs-CZ" sz="2000" b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3118891" y="4551059"/>
            <a:ext cx="2880000" cy="2262317"/>
            <a:chOff x="3118891" y="4551059"/>
            <a:chExt cx="2880000" cy="2262317"/>
          </a:xfrm>
        </p:grpSpPr>
        <p:pic>
          <p:nvPicPr>
            <p:cNvPr id="1030" name="Picture 6" descr="File:Sp2-Orbital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891" y="4914066"/>
              <a:ext cx="2448000" cy="1899310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3118891" y="4551059"/>
              <a:ext cx="288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Obr.9  </a:t>
              </a:r>
              <a:r>
                <a:rPr lang="cs-CZ" sz="2000" b="1" dirty="0" smtClean="0">
                  <a:solidFill>
                    <a:schemeClr val="bg1"/>
                  </a:solidFill>
                </a:rPr>
                <a:t>Hybridizace  sp</a:t>
              </a:r>
              <a:r>
                <a:rPr lang="cs-CZ" sz="2000" b="1" baseline="30000" dirty="0" smtClean="0">
                  <a:solidFill>
                    <a:schemeClr val="bg1"/>
                  </a:solidFill>
                </a:rPr>
                <a:t>2</a:t>
              </a:r>
              <a:endParaRPr lang="cs-CZ" sz="2000" b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251544" y="4149080"/>
            <a:ext cx="2880000" cy="2664296"/>
            <a:chOff x="251544" y="4149080"/>
            <a:chExt cx="2880000" cy="2664296"/>
          </a:xfrm>
        </p:grpSpPr>
        <p:pic>
          <p:nvPicPr>
            <p:cNvPr id="1028" name="Picture 4" descr="File:Sp3-Orbital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449791"/>
              <a:ext cx="2448000" cy="236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251544" y="4149080"/>
              <a:ext cx="288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Obr.8  </a:t>
              </a:r>
              <a:r>
                <a:rPr lang="cs-CZ" sz="2000" b="1" dirty="0" smtClean="0">
                  <a:solidFill>
                    <a:schemeClr val="bg1"/>
                  </a:solidFill>
                </a:rPr>
                <a:t>Hybridizace  sp</a:t>
              </a:r>
              <a:r>
                <a:rPr lang="cs-CZ" sz="2000" b="1" baseline="30000" dirty="0" smtClean="0">
                  <a:solidFill>
                    <a:schemeClr val="bg1"/>
                  </a:solidFill>
                </a:rPr>
                <a:t>3</a:t>
              </a:r>
              <a:endParaRPr lang="cs-CZ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35496" y="2636912"/>
            <a:ext cx="87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Celková </a:t>
            </a:r>
            <a:r>
              <a:rPr lang="cs-CZ" sz="2400" b="1" dirty="0">
                <a:solidFill>
                  <a:schemeClr val="bg1"/>
                </a:solidFill>
              </a:rPr>
              <a:t>energetická hladina orbitalů po hybridizaci je rovna té před </a:t>
            </a:r>
            <a:r>
              <a:rPr lang="cs-CZ" sz="2400" b="1" dirty="0" smtClean="0">
                <a:solidFill>
                  <a:schemeClr val="bg1"/>
                </a:solidFill>
              </a:rPr>
              <a:t>hybridizací.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5496" y="3356992"/>
            <a:ext cx="856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Vznikají nové, energeticky rovnocenné hybridní orbitaly.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9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0" grpId="0" animBg="1"/>
      <p:bldP spid="21" grpId="0" animBg="1"/>
      <p:bldP spid="14" grpId="0"/>
      <p:bldP spid="2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3999" cy="6858000"/>
          </a:xfrm>
          <a:prstGeom prst="roundRect">
            <a:avLst>
              <a:gd name="adj" fmla="val 651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250173" y="4486478"/>
            <a:ext cx="2089595" cy="2317092"/>
            <a:chOff x="5589807" y="4486478"/>
            <a:chExt cx="2089595" cy="2317092"/>
          </a:xfrm>
        </p:grpSpPr>
        <p:pic>
          <p:nvPicPr>
            <p:cNvPr id="1032" name="Picture 8" descr="Soubor:Graphit gitt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807" y="4486478"/>
              <a:ext cx="1862513" cy="231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6776952" y="6084867"/>
              <a:ext cx="902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Obr.13</a:t>
              </a:r>
              <a:endParaRPr lang="cs-CZ" sz="1200" b="1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994745" y="171224"/>
            <a:ext cx="2041751" cy="2138758"/>
            <a:chOff x="6994745" y="171224"/>
            <a:chExt cx="2041751" cy="2138758"/>
          </a:xfrm>
        </p:grpSpPr>
        <p:pic>
          <p:nvPicPr>
            <p:cNvPr id="1030" name="Picture 6" descr="File:Graphite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745" y="231448"/>
              <a:ext cx="1864081" cy="2078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8134046" y="171224"/>
              <a:ext cx="902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Obr.12</a:t>
              </a:r>
              <a:endParaRPr lang="cs-CZ" sz="1200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340392" y="4488823"/>
            <a:ext cx="2075098" cy="1906619"/>
            <a:chOff x="5370872" y="4496443"/>
            <a:chExt cx="2075098" cy="1906619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872" y="4496443"/>
              <a:ext cx="1865424" cy="186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6543520" y="6126063"/>
              <a:ext cx="902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Obr.14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260648"/>
            <a:ext cx="23762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5497" y="1420044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Nejčastější </a:t>
            </a:r>
            <a:r>
              <a:rPr lang="cs-CZ" sz="2400" b="1" dirty="0">
                <a:solidFill>
                  <a:schemeClr val="bg1"/>
                </a:solidFill>
              </a:rPr>
              <a:t>přírodní modifikace </a:t>
            </a:r>
            <a:r>
              <a:rPr lang="cs-CZ" sz="2400" b="1" dirty="0" smtClean="0">
                <a:solidFill>
                  <a:schemeClr val="bg1"/>
                </a:solidFill>
              </a:rPr>
              <a:t>uhlíku.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55657"/>
            <a:ext cx="90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Obr.11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635896" y="476672"/>
            <a:ext cx="2637208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MODIFIKACE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5498" y="1894483"/>
            <a:ext cx="9577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Skládá se z </a:t>
            </a:r>
            <a:r>
              <a:rPr lang="cs-CZ" sz="2400" b="1" dirty="0">
                <a:solidFill>
                  <a:schemeClr val="bg1"/>
                </a:solidFill>
              </a:rPr>
              <a:t>vrstev tzv. </a:t>
            </a:r>
            <a:r>
              <a:rPr lang="cs-CZ" sz="2400" b="1" i="1" dirty="0" err="1">
                <a:solidFill>
                  <a:schemeClr val="bg1"/>
                </a:solidFill>
              </a:rPr>
              <a:t>grafenu</a:t>
            </a:r>
            <a:r>
              <a:rPr lang="cs-CZ" sz="2400" b="1" dirty="0">
                <a:solidFill>
                  <a:schemeClr val="bg1"/>
                </a:solidFill>
              </a:rPr>
              <a:t>,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b="1" dirty="0" smtClean="0">
                <a:solidFill>
                  <a:schemeClr val="bg1"/>
                </a:solidFill>
              </a:rPr>
              <a:t>     které </a:t>
            </a:r>
            <a:r>
              <a:rPr lang="cs-CZ" sz="2400" b="1" dirty="0">
                <a:solidFill>
                  <a:schemeClr val="bg1"/>
                </a:solidFill>
              </a:rPr>
              <a:t>jsou tvořeny </a:t>
            </a:r>
            <a:r>
              <a:rPr lang="cs-CZ" sz="2400" b="1" dirty="0" smtClean="0">
                <a:solidFill>
                  <a:schemeClr val="bg1"/>
                </a:solidFill>
              </a:rPr>
              <a:t>uhlíky navázanými </a:t>
            </a:r>
            <a:r>
              <a:rPr lang="cs-CZ" sz="2400" b="1" dirty="0">
                <a:solidFill>
                  <a:schemeClr val="bg1"/>
                </a:solidFill>
              </a:rPr>
              <a:t>do </a:t>
            </a:r>
            <a:r>
              <a:rPr lang="cs-CZ" sz="2400" b="1" dirty="0" smtClean="0">
                <a:solidFill>
                  <a:schemeClr val="bg1"/>
                </a:solidFill>
              </a:rPr>
              <a:t>šestiúhelníků.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5496" y="2719670"/>
            <a:ext cx="896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Jednotlivé vrstvy spolu </a:t>
            </a:r>
            <a:r>
              <a:rPr lang="cs-CZ" sz="2400" b="1" dirty="0" smtClean="0">
                <a:solidFill>
                  <a:schemeClr val="bg1"/>
                </a:solidFill>
              </a:rPr>
              <a:t>drží </a:t>
            </a:r>
            <a:r>
              <a:rPr lang="cs-CZ" sz="2400" b="1" dirty="0">
                <a:solidFill>
                  <a:schemeClr val="bg1"/>
                </a:solidFill>
              </a:rPr>
              <a:t>pomocí slabých interakcí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b="1" dirty="0" smtClean="0">
                <a:solidFill>
                  <a:schemeClr val="bg1"/>
                </a:solidFill>
              </a:rPr>
              <a:t>      tzv. van </a:t>
            </a:r>
            <a:r>
              <a:rPr lang="cs-CZ" sz="2400" b="1" dirty="0">
                <a:solidFill>
                  <a:schemeClr val="bg1"/>
                </a:solidFill>
              </a:rPr>
              <a:t>der </a:t>
            </a:r>
            <a:r>
              <a:rPr lang="cs-CZ" sz="2400" b="1" dirty="0" err="1">
                <a:solidFill>
                  <a:schemeClr val="bg1"/>
                </a:solidFill>
              </a:rPr>
              <a:t>Waalsovy</a:t>
            </a:r>
            <a:r>
              <a:rPr lang="cs-CZ" sz="2400" b="1" dirty="0">
                <a:solidFill>
                  <a:schemeClr val="bg1"/>
                </a:solidFill>
              </a:rPr>
              <a:t> síly.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187624" y="81436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Grafit - tuha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3550667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Měkký - p</a:t>
            </a:r>
            <a:r>
              <a:rPr lang="pt-BR" sz="2400" b="1" dirty="0" smtClean="0">
                <a:solidFill>
                  <a:schemeClr val="bg1"/>
                </a:solidFill>
              </a:rPr>
              <a:t>íše </a:t>
            </a:r>
            <a:r>
              <a:rPr lang="pt-BR" sz="2400" b="1" dirty="0">
                <a:solidFill>
                  <a:schemeClr val="bg1"/>
                </a:solidFill>
              </a:rPr>
              <a:t>po papíře, otírá se o prsty </a:t>
            </a:r>
            <a:r>
              <a:rPr lang="cs-CZ" sz="2400" b="1" dirty="0">
                <a:solidFill>
                  <a:schemeClr val="bg1"/>
                </a:solidFill>
              </a:rPr>
              <a:t>(</a:t>
            </a:r>
            <a:r>
              <a:rPr lang="pt-BR" sz="2400" b="1" dirty="0" smtClean="0">
                <a:solidFill>
                  <a:schemeClr val="bg1"/>
                </a:solidFill>
              </a:rPr>
              <a:t>tvrdost </a:t>
            </a:r>
            <a:r>
              <a:rPr lang="pt-BR" sz="2400" b="1" dirty="0">
                <a:solidFill>
                  <a:schemeClr val="bg1"/>
                </a:solidFill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</a:rPr>
              <a:t>)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24169" y="4018712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>
                <a:solidFill>
                  <a:schemeClr val="bg1"/>
                </a:solidFill>
              </a:rPr>
              <a:t>Barva: černá, tmavě až ocelově </a:t>
            </a:r>
            <a:r>
              <a:rPr lang="cs-CZ" sz="2400" b="1" dirty="0" smtClean="0">
                <a:solidFill>
                  <a:schemeClr val="bg1"/>
                </a:solidFill>
              </a:rPr>
              <a:t>šedá, neprůhledný.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3654" y="4480377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 </a:t>
            </a:r>
            <a:r>
              <a:rPr lang="cs-CZ" sz="2400" b="1" dirty="0" smtClean="0">
                <a:solidFill>
                  <a:schemeClr val="bg1"/>
                </a:solidFill>
              </a:rPr>
              <a:t>kovový lesk </a:t>
            </a:r>
            <a:r>
              <a:rPr lang="cs-CZ" sz="2400" b="1" dirty="0">
                <a:solidFill>
                  <a:schemeClr val="bg1"/>
                </a:solidFill>
              </a:rPr>
              <a:t>až matný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629" y="4932515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>
                <a:solidFill>
                  <a:schemeClr val="bg1"/>
                </a:solidFill>
              </a:rPr>
              <a:t>na omak mastný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-14539" y="5394180"/>
            <a:ext cx="566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>
                <a:solidFill>
                  <a:schemeClr val="bg1"/>
                </a:solidFill>
              </a:rPr>
              <a:t>dobře vede elektrický proud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-24025" y="5854035"/>
            <a:ext cx="567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pl-PL" sz="2400" b="1" dirty="0" smtClean="0">
                <a:solidFill>
                  <a:schemeClr val="bg1"/>
                </a:solidFill>
              </a:rPr>
              <a:t>teplota </a:t>
            </a:r>
            <a:r>
              <a:rPr lang="pl-PL" sz="2400" b="1" dirty="0">
                <a:solidFill>
                  <a:schemeClr val="bg1"/>
                </a:solidFill>
              </a:rPr>
              <a:t>tání </a:t>
            </a:r>
            <a:r>
              <a:rPr lang="pl-PL" sz="2400" b="1" dirty="0" smtClean="0">
                <a:solidFill>
                  <a:schemeClr val="bg1"/>
                </a:solidFill>
              </a:rPr>
              <a:t> +</a:t>
            </a:r>
            <a:r>
              <a:rPr lang="cs-CZ" sz="2400" b="1" dirty="0" smtClean="0">
                <a:solidFill>
                  <a:schemeClr val="bg1"/>
                </a:solidFill>
              </a:rPr>
              <a:t>3642</a:t>
            </a:r>
            <a:r>
              <a:rPr lang="cs-CZ" sz="2400" b="1" dirty="0">
                <a:solidFill>
                  <a:schemeClr val="bg1"/>
                </a:solidFill>
              </a:rPr>
              <a:t> °C (3915 K)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-33655" y="6315700"/>
            <a:ext cx="889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  <a:r>
              <a:rPr lang="pl-PL" sz="2400" b="1" dirty="0" smtClean="0">
                <a:solidFill>
                  <a:schemeClr val="bg1"/>
                </a:solidFill>
              </a:rPr>
              <a:t>teplota varu  +</a:t>
            </a:r>
            <a:r>
              <a:rPr lang="cs-CZ" sz="2400" b="1" dirty="0">
                <a:solidFill>
                  <a:schemeClr val="bg1"/>
                </a:solidFill>
              </a:rPr>
              <a:t>4027 °C (4300 K)</a:t>
            </a:r>
          </a:p>
        </p:txBody>
      </p:sp>
    </p:spTree>
    <p:extLst>
      <p:ext uri="{BB962C8B-B14F-4D97-AF65-F5344CB8AC3E}">
        <p14:creationId xmlns:p14="http://schemas.microsoft.com/office/powerpoint/2010/main" val="7519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/>
      <p:bldP spid="11" grpId="0"/>
      <p:bldP spid="16" grpId="0" animBg="1"/>
      <p:bldP spid="21" grpId="0"/>
      <p:bldP spid="24" grpId="0"/>
      <p:bldP spid="14" grpId="0" animBg="1"/>
      <p:bldP spid="10" grpId="0"/>
      <p:bldP spid="13" grpId="0"/>
      <p:bldP spid="15" grpId="0"/>
      <p:bldP spid="17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23528" y="908720"/>
            <a:ext cx="8568952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1845023"/>
            <a:ext cx="288032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Výroba tužek.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5448066" y="4580121"/>
            <a:ext cx="2652326" cy="1945223"/>
            <a:chOff x="5235292" y="4368964"/>
            <a:chExt cx="2652326" cy="1945223"/>
          </a:xfrm>
        </p:grpSpPr>
        <p:pic>
          <p:nvPicPr>
            <p:cNvPr id="1035" name="Picture 11" descr="File:Tennis Racket and Ball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672" y="4368964"/>
              <a:ext cx="2576946" cy="1932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ovéPole 26"/>
            <p:cNvSpPr txBox="1"/>
            <p:nvPr/>
          </p:nvSpPr>
          <p:spPr>
            <a:xfrm>
              <a:off x="5235292" y="6037188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Obr.20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387080" y="4580121"/>
            <a:ext cx="2037546" cy="1914525"/>
            <a:chOff x="3387080" y="4580121"/>
            <a:chExt cx="2037546" cy="191452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193" y="4580121"/>
              <a:ext cx="1985433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3387080" y="6217647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Obr.19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36960" y="4547220"/>
            <a:ext cx="2729408" cy="1947426"/>
            <a:chOff x="636960" y="4547220"/>
            <a:chExt cx="2729408" cy="1947426"/>
          </a:xfrm>
        </p:grpSpPr>
        <p:pic>
          <p:nvPicPr>
            <p:cNvPr id="1033" name="Picture 9" descr="File:Metal club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18" y="4580121"/>
              <a:ext cx="2686050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636960" y="4547220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467543" y="3568149"/>
            <a:ext cx="7632849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algn="ctr"/>
            <a:r>
              <a:rPr lang="cs-CZ" dirty="0" smtClean="0">
                <a:solidFill>
                  <a:prstClr val="black"/>
                </a:solidFill>
              </a:rPr>
              <a:t>Při výrobě golfových holí, badmintonových a tenisových raket.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Grafit - tuha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2026006" y="2326461"/>
            <a:ext cx="2088232" cy="1102539"/>
            <a:chOff x="3298619" y="1776783"/>
            <a:chExt cx="2137478" cy="116943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5" y="1845023"/>
              <a:ext cx="2088232" cy="110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3298619" y="1776783"/>
              <a:ext cx="841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Obr.15</a:t>
              </a:r>
              <a:endParaRPr lang="cs-CZ" sz="1200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20486" y="1845024"/>
            <a:ext cx="2255970" cy="1556444"/>
            <a:chOff x="7051336" y="923265"/>
            <a:chExt cx="1631619" cy="897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953591"/>
              <a:ext cx="15906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7051336" y="923265"/>
              <a:ext cx="797821" cy="33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Obr.17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144489" y="1897640"/>
            <a:ext cx="2227711" cy="1503828"/>
            <a:chOff x="5436097" y="1845023"/>
            <a:chExt cx="1830958" cy="12668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880" y="1845023"/>
              <a:ext cx="1781175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5436097" y="2826133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908720"/>
            <a:ext cx="9144000" cy="591966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5868144" y="4839973"/>
            <a:ext cx="2631158" cy="1884745"/>
            <a:chOff x="5868144" y="4839973"/>
            <a:chExt cx="2631158" cy="1884745"/>
          </a:xfrm>
        </p:grpSpPr>
        <p:pic>
          <p:nvPicPr>
            <p:cNvPr id="2052" name="Picture 4" descr="File:Carbon brushe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843440"/>
              <a:ext cx="2631158" cy="188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701480" y="4839973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Obr.23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87624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2" y="1845023"/>
            <a:ext cx="2664294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Tuhé </a:t>
            </a:r>
            <a:r>
              <a:rPr lang="cs-CZ" dirty="0" smtClean="0"/>
              <a:t>mazivo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5487615"/>
            <a:ext cx="547260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Uhlíky do elektrických </a:t>
            </a:r>
            <a:r>
              <a:rPr lang="cs-CZ" dirty="0" smtClean="0"/>
              <a:t>motorů</a:t>
            </a:r>
            <a:r>
              <a:rPr lang="cs-CZ" dirty="0" smtClean="0">
                <a:solidFill>
                  <a:prstClr val="black"/>
                </a:solidFill>
              </a:rPr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90111" y="1239143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Grafit - tuha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755578" y="3134779"/>
            <a:ext cx="3111008" cy="2212851"/>
            <a:chOff x="971600" y="3134779"/>
            <a:chExt cx="3111008" cy="221285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134779"/>
              <a:ext cx="3111008" cy="221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3284787" y="5070631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Obr.21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035344" y="3134779"/>
            <a:ext cx="2538318" cy="1648594"/>
            <a:chOff x="4251366" y="3134779"/>
            <a:chExt cx="2538318" cy="1648594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7" y="3134779"/>
              <a:ext cx="2505717" cy="1648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4251366" y="4506374"/>
              <a:ext cx="797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Obr.22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251521" y="2564904"/>
            <a:ext cx="727280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Materiál pro samomazná ložiska a </a:t>
            </a:r>
            <a:r>
              <a:rPr lang="cs-CZ" dirty="0" smtClean="0"/>
              <a:t>těsnění.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55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 animBg="1"/>
      <p:bldP spid="13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lastní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7030A0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Vlastní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7030A0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5255</TotalTime>
  <Words>999</Words>
  <Application>Microsoft Office PowerPoint</Application>
  <PresentationFormat>Předvádění na obrazovce (4:3)</PresentationFormat>
  <Paragraphs>449</Paragraphs>
  <Slides>32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7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Tok</vt:lpstr>
      <vt:lpstr>1_Tok</vt:lpstr>
      <vt:lpstr>2_Tok</vt:lpstr>
      <vt:lpstr>3_Tok</vt:lpstr>
      <vt:lpstr>4_Tok</vt:lpstr>
      <vt:lpstr>5_Tok</vt:lpstr>
      <vt:lpstr>6_Tok</vt:lpstr>
      <vt:lpstr>Prezentace aplikace PowerPoint</vt:lpstr>
      <vt:lpstr>UHLÍK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Uhlík</dc:title>
  <dc:creator>Lenovo</dc:creator>
  <cp:lastModifiedBy>Lenovo</cp:lastModifiedBy>
  <cp:revision>256</cp:revision>
  <dcterms:created xsi:type="dcterms:W3CDTF">2013-01-15T07:03:01Z</dcterms:created>
  <dcterms:modified xsi:type="dcterms:W3CDTF">2013-06-13T19:21:04Z</dcterms:modified>
</cp:coreProperties>
</file>