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7" r:id="rId4"/>
    <p:sldId id="259" r:id="rId5"/>
    <p:sldId id="263" r:id="rId6"/>
    <p:sldId id="261" r:id="rId7"/>
    <p:sldId id="264"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en-US"/>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a:p>
        </p:txBody>
      </p:sp>
      <p:sp>
        <p:nvSpPr>
          <p:cNvPr id="4" name="Zástupný symbol pro datum 3"/>
          <p:cNvSpPr>
            <a:spLocks noGrp="1"/>
          </p:cNvSpPr>
          <p:nvPr>
            <p:ph type="dt" sz="half" idx="10"/>
          </p:nvPr>
        </p:nvSpPr>
        <p:spPr/>
        <p:txBody>
          <a:bodyPr/>
          <a:lstStyle/>
          <a:p>
            <a:fld id="{367F93BA-8E43-4F1B-A920-7D4CB34121B0}"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3C84FB6A-384F-4020-866C-457E178943D5}" type="slidenum">
              <a:rPr lang="en-US" smtClean="0"/>
              <a:t>‹#›</a:t>
            </a:fld>
            <a:endParaRPr lang="en-US" dirty="0"/>
          </a:p>
        </p:txBody>
      </p:sp>
    </p:spTree>
    <p:extLst>
      <p:ext uri="{BB962C8B-B14F-4D97-AF65-F5344CB8AC3E}">
        <p14:creationId xmlns:p14="http://schemas.microsoft.com/office/powerpoint/2010/main" val="1782649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367F93BA-8E43-4F1B-A920-7D4CB34121B0}"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3C84FB6A-384F-4020-866C-457E178943D5}" type="slidenum">
              <a:rPr lang="en-US" smtClean="0"/>
              <a:t>‹#›</a:t>
            </a:fld>
            <a:endParaRPr lang="en-US" dirty="0"/>
          </a:p>
        </p:txBody>
      </p:sp>
    </p:spTree>
    <p:extLst>
      <p:ext uri="{BB962C8B-B14F-4D97-AF65-F5344CB8AC3E}">
        <p14:creationId xmlns:p14="http://schemas.microsoft.com/office/powerpoint/2010/main" val="1492122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367F93BA-8E43-4F1B-A920-7D4CB34121B0}"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3C84FB6A-384F-4020-866C-457E178943D5}" type="slidenum">
              <a:rPr lang="en-US" smtClean="0"/>
              <a:t>‹#›</a:t>
            </a:fld>
            <a:endParaRPr lang="en-US" dirty="0"/>
          </a:p>
        </p:txBody>
      </p:sp>
    </p:spTree>
    <p:extLst>
      <p:ext uri="{BB962C8B-B14F-4D97-AF65-F5344CB8AC3E}">
        <p14:creationId xmlns:p14="http://schemas.microsoft.com/office/powerpoint/2010/main" val="3574884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367F93BA-8E43-4F1B-A920-7D4CB34121B0}"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3C84FB6A-384F-4020-866C-457E178943D5}" type="slidenum">
              <a:rPr lang="en-US" smtClean="0"/>
              <a:t>‹#›</a:t>
            </a:fld>
            <a:endParaRPr lang="en-US" dirty="0"/>
          </a:p>
        </p:txBody>
      </p:sp>
    </p:spTree>
    <p:extLst>
      <p:ext uri="{BB962C8B-B14F-4D97-AF65-F5344CB8AC3E}">
        <p14:creationId xmlns:p14="http://schemas.microsoft.com/office/powerpoint/2010/main" val="2029647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367F93BA-8E43-4F1B-A920-7D4CB34121B0}"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3C84FB6A-384F-4020-866C-457E178943D5}" type="slidenum">
              <a:rPr lang="en-US" smtClean="0"/>
              <a:t>‹#›</a:t>
            </a:fld>
            <a:endParaRPr lang="en-US" dirty="0"/>
          </a:p>
        </p:txBody>
      </p:sp>
    </p:spTree>
    <p:extLst>
      <p:ext uri="{BB962C8B-B14F-4D97-AF65-F5344CB8AC3E}">
        <p14:creationId xmlns:p14="http://schemas.microsoft.com/office/powerpoint/2010/main" val="3305026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p>
            <a:fld id="{367F93BA-8E43-4F1B-A920-7D4CB34121B0}" type="datetimeFigureOut">
              <a:rPr lang="en-US" smtClean="0"/>
              <a:t>11/14/2013</a:t>
            </a:fld>
            <a:endParaRPr lang="en-US" dirty="0"/>
          </a:p>
        </p:txBody>
      </p:sp>
      <p:sp>
        <p:nvSpPr>
          <p:cNvPr id="6" name="Zástupný symbol pro zápatí 5"/>
          <p:cNvSpPr>
            <a:spLocks noGrp="1"/>
          </p:cNvSpPr>
          <p:nvPr>
            <p:ph type="ftr" sz="quarter" idx="11"/>
          </p:nvPr>
        </p:nvSpPr>
        <p:spPr/>
        <p:txBody>
          <a:bodyPr/>
          <a:lstStyle/>
          <a:p>
            <a:endParaRPr lang="en-US" dirty="0"/>
          </a:p>
        </p:txBody>
      </p:sp>
      <p:sp>
        <p:nvSpPr>
          <p:cNvPr id="7" name="Zástupný symbol pro číslo snímku 6"/>
          <p:cNvSpPr>
            <a:spLocks noGrp="1"/>
          </p:cNvSpPr>
          <p:nvPr>
            <p:ph type="sldNum" sz="quarter" idx="12"/>
          </p:nvPr>
        </p:nvSpPr>
        <p:spPr/>
        <p:txBody>
          <a:bodyPr/>
          <a:lstStyle/>
          <a:p>
            <a:fld id="{3C84FB6A-384F-4020-866C-457E178943D5}" type="slidenum">
              <a:rPr lang="en-US" smtClean="0"/>
              <a:t>‹#›</a:t>
            </a:fld>
            <a:endParaRPr lang="en-US" dirty="0"/>
          </a:p>
        </p:txBody>
      </p:sp>
    </p:spTree>
    <p:extLst>
      <p:ext uri="{BB962C8B-B14F-4D97-AF65-F5344CB8AC3E}">
        <p14:creationId xmlns:p14="http://schemas.microsoft.com/office/powerpoint/2010/main" val="3044391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p:txBody>
          <a:bodyPr/>
          <a:lstStyle/>
          <a:p>
            <a:fld id="{367F93BA-8E43-4F1B-A920-7D4CB34121B0}" type="datetimeFigureOut">
              <a:rPr lang="en-US" smtClean="0"/>
              <a:t>11/14/2013</a:t>
            </a:fld>
            <a:endParaRPr lang="en-US" dirty="0"/>
          </a:p>
        </p:txBody>
      </p:sp>
      <p:sp>
        <p:nvSpPr>
          <p:cNvPr id="8" name="Zástupný symbol pro zápatí 7"/>
          <p:cNvSpPr>
            <a:spLocks noGrp="1"/>
          </p:cNvSpPr>
          <p:nvPr>
            <p:ph type="ftr" sz="quarter" idx="11"/>
          </p:nvPr>
        </p:nvSpPr>
        <p:spPr/>
        <p:txBody>
          <a:bodyPr/>
          <a:lstStyle/>
          <a:p>
            <a:endParaRPr lang="en-US" dirty="0"/>
          </a:p>
        </p:txBody>
      </p:sp>
      <p:sp>
        <p:nvSpPr>
          <p:cNvPr id="9" name="Zástupný symbol pro číslo snímku 8"/>
          <p:cNvSpPr>
            <a:spLocks noGrp="1"/>
          </p:cNvSpPr>
          <p:nvPr>
            <p:ph type="sldNum" sz="quarter" idx="12"/>
          </p:nvPr>
        </p:nvSpPr>
        <p:spPr/>
        <p:txBody>
          <a:bodyPr/>
          <a:lstStyle/>
          <a:p>
            <a:fld id="{3C84FB6A-384F-4020-866C-457E178943D5}" type="slidenum">
              <a:rPr lang="en-US" smtClean="0"/>
              <a:t>‹#›</a:t>
            </a:fld>
            <a:endParaRPr lang="en-US" dirty="0"/>
          </a:p>
        </p:txBody>
      </p:sp>
    </p:spTree>
    <p:extLst>
      <p:ext uri="{BB962C8B-B14F-4D97-AF65-F5344CB8AC3E}">
        <p14:creationId xmlns:p14="http://schemas.microsoft.com/office/powerpoint/2010/main" val="1230872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datum 2"/>
          <p:cNvSpPr>
            <a:spLocks noGrp="1"/>
          </p:cNvSpPr>
          <p:nvPr>
            <p:ph type="dt" sz="half" idx="10"/>
          </p:nvPr>
        </p:nvSpPr>
        <p:spPr/>
        <p:txBody>
          <a:bodyPr/>
          <a:lstStyle/>
          <a:p>
            <a:fld id="{367F93BA-8E43-4F1B-A920-7D4CB34121B0}" type="datetimeFigureOut">
              <a:rPr lang="en-US" smtClean="0"/>
              <a:t>11/14/2013</a:t>
            </a:fld>
            <a:endParaRPr lang="en-US" dirty="0"/>
          </a:p>
        </p:txBody>
      </p:sp>
      <p:sp>
        <p:nvSpPr>
          <p:cNvPr id="4" name="Zástupný symbol pro zápatí 3"/>
          <p:cNvSpPr>
            <a:spLocks noGrp="1"/>
          </p:cNvSpPr>
          <p:nvPr>
            <p:ph type="ftr" sz="quarter" idx="11"/>
          </p:nvPr>
        </p:nvSpPr>
        <p:spPr/>
        <p:txBody>
          <a:bodyPr/>
          <a:lstStyle/>
          <a:p>
            <a:endParaRPr lang="en-US" dirty="0"/>
          </a:p>
        </p:txBody>
      </p:sp>
      <p:sp>
        <p:nvSpPr>
          <p:cNvPr id="5" name="Zástupný symbol pro číslo snímku 4"/>
          <p:cNvSpPr>
            <a:spLocks noGrp="1"/>
          </p:cNvSpPr>
          <p:nvPr>
            <p:ph type="sldNum" sz="quarter" idx="12"/>
          </p:nvPr>
        </p:nvSpPr>
        <p:spPr/>
        <p:txBody>
          <a:bodyPr/>
          <a:lstStyle/>
          <a:p>
            <a:fld id="{3C84FB6A-384F-4020-866C-457E178943D5}" type="slidenum">
              <a:rPr lang="en-US" smtClean="0"/>
              <a:t>‹#›</a:t>
            </a:fld>
            <a:endParaRPr lang="en-US" dirty="0"/>
          </a:p>
        </p:txBody>
      </p:sp>
    </p:spTree>
    <p:extLst>
      <p:ext uri="{BB962C8B-B14F-4D97-AF65-F5344CB8AC3E}">
        <p14:creationId xmlns:p14="http://schemas.microsoft.com/office/powerpoint/2010/main" val="204241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67F93BA-8E43-4F1B-A920-7D4CB34121B0}" type="datetimeFigureOut">
              <a:rPr lang="en-US" smtClean="0"/>
              <a:t>11/14/2013</a:t>
            </a:fld>
            <a:endParaRPr lang="en-US" dirty="0"/>
          </a:p>
        </p:txBody>
      </p:sp>
      <p:sp>
        <p:nvSpPr>
          <p:cNvPr id="3" name="Zástupný symbol pro zápatí 2"/>
          <p:cNvSpPr>
            <a:spLocks noGrp="1"/>
          </p:cNvSpPr>
          <p:nvPr>
            <p:ph type="ftr" sz="quarter" idx="11"/>
          </p:nvPr>
        </p:nvSpPr>
        <p:spPr/>
        <p:txBody>
          <a:bodyPr/>
          <a:lstStyle/>
          <a:p>
            <a:endParaRPr lang="en-US" dirty="0"/>
          </a:p>
        </p:txBody>
      </p:sp>
      <p:sp>
        <p:nvSpPr>
          <p:cNvPr id="4" name="Zástupný symbol pro číslo snímku 3"/>
          <p:cNvSpPr>
            <a:spLocks noGrp="1"/>
          </p:cNvSpPr>
          <p:nvPr>
            <p:ph type="sldNum" sz="quarter" idx="12"/>
          </p:nvPr>
        </p:nvSpPr>
        <p:spPr/>
        <p:txBody>
          <a:bodyPr/>
          <a:lstStyle/>
          <a:p>
            <a:fld id="{3C84FB6A-384F-4020-866C-457E178943D5}" type="slidenum">
              <a:rPr lang="en-US" smtClean="0"/>
              <a:t>‹#›</a:t>
            </a:fld>
            <a:endParaRPr lang="en-US" dirty="0"/>
          </a:p>
        </p:txBody>
      </p:sp>
    </p:spTree>
    <p:extLst>
      <p:ext uri="{BB962C8B-B14F-4D97-AF65-F5344CB8AC3E}">
        <p14:creationId xmlns:p14="http://schemas.microsoft.com/office/powerpoint/2010/main" val="2714974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67F93BA-8E43-4F1B-A920-7D4CB34121B0}" type="datetimeFigureOut">
              <a:rPr lang="en-US" smtClean="0"/>
              <a:t>11/14/2013</a:t>
            </a:fld>
            <a:endParaRPr lang="en-US" dirty="0"/>
          </a:p>
        </p:txBody>
      </p:sp>
      <p:sp>
        <p:nvSpPr>
          <p:cNvPr id="6" name="Zástupný symbol pro zápatí 5"/>
          <p:cNvSpPr>
            <a:spLocks noGrp="1"/>
          </p:cNvSpPr>
          <p:nvPr>
            <p:ph type="ftr" sz="quarter" idx="11"/>
          </p:nvPr>
        </p:nvSpPr>
        <p:spPr/>
        <p:txBody>
          <a:bodyPr/>
          <a:lstStyle/>
          <a:p>
            <a:endParaRPr lang="en-US" dirty="0"/>
          </a:p>
        </p:txBody>
      </p:sp>
      <p:sp>
        <p:nvSpPr>
          <p:cNvPr id="7" name="Zástupný symbol pro číslo snímku 6"/>
          <p:cNvSpPr>
            <a:spLocks noGrp="1"/>
          </p:cNvSpPr>
          <p:nvPr>
            <p:ph type="sldNum" sz="quarter" idx="12"/>
          </p:nvPr>
        </p:nvSpPr>
        <p:spPr/>
        <p:txBody>
          <a:bodyPr/>
          <a:lstStyle/>
          <a:p>
            <a:fld id="{3C84FB6A-384F-4020-866C-457E178943D5}" type="slidenum">
              <a:rPr lang="en-US" smtClean="0"/>
              <a:t>‹#›</a:t>
            </a:fld>
            <a:endParaRPr lang="en-US" dirty="0"/>
          </a:p>
        </p:txBody>
      </p:sp>
    </p:spTree>
    <p:extLst>
      <p:ext uri="{BB962C8B-B14F-4D97-AF65-F5344CB8AC3E}">
        <p14:creationId xmlns:p14="http://schemas.microsoft.com/office/powerpoint/2010/main" val="3838897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67F93BA-8E43-4F1B-A920-7D4CB34121B0}" type="datetimeFigureOut">
              <a:rPr lang="en-US" smtClean="0"/>
              <a:t>11/14/2013</a:t>
            </a:fld>
            <a:endParaRPr lang="en-US" dirty="0"/>
          </a:p>
        </p:txBody>
      </p:sp>
      <p:sp>
        <p:nvSpPr>
          <p:cNvPr id="6" name="Zástupný symbol pro zápatí 5"/>
          <p:cNvSpPr>
            <a:spLocks noGrp="1"/>
          </p:cNvSpPr>
          <p:nvPr>
            <p:ph type="ftr" sz="quarter" idx="11"/>
          </p:nvPr>
        </p:nvSpPr>
        <p:spPr/>
        <p:txBody>
          <a:bodyPr/>
          <a:lstStyle/>
          <a:p>
            <a:endParaRPr lang="en-US" dirty="0"/>
          </a:p>
        </p:txBody>
      </p:sp>
      <p:sp>
        <p:nvSpPr>
          <p:cNvPr id="7" name="Zástupný symbol pro číslo snímku 6"/>
          <p:cNvSpPr>
            <a:spLocks noGrp="1"/>
          </p:cNvSpPr>
          <p:nvPr>
            <p:ph type="sldNum" sz="quarter" idx="12"/>
          </p:nvPr>
        </p:nvSpPr>
        <p:spPr/>
        <p:txBody>
          <a:bodyPr/>
          <a:lstStyle/>
          <a:p>
            <a:fld id="{3C84FB6A-384F-4020-866C-457E178943D5}" type="slidenum">
              <a:rPr lang="en-US" smtClean="0"/>
              <a:t>‹#›</a:t>
            </a:fld>
            <a:endParaRPr lang="en-US" dirty="0"/>
          </a:p>
        </p:txBody>
      </p:sp>
    </p:spTree>
    <p:extLst>
      <p:ext uri="{BB962C8B-B14F-4D97-AF65-F5344CB8AC3E}">
        <p14:creationId xmlns:p14="http://schemas.microsoft.com/office/powerpoint/2010/main" val="3258699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en-US"/>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7F93BA-8E43-4F1B-A920-7D4CB34121B0}" type="datetimeFigureOut">
              <a:rPr lang="en-US" smtClean="0"/>
              <a:t>11/14/2013</a:t>
            </a:fld>
            <a:endParaRPr lang="en-US"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84FB6A-384F-4020-866C-457E178943D5}" type="slidenum">
              <a:rPr lang="en-US" smtClean="0"/>
              <a:t>‹#›</a:t>
            </a:fld>
            <a:endParaRPr lang="en-US" dirty="0"/>
          </a:p>
        </p:txBody>
      </p:sp>
    </p:spTree>
    <p:extLst>
      <p:ext uri="{BB962C8B-B14F-4D97-AF65-F5344CB8AC3E}">
        <p14:creationId xmlns:p14="http://schemas.microsoft.com/office/powerpoint/2010/main" val="36759259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en.wikipedia.org/wiki/File:LedumPalustre15CH.jpg" TargetMode="External"/><Relationship Id="rId2" Type="http://schemas.openxmlformats.org/officeDocument/2006/relationships/hyperlink" Target="http://en.wikipedia.org/wiki/File:Hepar.jp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en.wikipedia.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pPr marL="0" indent="0">
              <a:buNone/>
            </a:pPr>
            <a:r>
              <a:rPr lang="cs-CZ" sz="1400" dirty="0" smtClean="0"/>
              <a:t>Jméno autora: 	Mgr. Mária Filipová</a:t>
            </a:r>
          </a:p>
          <a:p>
            <a:pPr marL="0" indent="0">
              <a:buNone/>
            </a:pPr>
            <a:r>
              <a:rPr lang="cs-CZ" sz="1400" dirty="0" smtClean="0"/>
              <a:t>Datum vytvoření:	</a:t>
            </a:r>
            <a:r>
              <a:rPr lang="cs-CZ" sz="1400" dirty="0" smtClean="0"/>
              <a:t>10</a:t>
            </a:r>
            <a:r>
              <a:rPr lang="cs-CZ" sz="1400" dirty="0" smtClean="0"/>
              <a:t>. </a:t>
            </a:r>
            <a:r>
              <a:rPr lang="cs-CZ" sz="1400" dirty="0" smtClean="0"/>
              <a:t>09. 2013</a:t>
            </a:r>
          </a:p>
          <a:p>
            <a:pPr marL="0" indent="0">
              <a:buNone/>
            </a:pPr>
            <a:r>
              <a:rPr lang="cs-CZ" sz="1400" dirty="0" smtClean="0"/>
              <a:t>Číslo </a:t>
            </a:r>
            <a:r>
              <a:rPr lang="cs-CZ" sz="1400" dirty="0" err="1"/>
              <a:t>DUMu</a:t>
            </a:r>
            <a:r>
              <a:rPr lang="cs-CZ" sz="1400" dirty="0"/>
              <a:t>: 	</a:t>
            </a:r>
            <a:r>
              <a:rPr lang="cs-CZ" sz="1400" dirty="0" smtClean="0"/>
              <a:t>VY_32_INOVACE_05_AJ_FT</a:t>
            </a:r>
            <a:endParaRPr lang="cs-CZ" sz="1400" dirty="0"/>
          </a:p>
          <a:p>
            <a:pPr marL="0" indent="0">
              <a:buNone/>
            </a:pPr>
            <a:endParaRPr lang="cs-CZ" sz="1400" dirty="0" smtClean="0"/>
          </a:p>
          <a:p>
            <a:pPr marL="0" indent="0">
              <a:buNone/>
            </a:pPr>
            <a:r>
              <a:rPr lang="cs-CZ" sz="1400" dirty="0" smtClean="0"/>
              <a:t>Ročník:                	1. – 4. ročník </a:t>
            </a:r>
          </a:p>
          <a:p>
            <a:pPr marL="0" indent="0">
              <a:buNone/>
            </a:pPr>
            <a:r>
              <a:rPr lang="cs-CZ" sz="1400" dirty="0" smtClean="0"/>
              <a:t>Vzdělávací oblast:	Jazyk a jazyková komunikace</a:t>
            </a:r>
          </a:p>
          <a:p>
            <a:pPr marL="0" indent="0">
              <a:buNone/>
            </a:pPr>
            <a:r>
              <a:rPr lang="cs-CZ" sz="1400" dirty="0" smtClean="0"/>
              <a:t>Vzdělávací obor:     	Anglický jazyk</a:t>
            </a:r>
          </a:p>
          <a:p>
            <a:pPr marL="0" indent="0">
              <a:buNone/>
            </a:pPr>
            <a:r>
              <a:rPr lang="cs-CZ" sz="1400" dirty="0" smtClean="0"/>
              <a:t>Tematický okruh:  	odborná slovní zásoba a témata pro studenty oboru  Aplikovaná chemie</a:t>
            </a:r>
          </a:p>
          <a:p>
            <a:pPr marL="0" indent="0">
              <a:buNone/>
            </a:pPr>
            <a:r>
              <a:rPr lang="cs-CZ" sz="1400" dirty="0" smtClean="0"/>
              <a:t>Téma:		Homeopathy</a:t>
            </a:r>
          </a:p>
          <a:p>
            <a:pPr marL="0" indent="0">
              <a:buNone/>
            </a:pPr>
            <a:r>
              <a:rPr lang="cs-CZ" sz="1400" dirty="0" smtClean="0"/>
              <a:t>Klíčová slova:       	medicine, </a:t>
            </a:r>
            <a:r>
              <a:rPr lang="cs-CZ" sz="1400" dirty="0" err="1" smtClean="0"/>
              <a:t>homeopathy</a:t>
            </a:r>
            <a:r>
              <a:rPr lang="cs-CZ" sz="1400" dirty="0" smtClean="0"/>
              <a:t>, </a:t>
            </a:r>
            <a:r>
              <a:rPr lang="cs-CZ" sz="1400" dirty="0" err="1" smtClean="0"/>
              <a:t>dilutions</a:t>
            </a:r>
            <a:r>
              <a:rPr lang="cs-CZ" sz="1400" dirty="0" smtClean="0"/>
              <a:t>, </a:t>
            </a:r>
            <a:r>
              <a:rPr lang="cs-CZ" sz="1400" dirty="0" err="1" smtClean="0"/>
              <a:t>pills</a:t>
            </a:r>
            <a:r>
              <a:rPr lang="cs-CZ" sz="1400" dirty="0" smtClean="0"/>
              <a:t>, </a:t>
            </a:r>
            <a:r>
              <a:rPr lang="cs-CZ" sz="1400" dirty="0" err="1" smtClean="0"/>
              <a:t>flower</a:t>
            </a:r>
            <a:r>
              <a:rPr lang="cs-CZ" sz="1400" dirty="0" smtClean="0"/>
              <a:t> </a:t>
            </a:r>
            <a:r>
              <a:rPr lang="cs-CZ" sz="1400" dirty="0" err="1" smtClean="0"/>
              <a:t>remedies</a:t>
            </a:r>
            <a:endParaRPr lang="cs-CZ" sz="1400" dirty="0" smtClean="0"/>
          </a:p>
          <a:p>
            <a:pPr marL="0" lvl="0" indent="0">
              <a:buNone/>
            </a:pPr>
            <a:r>
              <a:rPr lang="cs-CZ" sz="1400" dirty="0">
                <a:solidFill>
                  <a:prstClr val="black"/>
                </a:solidFill>
              </a:rPr>
              <a:t>Metodický list/anotace</a:t>
            </a:r>
            <a:r>
              <a:rPr lang="cs-CZ" sz="1400" dirty="0" smtClean="0">
                <a:solidFill>
                  <a:prstClr val="black"/>
                </a:solidFill>
              </a:rPr>
              <a:t>:</a:t>
            </a:r>
            <a:endParaRPr lang="cs-CZ" sz="1400" dirty="0" smtClean="0"/>
          </a:p>
          <a:p>
            <a:pPr marL="0" indent="0">
              <a:buNone/>
            </a:pPr>
            <a:r>
              <a:rPr lang="cs-CZ" sz="1400" dirty="0" smtClean="0"/>
              <a:t>Materiál slouží k seznámení se základní odbornou slovní zásobou pro studenty oborů  Aplikovaná chemie. Jedná se zejména o termíny z oblasti biologie a chemie. </a:t>
            </a:r>
          </a:p>
          <a:p>
            <a:pPr marL="0" indent="0">
              <a:buNone/>
            </a:pPr>
            <a:r>
              <a:rPr lang="cs-CZ" sz="1400" dirty="0" smtClean="0"/>
              <a:t>Studenti odhadují na základě svých znalostí význam slov. V případě potřeby pracují se slovníkem. Důležité je pochopení obsahu  a aktivní slovní zásoba . Studenti využívají svých znalostí z oboru chemie, biologie a mikrobiologie.</a:t>
            </a:r>
          </a:p>
          <a:p>
            <a:pPr marL="0" indent="0">
              <a:buNone/>
            </a:pPr>
            <a:r>
              <a:rPr lang="cs-CZ" sz="1400" dirty="0" smtClean="0"/>
              <a:t>Připraví krátkou prezentaci  se zajímavými  informacemi.</a:t>
            </a:r>
          </a:p>
          <a:p>
            <a:pPr marL="0" indent="0">
              <a:buNone/>
            </a:pPr>
            <a:endParaRPr lang="cs-CZ" sz="1400" dirty="0"/>
          </a:p>
          <a:p>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404664"/>
            <a:ext cx="5761037" cy="957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544680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Homeopathy</a:t>
            </a:r>
            <a:endParaRPr lang="en-US" dirty="0"/>
          </a:p>
        </p:txBody>
      </p:sp>
    </p:spTree>
    <p:extLst>
      <p:ext uri="{BB962C8B-B14F-4D97-AF65-F5344CB8AC3E}">
        <p14:creationId xmlns:p14="http://schemas.microsoft.com/office/powerpoint/2010/main" val="2228941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History</a:t>
            </a:r>
            <a:endParaRPr lang="en-US" dirty="0"/>
          </a:p>
        </p:txBody>
      </p:sp>
      <p:sp>
        <p:nvSpPr>
          <p:cNvPr id="3" name="Zástupný symbol pro obsah 2"/>
          <p:cNvSpPr>
            <a:spLocks noGrp="1"/>
          </p:cNvSpPr>
          <p:nvPr>
            <p:ph idx="1"/>
          </p:nvPr>
        </p:nvSpPr>
        <p:spPr/>
        <p:txBody>
          <a:bodyPr anchor="ctr">
            <a:normAutofit fontScale="92500" lnSpcReduction="10000"/>
          </a:bodyPr>
          <a:lstStyle/>
          <a:p>
            <a:r>
              <a:rPr lang="en-US" dirty="0" smtClean="0"/>
              <a:t>Homeopathy is a system of alternative medicine created in 1796 by Samuel Hahnemann</a:t>
            </a:r>
          </a:p>
          <a:p>
            <a:r>
              <a:rPr lang="en-US" dirty="0" smtClean="0"/>
              <a:t>based on doctrine according to which a substance that causes the symptoms of a disease in healthy people will cure similar symptoms in sick people</a:t>
            </a:r>
          </a:p>
          <a:p>
            <a:r>
              <a:rPr lang="en-US" dirty="0" smtClean="0"/>
              <a:t>the remedies are prepared by repeatedly diluting a chosen substance in alcohol or distilled water. Dilution usually continues well past the point where no molecules of the original substance remains.</a:t>
            </a:r>
            <a:endParaRPr lang="en-US" dirty="0" smtClean="0"/>
          </a:p>
        </p:txBody>
      </p:sp>
    </p:spTree>
    <p:extLst>
      <p:ext uri="{BB962C8B-B14F-4D97-AF65-F5344CB8AC3E}">
        <p14:creationId xmlns:p14="http://schemas.microsoft.com/office/powerpoint/2010/main" val="3586924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Homeopathy treatment</a:t>
            </a:r>
            <a:endParaRPr lang="en-US" dirty="0"/>
          </a:p>
        </p:txBody>
      </p:sp>
      <p:sp>
        <p:nvSpPr>
          <p:cNvPr id="3" name="Zástupný symbol pro obsah 2"/>
          <p:cNvSpPr>
            <a:spLocks noGrp="1"/>
          </p:cNvSpPr>
          <p:nvPr>
            <p:ph idx="1"/>
          </p:nvPr>
        </p:nvSpPr>
        <p:spPr/>
        <p:txBody>
          <a:bodyPr>
            <a:normAutofit fontScale="85000" lnSpcReduction="10000"/>
          </a:bodyPr>
          <a:lstStyle/>
          <a:p>
            <a:r>
              <a:rPr lang="en-US" dirty="0" smtClean="0"/>
              <a:t>Homeopathy uses many animal, plant, </a:t>
            </a:r>
            <a:r>
              <a:rPr lang="en-US" dirty="0" smtClean="0"/>
              <a:t>mineral </a:t>
            </a:r>
            <a:r>
              <a:rPr lang="en-US" dirty="0" smtClean="0"/>
              <a:t>and synthetic substances in its remedies</a:t>
            </a:r>
            <a:r>
              <a:rPr lang="cs-CZ" dirty="0" smtClean="0"/>
              <a:t>.</a:t>
            </a:r>
          </a:p>
          <a:p>
            <a:r>
              <a:rPr lang="en-US" dirty="0" smtClean="0"/>
              <a:t>Today, about 3,000 different remedies are commonly used in homeopathy.</a:t>
            </a:r>
            <a:endParaRPr lang="cs-CZ" dirty="0" smtClean="0"/>
          </a:p>
          <a:p>
            <a:r>
              <a:rPr lang="en-US" dirty="0" smtClean="0"/>
              <a:t>Homeopathic pills are made from an inert substance (often sugars), upon which a drop of liquid homeopathic preparation is placed</a:t>
            </a:r>
            <a:r>
              <a:rPr lang="cs-CZ" dirty="0" smtClean="0"/>
              <a:t>.</a:t>
            </a:r>
          </a:p>
          <a:p>
            <a:r>
              <a:rPr lang="en-US" dirty="0" smtClean="0"/>
              <a:t>Flower remedies can be produced by placing flowers in water and exposing them to sunlight. The most famous of these are the Bach flower remedies, which were developed by homeopath Edward Bach.</a:t>
            </a:r>
            <a:endParaRPr lang="en-US" dirty="0"/>
          </a:p>
        </p:txBody>
      </p:sp>
    </p:spTree>
    <p:extLst>
      <p:ext uri="{BB962C8B-B14F-4D97-AF65-F5344CB8AC3E}">
        <p14:creationId xmlns:p14="http://schemas.microsoft.com/office/powerpoint/2010/main" val="42788072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Homeopathy medicine</a:t>
            </a:r>
            <a:endParaRPr lang="en-US" dirty="0"/>
          </a:p>
        </p:txBody>
      </p:sp>
      <p:sp>
        <p:nvSpPr>
          <p:cNvPr id="10" name="Zástupný symbol pro text 9"/>
          <p:cNvSpPr>
            <a:spLocks noGrp="1"/>
          </p:cNvSpPr>
          <p:nvPr>
            <p:ph type="body" idx="1"/>
          </p:nvPr>
        </p:nvSpPr>
        <p:spPr/>
        <p:txBody>
          <a:bodyPr/>
          <a:lstStyle/>
          <a:p>
            <a:r>
              <a:rPr lang="cs-CZ" dirty="0" smtClean="0"/>
              <a:t>Pic.1</a:t>
            </a:r>
            <a:endParaRPr lang="en-US" dirty="0"/>
          </a:p>
        </p:txBody>
      </p:sp>
      <p:sp>
        <p:nvSpPr>
          <p:cNvPr id="11" name="Zástupný symbol pro obsah 10"/>
          <p:cNvSpPr>
            <a:spLocks noGrp="1"/>
          </p:cNvSpPr>
          <p:nvPr>
            <p:ph sz="half" idx="2"/>
          </p:nvPr>
        </p:nvSpPr>
        <p:spPr/>
        <p:txBody>
          <a:bodyPr/>
          <a:lstStyle/>
          <a:p>
            <a:pPr marL="0" indent="0" algn="ctr">
              <a:buNone/>
            </a:pPr>
            <a:r>
              <a:rPr lang="en-US" dirty="0" smtClean="0"/>
              <a:t>Old bottle of Hepar sulph made from calcium sulfide</a:t>
            </a:r>
            <a:endParaRPr lang="en-US" dirty="0"/>
          </a:p>
        </p:txBody>
      </p:sp>
      <p:sp>
        <p:nvSpPr>
          <p:cNvPr id="12" name="Zástupný symbol pro text 11"/>
          <p:cNvSpPr>
            <a:spLocks noGrp="1"/>
          </p:cNvSpPr>
          <p:nvPr>
            <p:ph type="body" sz="quarter" idx="3"/>
          </p:nvPr>
        </p:nvSpPr>
        <p:spPr/>
        <p:txBody>
          <a:bodyPr/>
          <a:lstStyle/>
          <a:p>
            <a:r>
              <a:rPr lang="cs-CZ" dirty="0" smtClean="0"/>
              <a:t>Pic.2</a:t>
            </a:r>
            <a:endParaRPr lang="en-US" dirty="0"/>
          </a:p>
        </p:txBody>
      </p:sp>
      <p:sp>
        <p:nvSpPr>
          <p:cNvPr id="13" name="Zástupný symbol pro obsah 12"/>
          <p:cNvSpPr>
            <a:spLocks noGrp="1"/>
          </p:cNvSpPr>
          <p:nvPr>
            <p:ph sz="quarter" idx="4"/>
          </p:nvPr>
        </p:nvSpPr>
        <p:spPr/>
        <p:txBody>
          <a:bodyPr/>
          <a:lstStyle/>
          <a:p>
            <a:r>
              <a:rPr lang="en-US" dirty="0" smtClean="0"/>
              <a:t>A homeopathic remedy prepared from marsh tea: the "15C" dilution shown here exceeds the Avogadro constant, so contains no trace of the original herb.</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2996952"/>
            <a:ext cx="2847975" cy="30243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4008" y="4783038"/>
            <a:ext cx="4320481" cy="1238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774719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Regulation</a:t>
            </a:r>
            <a:endParaRPr lang="en-US" dirty="0"/>
          </a:p>
        </p:txBody>
      </p:sp>
      <p:sp>
        <p:nvSpPr>
          <p:cNvPr id="3" name="Zástupný symbol pro obsah 2"/>
          <p:cNvSpPr>
            <a:spLocks noGrp="1"/>
          </p:cNvSpPr>
          <p:nvPr>
            <p:ph idx="1"/>
          </p:nvPr>
        </p:nvSpPr>
        <p:spPr/>
        <p:txBody>
          <a:bodyPr/>
          <a:lstStyle/>
          <a:p>
            <a:r>
              <a:rPr lang="en-US" dirty="0" smtClean="0"/>
              <a:t>Homeopathy is fairly common in some countries while being uncommon in others</a:t>
            </a:r>
            <a:r>
              <a:rPr lang="cs-CZ" dirty="0" smtClean="0"/>
              <a:t>.</a:t>
            </a:r>
          </a:p>
          <a:p>
            <a:r>
              <a:rPr lang="en-US" dirty="0" smtClean="0"/>
              <a:t>Some homeopathic treatment is covered by the public health service of several European countries, including France, the United Kingdom, </a:t>
            </a:r>
            <a:r>
              <a:rPr lang="en-US" dirty="0" smtClean="0"/>
              <a:t>Denmark </a:t>
            </a:r>
            <a:r>
              <a:rPr lang="en-US" dirty="0" smtClean="0"/>
              <a:t>and Luxembourg.</a:t>
            </a:r>
            <a:endParaRPr lang="cs-CZ" dirty="0" smtClean="0"/>
          </a:p>
          <a:p>
            <a:r>
              <a:rPr lang="en-US" dirty="0" smtClean="0"/>
              <a:t>Homeopathy is a controversial topic in complementary medicine research. </a:t>
            </a:r>
            <a:endParaRPr lang="en-US" dirty="0"/>
          </a:p>
        </p:txBody>
      </p:sp>
    </p:spTree>
    <p:extLst>
      <p:ext uri="{BB962C8B-B14F-4D97-AF65-F5344CB8AC3E}">
        <p14:creationId xmlns:p14="http://schemas.microsoft.com/office/powerpoint/2010/main" val="28586340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dirty="0"/>
          </a:p>
        </p:txBody>
      </p:sp>
      <p:sp>
        <p:nvSpPr>
          <p:cNvPr id="3" name="Zástupný symbol pro obsah 2"/>
          <p:cNvSpPr>
            <a:spLocks noGrp="1"/>
          </p:cNvSpPr>
          <p:nvPr>
            <p:ph idx="1"/>
          </p:nvPr>
        </p:nvSpPr>
        <p:spPr/>
        <p:txBody>
          <a:bodyPr>
            <a:normAutofit lnSpcReduction="10000"/>
          </a:bodyPr>
          <a:lstStyle/>
          <a:p>
            <a:r>
              <a:rPr lang="cs-CZ" dirty="0" smtClean="0"/>
              <a:t>Pic. 1 - </a:t>
            </a:r>
            <a:r>
              <a:rPr lang="en-US" dirty="0" smtClean="0"/>
              <a:t>WIKIDUDEMAN. http://en.wikipedia.org [online]. [cit. </a:t>
            </a:r>
            <a:r>
              <a:rPr lang="cs-CZ" dirty="0" smtClean="0"/>
              <a:t>10</a:t>
            </a:r>
            <a:r>
              <a:rPr lang="en-US" dirty="0" smtClean="0"/>
              <a:t>.</a:t>
            </a:r>
            <a:r>
              <a:rPr lang="cs-CZ" dirty="0" smtClean="0"/>
              <a:t>9</a:t>
            </a:r>
            <a:r>
              <a:rPr lang="en-US" dirty="0" smtClean="0"/>
              <a:t>.2013]. Dostupný na WWW: </a:t>
            </a:r>
            <a:r>
              <a:rPr lang="en-US" dirty="0" smtClean="0">
                <a:hlinkClick r:id="rId2"/>
              </a:rPr>
              <a:t>http://en.wikipedia.org/wiki/File:Hepar.jpg</a:t>
            </a:r>
            <a:endParaRPr lang="cs-CZ" dirty="0" smtClean="0">
              <a:hlinkClick r:id="rId2"/>
            </a:endParaRPr>
          </a:p>
          <a:p>
            <a:r>
              <a:rPr lang="cs-CZ" dirty="0" smtClean="0"/>
              <a:t>Pic. 2 - WIKIDUDEMAN. http://en.wikipedia.org [online]. [cit. 10.9.2013]. Dostupný na WWW: </a:t>
            </a:r>
            <a:r>
              <a:rPr lang="cs-CZ" dirty="0" smtClean="0">
                <a:hlinkClick r:id="rId3"/>
              </a:rPr>
              <a:t>http://en.wikipedia.org/wiki/File:LedumPalustre15CH.jpg </a:t>
            </a:r>
            <a:endParaRPr lang="en-US" dirty="0"/>
          </a:p>
        </p:txBody>
      </p:sp>
    </p:spTree>
    <p:extLst>
      <p:ext uri="{BB962C8B-B14F-4D97-AF65-F5344CB8AC3E}">
        <p14:creationId xmlns:p14="http://schemas.microsoft.com/office/powerpoint/2010/main" val="17573879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Literatura</a:t>
            </a:r>
            <a:endParaRPr lang="en-US" dirty="0"/>
          </a:p>
        </p:txBody>
      </p:sp>
      <p:sp>
        <p:nvSpPr>
          <p:cNvPr id="3" name="Zástupný symbol pro obsah 2"/>
          <p:cNvSpPr>
            <a:spLocks noGrp="1"/>
          </p:cNvSpPr>
          <p:nvPr>
            <p:ph idx="1"/>
          </p:nvPr>
        </p:nvSpPr>
        <p:spPr>
          <a:xfrm>
            <a:off x="457200" y="1412776"/>
            <a:ext cx="8229600" cy="4713387"/>
          </a:xfrm>
        </p:spPr>
        <p:txBody>
          <a:bodyPr anchor="t">
            <a:normAutofit/>
          </a:bodyPr>
          <a:lstStyle/>
          <a:p>
            <a:r>
              <a:rPr lang="pt-BR" dirty="0" smtClean="0"/>
              <a:t>POLUNINOVÁ</a:t>
            </a:r>
            <a:r>
              <a:rPr lang="pt-BR" dirty="0"/>
              <a:t>, Miriam; ROBBINS, Christopher. </a:t>
            </a:r>
            <a:r>
              <a:rPr lang="pt-BR" i="1" dirty="0"/>
              <a:t>Liečivá z prírody</a:t>
            </a:r>
            <a:r>
              <a:rPr lang="pt-BR" dirty="0"/>
              <a:t>. Bratislava: Gemini, 1994, ISBN 80-7161-098-4. </a:t>
            </a:r>
            <a:endParaRPr lang="cs-CZ" dirty="0" smtClean="0"/>
          </a:p>
          <a:p>
            <a:r>
              <a:rPr lang="cs-CZ" dirty="0" smtClean="0">
                <a:solidFill>
                  <a:prstClr val="black"/>
                </a:solidFill>
                <a:hlinkClick r:id="rId2"/>
              </a:rPr>
              <a:t>h</a:t>
            </a:r>
            <a:r>
              <a:rPr lang="it-IT" dirty="0">
                <a:solidFill>
                  <a:prstClr val="black"/>
                </a:solidFill>
                <a:hlinkClick r:id="rId2"/>
              </a:rPr>
              <a:t>ttp://</a:t>
            </a:r>
            <a:r>
              <a:rPr lang="cs-CZ" dirty="0">
                <a:solidFill>
                  <a:prstClr val="black"/>
                </a:solidFill>
                <a:hlinkClick r:id="rId2"/>
              </a:rPr>
              <a:t>en.</a:t>
            </a:r>
            <a:r>
              <a:rPr lang="it-IT" dirty="0">
                <a:solidFill>
                  <a:prstClr val="black"/>
                </a:solidFill>
                <a:hlinkClick r:id="rId2"/>
              </a:rPr>
              <a:t>wikipedia.org</a:t>
            </a:r>
            <a:endParaRPr lang="cs-CZ" dirty="0">
              <a:solidFill>
                <a:prstClr val="black"/>
              </a:solidFill>
            </a:endParaRPr>
          </a:p>
          <a:p>
            <a:r>
              <a:rPr lang="cs-CZ" dirty="0">
                <a:solidFill>
                  <a:prstClr val="black"/>
                </a:solidFill>
              </a:rPr>
              <a:t>PHILLIPS, Janet a kol. Oxford studijní slovník. Oxford: Oxford University Press, 2010, ISBN 978019 430655 3. </a:t>
            </a:r>
          </a:p>
          <a:p>
            <a:endParaRPr lang="en-US" dirty="0">
              <a:solidFill>
                <a:prstClr val="black"/>
              </a:solidFill>
            </a:endParaRPr>
          </a:p>
          <a:p>
            <a:endParaRPr lang="cs-CZ" dirty="0" smtClean="0">
              <a:solidFill>
                <a:prstClr val="black"/>
              </a:solidFill>
            </a:endParaRPr>
          </a:p>
        </p:txBody>
      </p:sp>
    </p:spTree>
    <p:extLst>
      <p:ext uri="{BB962C8B-B14F-4D97-AF65-F5344CB8AC3E}">
        <p14:creationId xmlns:p14="http://schemas.microsoft.com/office/powerpoint/2010/main" val="928665343"/>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355</Words>
  <Application>Microsoft Office PowerPoint</Application>
  <PresentationFormat>Předvádění na obrazovce (4:3)</PresentationFormat>
  <Paragraphs>39</Paragraphs>
  <Slides>8</Slides>
  <Notes>0</Notes>
  <HiddenSlides>0</HiddenSlides>
  <MMClips>0</MMClips>
  <ScaleCrop>false</ScaleCrop>
  <HeadingPairs>
    <vt:vector size="4" baseType="variant">
      <vt:variant>
        <vt:lpstr>Motiv</vt:lpstr>
      </vt:variant>
      <vt:variant>
        <vt:i4>1</vt:i4>
      </vt:variant>
      <vt:variant>
        <vt:lpstr>Nadpisy snímků</vt:lpstr>
      </vt:variant>
      <vt:variant>
        <vt:i4>8</vt:i4>
      </vt:variant>
    </vt:vector>
  </HeadingPairs>
  <TitlesOfParts>
    <vt:vector size="9" baseType="lpstr">
      <vt:lpstr>Motiv systému Office</vt:lpstr>
      <vt:lpstr>Prezentace aplikace PowerPoint</vt:lpstr>
      <vt:lpstr>Homeopathy</vt:lpstr>
      <vt:lpstr>History</vt:lpstr>
      <vt:lpstr>Homeopathy treatment</vt:lpstr>
      <vt:lpstr>Homeopathy medicine</vt:lpstr>
      <vt:lpstr>Regulation</vt:lpstr>
      <vt:lpstr>Prezentace aplikace PowerPoint</vt:lpstr>
      <vt:lpstr>Literatura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Lenovo</dc:creator>
  <cp:lastModifiedBy>Lenovo</cp:lastModifiedBy>
  <cp:revision>6</cp:revision>
  <dcterms:created xsi:type="dcterms:W3CDTF">2013-11-05T19:16:09Z</dcterms:created>
  <dcterms:modified xsi:type="dcterms:W3CDTF">2013-11-14T19:07:37Z</dcterms:modified>
</cp:coreProperties>
</file>