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6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674-E9E9-4426-B1F7-26C1B85D75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818E-3C81-4704-B795-D21E63AC2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674-E9E9-4426-B1F7-26C1B85D75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818E-3C81-4704-B795-D21E63AC2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674-E9E9-4426-B1F7-26C1B85D75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818E-3C81-4704-B795-D21E63AC2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21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514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80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34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97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52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89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9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674-E9E9-4426-B1F7-26C1B85D75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818E-3C81-4704-B795-D21E63AC2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66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58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95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3362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37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670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52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262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00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97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18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674-E9E9-4426-B1F7-26C1B85D75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818E-3C81-4704-B795-D21E63AC2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2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790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263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718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8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674-E9E9-4426-B1F7-26C1B85D75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818E-3C81-4704-B795-D21E63AC2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4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674-E9E9-4426-B1F7-26C1B85D75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818E-3C81-4704-B795-D21E63AC2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0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674-E9E9-4426-B1F7-26C1B85D75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818E-3C81-4704-B795-D21E63AC2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7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674-E9E9-4426-B1F7-26C1B85D75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818E-3C81-4704-B795-D21E63AC2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674-E9E9-4426-B1F7-26C1B85D75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818E-3C81-4704-B795-D21E63AC2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7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674-E9E9-4426-B1F7-26C1B85D75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818E-3C81-4704-B795-D21E63AC2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7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3674-E9E9-4426-B1F7-26C1B85D75A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818E-3C81-4704-B795-D21E63AC2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5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0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7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12.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VY_32_INOVACE_05_AJ_EP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</a:t>
            </a:r>
            <a:r>
              <a:rPr lang="cs-CZ" sz="140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</a:t>
            </a:r>
            <a:r>
              <a:rPr lang="cs-CZ" sz="1400" dirty="0" smtClean="0"/>
              <a:t>)</a:t>
            </a:r>
          </a:p>
          <a:p>
            <a:pPr marL="0" indent="0">
              <a:buNone/>
            </a:pPr>
            <a:r>
              <a:rPr lang="cs-CZ" sz="1400" dirty="0" smtClean="0"/>
              <a:t>Klíčová slova:       	tržní ekonomika, trh, charakter trhu</a:t>
            </a:r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8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Market </a:t>
            </a:r>
            <a:r>
              <a:rPr lang="cs-CZ" dirty="0" err="1" smtClean="0"/>
              <a:t>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1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 </a:t>
            </a:r>
            <a:r>
              <a:rPr lang="cs-CZ" dirty="0" err="1" smtClean="0"/>
              <a:t>economy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cs-CZ" sz="3000" dirty="0"/>
              <a:t>a</a:t>
            </a:r>
            <a:r>
              <a:rPr lang="en-US" sz="3000" dirty="0" smtClean="0"/>
              <a:t> </a:t>
            </a:r>
            <a:r>
              <a:rPr lang="en-US" sz="3000" i="1" dirty="0" smtClean="0"/>
              <a:t>market economy </a:t>
            </a:r>
            <a:r>
              <a:rPr lang="en-US" sz="3000" dirty="0" smtClean="0"/>
              <a:t>is based on </a:t>
            </a:r>
            <a:r>
              <a:rPr lang="en-US" sz="3000" b="1" i="1" dirty="0" smtClean="0"/>
              <a:t>supply</a:t>
            </a:r>
            <a:r>
              <a:rPr lang="en-US" sz="3000" dirty="0" smtClean="0"/>
              <a:t> and </a:t>
            </a:r>
            <a:r>
              <a:rPr lang="en-US" sz="3000" b="1" i="1" dirty="0" smtClean="0"/>
              <a:t>demand,</a:t>
            </a:r>
            <a:r>
              <a:rPr lang="cs-CZ" sz="3000" b="1" i="1" dirty="0" smtClean="0"/>
              <a:t> </a:t>
            </a:r>
            <a:r>
              <a:rPr lang="en-US" sz="3000" dirty="0" smtClean="0"/>
              <a:t>and prices of goods and services are determined in a </a:t>
            </a:r>
            <a:r>
              <a:rPr lang="en-US" sz="3000" i="1" dirty="0" smtClean="0"/>
              <a:t>free price </a:t>
            </a:r>
            <a:r>
              <a:rPr lang="en-US" sz="3000" i="1" dirty="0" err="1" smtClean="0"/>
              <a:t>system</a:t>
            </a:r>
            <a:r>
              <a:rPr lang="en-US" sz="3000" dirty="0" err="1" smtClean="0"/>
              <a:t>.The</a:t>
            </a:r>
            <a:r>
              <a:rPr lang="en-US" sz="3000" dirty="0" smtClean="0"/>
              <a:t> characteristic of a market economy is that decisions are mainly made through markets</a:t>
            </a:r>
            <a:r>
              <a:rPr lang="cs-CZ" sz="3000" dirty="0" smtClean="0"/>
              <a:t>. </a:t>
            </a:r>
            <a:r>
              <a:rPr lang="en-US" sz="3000" dirty="0" smtClean="0"/>
              <a:t>This is contrasted with a </a:t>
            </a:r>
            <a:r>
              <a:rPr lang="en-US" sz="3000" i="1" dirty="0" smtClean="0"/>
              <a:t>planned economy</a:t>
            </a:r>
            <a:r>
              <a:rPr lang="en-US" sz="3000" dirty="0" smtClean="0"/>
              <a:t>, where decisions are </a:t>
            </a:r>
            <a:r>
              <a:rPr lang="cs-CZ" sz="3000" dirty="0" err="1" smtClean="0"/>
              <a:t>based</a:t>
            </a:r>
            <a:r>
              <a:rPr lang="cs-CZ" sz="3000" dirty="0" smtClean="0"/>
              <a:t> on </a:t>
            </a:r>
            <a:r>
              <a:rPr lang="en-US" sz="3000" dirty="0" smtClean="0"/>
              <a:t>a plan of production</a:t>
            </a:r>
            <a:r>
              <a:rPr lang="cs-CZ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2709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a </a:t>
            </a:r>
            <a:r>
              <a:rPr lang="en-US" dirty="0" smtClean="0"/>
              <a:t>market is one of the many varieties of systems, institutions, procedures, social relations and infrastructures whereby parties engage in </a:t>
            </a:r>
            <a:r>
              <a:rPr lang="en-US" i="1" dirty="0" smtClean="0"/>
              <a:t>exchange </a:t>
            </a:r>
            <a:endParaRPr lang="cs-CZ" i="1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en-US" dirty="0" smtClean="0"/>
              <a:t>can be said that a market is the process by which the prices of goods and services are established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markets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endParaRPr lang="cs-CZ" dirty="0" smtClean="0"/>
          </a:p>
          <a:p>
            <a:r>
              <a:rPr lang="cs-CZ" dirty="0" err="1" smtClean="0"/>
              <a:t>regional</a:t>
            </a:r>
            <a:r>
              <a:rPr lang="cs-CZ" dirty="0"/>
              <a:t>	</a:t>
            </a:r>
            <a:r>
              <a:rPr lang="cs-CZ" dirty="0" smtClean="0"/>
              <a:t>	x	</a:t>
            </a:r>
            <a:r>
              <a:rPr lang="cs-CZ" dirty="0" err="1" smtClean="0"/>
              <a:t>international</a:t>
            </a:r>
            <a:endParaRPr lang="cs-CZ" dirty="0" smtClean="0"/>
          </a:p>
          <a:p>
            <a:r>
              <a:rPr lang="cs-CZ" dirty="0" err="1" smtClean="0"/>
              <a:t>town</a:t>
            </a:r>
            <a:r>
              <a:rPr lang="cs-CZ" dirty="0" smtClean="0"/>
              <a:t> 		x	country</a:t>
            </a:r>
          </a:p>
          <a:p>
            <a:r>
              <a:rPr lang="cs-CZ" dirty="0" err="1" smtClean="0"/>
              <a:t>consumer</a:t>
            </a:r>
            <a:r>
              <a:rPr lang="cs-CZ" dirty="0" smtClean="0"/>
              <a:t> 	x	</a:t>
            </a:r>
            <a:r>
              <a:rPr lang="cs-CZ" dirty="0" err="1" smtClean="0"/>
              <a:t>financial</a:t>
            </a:r>
            <a:endParaRPr lang="cs-CZ" dirty="0" smtClean="0"/>
          </a:p>
          <a:p>
            <a:r>
              <a:rPr lang="cs-CZ" dirty="0" err="1" smtClean="0"/>
              <a:t>potential</a:t>
            </a:r>
            <a:r>
              <a:rPr lang="cs-CZ" dirty="0" smtClean="0"/>
              <a:t> 	x	</a:t>
            </a:r>
            <a:r>
              <a:rPr lang="cs-CZ" dirty="0" err="1" smtClean="0"/>
              <a:t>prediction</a:t>
            </a:r>
            <a:endParaRPr lang="cs-CZ" dirty="0" smtClean="0"/>
          </a:p>
          <a:p>
            <a:r>
              <a:rPr lang="cs-CZ" dirty="0" err="1" smtClean="0"/>
              <a:t>grocery</a:t>
            </a:r>
            <a:r>
              <a:rPr lang="cs-CZ" dirty="0" smtClean="0"/>
              <a:t> 		x	non-</a:t>
            </a:r>
            <a:r>
              <a:rPr lang="cs-CZ" dirty="0" err="1" smtClean="0"/>
              <a:t>grocery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4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m</a:t>
            </a:r>
            <a:r>
              <a:rPr lang="en-US" dirty="0" err="1" smtClean="0"/>
              <a:t>ost</a:t>
            </a:r>
            <a:r>
              <a:rPr lang="en-US" dirty="0" smtClean="0"/>
              <a:t> markets contain different groups of customers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en-US" dirty="0" smtClean="0"/>
              <a:t>similar characteristics and buying habits</a:t>
            </a:r>
            <a:r>
              <a:rPr lang="cs-CZ" dirty="0" smtClean="0"/>
              <a:t> -</a:t>
            </a:r>
            <a:r>
              <a:rPr lang="en-US" dirty="0" smtClean="0"/>
              <a:t> </a:t>
            </a:r>
            <a:r>
              <a:rPr lang="en-US" i="1" dirty="0" smtClean="0"/>
              <a:t>market segments</a:t>
            </a:r>
            <a:endParaRPr lang="cs-CZ" i="1" dirty="0" smtClean="0"/>
          </a:p>
          <a:p>
            <a:r>
              <a:rPr lang="cs-CZ" dirty="0"/>
              <a:t>b</a:t>
            </a:r>
            <a:r>
              <a:rPr lang="en-US" dirty="0" err="1" smtClean="0"/>
              <a:t>reaking</a:t>
            </a:r>
            <a:r>
              <a:rPr lang="en-US" dirty="0" smtClean="0"/>
              <a:t> down a market into submarkets can lead to a </a:t>
            </a:r>
            <a:r>
              <a:rPr lang="en-US" i="1" dirty="0" smtClean="0"/>
              <a:t>business </a:t>
            </a:r>
            <a:r>
              <a:rPr lang="en-US" i="1" dirty="0" err="1" smtClean="0"/>
              <a:t>opportunit</a:t>
            </a:r>
            <a:r>
              <a:rPr lang="cs-CZ" i="1" dirty="0" smtClean="0"/>
              <a:t>y</a:t>
            </a:r>
          </a:p>
          <a:p>
            <a:r>
              <a:rPr lang="en-US" b="1" i="1" dirty="0" smtClean="0"/>
              <a:t>a gap in the market</a:t>
            </a:r>
            <a:r>
              <a:rPr lang="cs-CZ" b="1" i="1" dirty="0" smtClean="0"/>
              <a:t> </a:t>
            </a:r>
            <a:r>
              <a:rPr lang="cs-CZ" dirty="0" smtClean="0"/>
              <a:t>- t</a:t>
            </a:r>
            <a:r>
              <a:rPr lang="en-US" dirty="0" smtClean="0"/>
              <a:t>here is a business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2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</a:rPr>
              <a:t>Podniková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ekonomika</a:t>
            </a:r>
            <a:r>
              <a:rPr lang="en-US" dirty="0">
                <a:solidFill>
                  <a:prstClr val="black"/>
                </a:solidFill>
              </a:rPr>
              <a:t> I: </a:t>
            </a:r>
            <a:r>
              <a:rPr lang="en-US" dirty="0" err="1">
                <a:solidFill>
                  <a:prstClr val="black"/>
                </a:solidFill>
              </a:rPr>
              <a:t>Učební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texty</a:t>
            </a:r>
            <a:r>
              <a:rPr lang="en-US" dirty="0">
                <a:solidFill>
                  <a:prstClr val="black"/>
                </a:solidFill>
              </a:rPr>
              <a:t> pro 1. </a:t>
            </a:r>
            <a:r>
              <a:rPr lang="en-US" dirty="0" err="1">
                <a:solidFill>
                  <a:prstClr val="black"/>
                </a:solidFill>
              </a:rPr>
              <a:t>ročník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 err="1">
                <a:solidFill>
                  <a:prstClr val="black"/>
                </a:solidFill>
              </a:rPr>
              <a:t>Střední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škola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obchodu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služeb</a:t>
            </a:r>
            <a:r>
              <a:rPr lang="en-US" dirty="0">
                <a:solidFill>
                  <a:prstClr val="black"/>
                </a:solidFill>
              </a:rPr>
              <a:t> a </a:t>
            </a:r>
            <a:r>
              <a:rPr lang="en-US" dirty="0" err="1">
                <a:solidFill>
                  <a:prstClr val="black"/>
                </a:solidFill>
              </a:rPr>
              <a:t>podnikání</a:t>
            </a:r>
            <a:r>
              <a:rPr lang="en-US" dirty="0">
                <a:solidFill>
                  <a:prstClr val="black"/>
                </a:solidFill>
              </a:rPr>
              <a:t> a </a:t>
            </a:r>
            <a:r>
              <a:rPr lang="en-US" dirty="0" err="1">
                <a:solidFill>
                  <a:prstClr val="black"/>
                </a:solidFill>
              </a:rPr>
              <a:t>Vyšší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odborná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škola</a:t>
            </a:r>
            <a:r>
              <a:rPr lang="en-US" dirty="0">
                <a:solidFill>
                  <a:prstClr val="black"/>
                </a:solidFill>
              </a:rPr>
              <a:t>, 2012. </a:t>
            </a:r>
            <a:endParaRPr lang="cs-CZ" dirty="0">
              <a:solidFill>
                <a:prstClr val="black"/>
              </a:solidFill>
            </a:endParaRPr>
          </a:p>
          <a:p>
            <a:pPr lvl="0"/>
            <a:r>
              <a:rPr lang="cs-CZ" dirty="0">
                <a:solidFill>
                  <a:prstClr val="black"/>
                </a:solidFill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15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209</Words>
  <Application>Microsoft Office PowerPoint</Application>
  <PresentationFormat>Předvádění na obrazovce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Motiv systému Office</vt:lpstr>
      <vt:lpstr>1_Motiv systému Office</vt:lpstr>
      <vt:lpstr>2_Motiv systému Office</vt:lpstr>
      <vt:lpstr>Prezentace aplikace PowerPoint</vt:lpstr>
      <vt:lpstr>Market economy</vt:lpstr>
      <vt:lpstr>Market economy</vt:lpstr>
      <vt:lpstr>Market</vt:lpstr>
      <vt:lpstr>Types of markets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10</cp:revision>
  <dcterms:created xsi:type="dcterms:W3CDTF">2013-06-02T16:25:11Z</dcterms:created>
  <dcterms:modified xsi:type="dcterms:W3CDTF">2013-06-24T06:33:20Z</dcterms:modified>
</cp:coreProperties>
</file>