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62" r:id="rId5"/>
    <p:sldId id="277" r:id="rId6"/>
    <p:sldId id="278" r:id="rId7"/>
    <p:sldId id="275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68" d="100"/>
          <a:sy n="68" d="100"/>
        </p:scale>
        <p:origin x="-12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010D36-A122-4B8C-A094-0F02B3C30F4C}" type="datetimeFigureOut">
              <a:rPr lang="cs-CZ"/>
              <a:pPr>
                <a:defRPr/>
              </a:pPr>
              <a:t>28.11.2013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8500A5-DCBA-4021-AECA-F2B71A42F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93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5A4FFA-8EB4-426C-B71F-1B0BC7815B6C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F3F3B-214F-43EA-9B33-C5A52C3334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D88D5-5F80-4D97-ADC9-1AEC421C4A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406AE-CE3C-4671-BBBC-2E35DB76D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47B0-16EF-4A41-BBA6-88B795FCD9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746D6-D861-4924-B77E-01C7D074D6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E9852-4B6A-4AD3-A41C-F34254A054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28BA4-9DEB-4945-B6DC-C3FACF3059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CBAB6-2616-4806-A4C6-520168497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6BAB2-6E99-4851-A0A2-F6FF83539A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4A86-2831-4651-A09F-D0E743C11E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27E4-DBC5-4F7E-A732-CE8FF2288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56A8841-04A8-49A5-ADE8-B6FDC72E6E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ch.cz/dok/e/eo_01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ixabay.com/cs/z%C3%A1kladn%C3%AD-deska-sch%C3%A9ma-obvodu-obvod-15250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2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Datum vytvoření: 20. 9. 2013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Číslo DUM: VY_32_INOVACE_04_ZT_E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Ročník: II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Vzdělávací oblast: Odborné vzdělávání - Technická příprava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Vzdělávací obor: Základy techniky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</a:rPr>
              <a:t>Tematický okruh: Elektrotechnika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>Téma: Elektrické </a:t>
            </a:r>
            <a:r>
              <a:rPr lang="cs-CZ" sz="1200" b="1" smtClean="0">
                <a:latin typeface="Verdana" pitchFamily="34" charset="0"/>
              </a:rPr>
              <a:t>obvody – </a:t>
            </a:r>
            <a:r>
              <a:rPr lang="cs-CZ" sz="1200" b="1" dirty="0" smtClean="0">
                <a:latin typeface="Verdana" pitchFamily="34" charset="0"/>
              </a:rPr>
              <a:t>topologie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cs-CZ" sz="1200" b="1" dirty="0" smtClean="0">
                <a:latin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</a:rPr>
            </a:br>
            <a:r>
              <a:rPr lang="cs-CZ" sz="1200" b="1" dirty="0" smtClean="0">
                <a:latin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cs-CZ" sz="1200" b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Úvod do topologie elektrických obvodů.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Rozdělení elektrických obvodů, základní pojmy, příklad a cvičení.</a:t>
            </a:r>
            <a:endParaRPr lang="cs-CZ" sz="1200" i="1" dirty="0" smtClean="0"/>
          </a:p>
        </p:txBody>
      </p:sp>
      <p:grpSp>
        <p:nvGrpSpPr>
          <p:cNvPr id="14338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14339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0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1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2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1 w 1310"/>
                <a:gd name="T61" fmla="*/ 3 h 1309"/>
                <a:gd name="T62" fmla="*/ 1 w 1310"/>
                <a:gd name="T63" fmla="*/ 3 h 1309"/>
                <a:gd name="T64" fmla="*/ 1 w 1310"/>
                <a:gd name="T65" fmla="*/ 3 h 1309"/>
                <a:gd name="T66" fmla="*/ 1 w 1310"/>
                <a:gd name="T67" fmla="*/ 3 h 1309"/>
                <a:gd name="T68" fmla="*/ 1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3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4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5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6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8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49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1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2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3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4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5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1 w 4304"/>
                <a:gd name="T13" fmla="*/ 1 h 532"/>
                <a:gd name="T14" fmla="*/ 3 w 4304"/>
                <a:gd name="T15" fmla="*/ 1 h 532"/>
                <a:gd name="T16" fmla="*/ 2 w 4304"/>
                <a:gd name="T17" fmla="*/ 1 h 532"/>
                <a:gd name="T18" fmla="*/ 3 w 4304"/>
                <a:gd name="T19" fmla="*/ 1 h 532"/>
                <a:gd name="T20" fmla="*/ 3 w 4304"/>
                <a:gd name="T21" fmla="*/ 1 h 532"/>
                <a:gd name="T22" fmla="*/ 3 w 4304"/>
                <a:gd name="T23" fmla="*/ 1 h 532"/>
                <a:gd name="T24" fmla="*/ 3 w 4304"/>
                <a:gd name="T25" fmla="*/ 1 h 532"/>
                <a:gd name="T26" fmla="*/ 3 w 4304"/>
                <a:gd name="T27" fmla="*/ 1 h 532"/>
                <a:gd name="T28" fmla="*/ 3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5 w 4304"/>
                <a:gd name="T41" fmla="*/ 1 h 532"/>
                <a:gd name="T42" fmla="*/ 5 w 4304"/>
                <a:gd name="T43" fmla="*/ 1 h 532"/>
                <a:gd name="T44" fmla="*/ 5 w 4304"/>
                <a:gd name="T45" fmla="*/ 1 h 532"/>
                <a:gd name="T46" fmla="*/ 5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6 w 4304"/>
                <a:gd name="T53" fmla="*/ 1 h 532"/>
                <a:gd name="T54" fmla="*/ 6 w 4304"/>
                <a:gd name="T55" fmla="*/ 1 h 532"/>
                <a:gd name="T56" fmla="*/ 6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7 w 4304"/>
                <a:gd name="T67" fmla="*/ 1 h 532"/>
                <a:gd name="T68" fmla="*/ 8 w 4304"/>
                <a:gd name="T69" fmla="*/ 1 h 532"/>
                <a:gd name="T70" fmla="*/ 8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2 w 4304"/>
                <a:gd name="T77" fmla="*/ 1 h 532"/>
                <a:gd name="T78" fmla="*/ 2 w 4304"/>
                <a:gd name="T79" fmla="*/ 1 h 532"/>
                <a:gd name="T80" fmla="*/ 2 w 4304"/>
                <a:gd name="T81" fmla="*/ 1 h 532"/>
                <a:gd name="T82" fmla="*/ 2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3 w 4304"/>
                <a:gd name="T89" fmla="*/ 1 h 532"/>
                <a:gd name="T90" fmla="*/ 4 w 4304"/>
                <a:gd name="T91" fmla="*/ 1 h 532"/>
                <a:gd name="T92" fmla="*/ 4 w 4304"/>
                <a:gd name="T93" fmla="*/ 1 h 532"/>
                <a:gd name="T94" fmla="*/ 4 w 4304"/>
                <a:gd name="T95" fmla="*/ 1 h 532"/>
                <a:gd name="T96" fmla="*/ 5 w 4304"/>
                <a:gd name="T97" fmla="*/ 1 h 532"/>
                <a:gd name="T98" fmla="*/ 5 w 4304"/>
                <a:gd name="T99" fmla="*/ 1 h 532"/>
                <a:gd name="T100" fmla="*/ 5 w 4304"/>
                <a:gd name="T101" fmla="*/ 1 h 532"/>
                <a:gd name="T102" fmla="*/ 5 w 4304"/>
                <a:gd name="T103" fmla="*/ 1 h 532"/>
                <a:gd name="T104" fmla="*/ 5 w 4304"/>
                <a:gd name="T105" fmla="*/ 1 h 532"/>
                <a:gd name="T106" fmla="*/ 6 w 4304"/>
                <a:gd name="T107" fmla="*/ 1 h 532"/>
                <a:gd name="T108" fmla="*/ 6 w 4304"/>
                <a:gd name="T109" fmla="*/ 1 h 532"/>
                <a:gd name="T110" fmla="*/ 6 w 4304"/>
                <a:gd name="T111" fmla="*/ 1 h 532"/>
                <a:gd name="T112" fmla="*/ 6 w 4304"/>
                <a:gd name="T113" fmla="*/ 1 h 532"/>
                <a:gd name="T114" fmla="*/ 6 w 4304"/>
                <a:gd name="T115" fmla="*/ 1 h 532"/>
                <a:gd name="T116" fmla="*/ 7 w 4304"/>
                <a:gd name="T117" fmla="*/ 1 h 532"/>
                <a:gd name="T118" fmla="*/ 7 w 4304"/>
                <a:gd name="T119" fmla="*/ 1 h 532"/>
                <a:gd name="T120" fmla="*/ 7 w 4304"/>
                <a:gd name="T121" fmla="*/ 1 h 532"/>
                <a:gd name="T122" fmla="*/ 7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6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7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8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59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3 w 2582"/>
                <a:gd name="T33" fmla="*/ 1 h 254"/>
                <a:gd name="T34" fmla="*/ 3 w 2582"/>
                <a:gd name="T35" fmla="*/ 1 h 254"/>
                <a:gd name="T36" fmla="*/ 4 w 2582"/>
                <a:gd name="T37" fmla="*/ 1 h 254"/>
                <a:gd name="T38" fmla="*/ 3 w 2582"/>
                <a:gd name="T39" fmla="*/ 1 h 254"/>
                <a:gd name="T40" fmla="*/ 3 w 2582"/>
                <a:gd name="T41" fmla="*/ 1 h 254"/>
                <a:gd name="T42" fmla="*/ 3 w 2582"/>
                <a:gd name="T43" fmla="*/ 1 h 254"/>
                <a:gd name="T44" fmla="*/ 3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0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1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362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2 w 4312"/>
                <a:gd name="T27" fmla="*/ 0 h 228"/>
                <a:gd name="T28" fmla="*/ 2 w 4312"/>
                <a:gd name="T29" fmla="*/ 0 h 228"/>
                <a:gd name="T30" fmla="*/ 2 w 4312"/>
                <a:gd name="T31" fmla="*/ 0 h 228"/>
                <a:gd name="T32" fmla="*/ 2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3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3 w 4312"/>
                <a:gd name="T45" fmla="*/ 0 h 228"/>
                <a:gd name="T46" fmla="*/ 3 w 4312"/>
                <a:gd name="T47" fmla="*/ 0 h 228"/>
                <a:gd name="T48" fmla="*/ 3 w 4312"/>
                <a:gd name="T49" fmla="*/ 0 h 228"/>
                <a:gd name="T50" fmla="*/ 3 w 4312"/>
                <a:gd name="T51" fmla="*/ 0 h 228"/>
                <a:gd name="T52" fmla="*/ 4 w 4312"/>
                <a:gd name="T53" fmla="*/ 0 h 228"/>
                <a:gd name="T54" fmla="*/ 4 w 4312"/>
                <a:gd name="T55" fmla="*/ 0 h 228"/>
                <a:gd name="T56" fmla="*/ 4 w 4312"/>
                <a:gd name="T57" fmla="*/ 0 h 228"/>
                <a:gd name="T58" fmla="*/ 4 w 4312"/>
                <a:gd name="T59" fmla="*/ 0 h 228"/>
                <a:gd name="T60" fmla="*/ 4 w 4312"/>
                <a:gd name="T61" fmla="*/ 0 h 228"/>
                <a:gd name="T62" fmla="*/ 4 w 4312"/>
                <a:gd name="T63" fmla="*/ 0 h 228"/>
                <a:gd name="T64" fmla="*/ 4 w 4312"/>
                <a:gd name="T65" fmla="*/ 0 h 228"/>
                <a:gd name="T66" fmla="*/ 4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5 w 4312"/>
                <a:gd name="T73" fmla="*/ 0 h 228"/>
                <a:gd name="T74" fmla="*/ 5 w 4312"/>
                <a:gd name="T75" fmla="*/ 0 h 228"/>
                <a:gd name="T76" fmla="*/ 5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6 w 4312"/>
                <a:gd name="T89" fmla="*/ 0 h 228"/>
                <a:gd name="T90" fmla="*/ 6 w 4312"/>
                <a:gd name="T91" fmla="*/ 0 h 228"/>
                <a:gd name="T92" fmla="*/ 6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7 w 4312"/>
                <a:gd name="T101" fmla="*/ 0 h 228"/>
                <a:gd name="T102" fmla="*/ 7 w 4312"/>
                <a:gd name="T103" fmla="*/ 0 h 228"/>
                <a:gd name="T104" fmla="*/ 7 w 4312"/>
                <a:gd name="T105" fmla="*/ 0 h 228"/>
                <a:gd name="T106" fmla="*/ 7 w 4312"/>
                <a:gd name="T107" fmla="*/ 0 h 228"/>
                <a:gd name="T108" fmla="*/ 7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8 w 4312"/>
                <a:gd name="T115" fmla="*/ 0 h 228"/>
                <a:gd name="T116" fmla="*/ 8 w 4312"/>
                <a:gd name="T117" fmla="*/ 0 h 228"/>
                <a:gd name="T118" fmla="*/ 8 w 4312"/>
                <a:gd name="T119" fmla="*/ 0 h 228"/>
                <a:gd name="T120" fmla="*/ 8 w 4312"/>
                <a:gd name="T121" fmla="*/ 0 h 228"/>
                <a:gd name="T122" fmla="*/ 8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350"/>
            <a:ext cx="9144000" cy="166745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latin typeface="Verdana" pitchFamily="34" charset="0"/>
              </a:rPr>
              <a:t>Elektrické obvody - topologie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7843" y="1673805"/>
            <a:ext cx="3420380" cy="1665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bg1"/>
                </a:solidFill>
                <a:hlinkClick r:id="rId2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Základy elektrických obvodů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Elektrické </a:t>
            </a:r>
            <a:r>
              <a:rPr lang="cs-CZ" sz="1600" dirty="0" smtClean="0"/>
              <a:t>obvody</a:t>
            </a:r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 smtClean="0">
                <a:hlinkClick r:id="rId4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Prvky – </a:t>
            </a:r>
            <a:r>
              <a:rPr lang="cs-CZ" sz="1600" dirty="0" err="1" smtClean="0"/>
              <a:t>npóly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Topologie elektrického </a:t>
            </a:r>
            <a:r>
              <a:rPr lang="cs-CZ" sz="1600" dirty="0" smtClean="0"/>
              <a:t>obvodu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52833" y="6055072"/>
            <a:ext cx="808038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Obr. 1</a:t>
            </a:r>
          </a:p>
        </p:txBody>
      </p:sp>
      <p:pic>
        <p:nvPicPr>
          <p:cNvPr id="1026" name="Picture 2" descr="http://pixabay.com/get/f538a533402cd59dbf82/1384377560/motherboard-152501_1280.png?direc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381" y="2841726"/>
            <a:ext cx="5626099" cy="351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0933" y="6055072"/>
            <a:ext cx="6461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</a:t>
            </a:r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</a:t>
            </a:r>
            <a:r>
              <a:rPr lang="cs-CZ" dirty="0" smtClean="0"/>
              <a:t>elektrických </a:t>
            </a:r>
            <a:r>
              <a:rPr lang="cs-CZ" dirty="0"/>
              <a:t>obvodů</a:t>
            </a:r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410641" y="1502688"/>
            <a:ext cx="8389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Elektrický obvod </a:t>
            </a:r>
            <a:r>
              <a:rPr lang="cs-CZ" dirty="0" smtClean="0"/>
              <a:t>– vodivé propojení </a:t>
            </a:r>
            <a:r>
              <a:rPr lang="cs-CZ" dirty="0"/>
              <a:t>elektrických </a:t>
            </a:r>
            <a:r>
              <a:rPr lang="cs-CZ" dirty="0" smtClean="0"/>
              <a:t>zařízení a součástek (prvků), které  pracují jako </a:t>
            </a:r>
            <a:r>
              <a:rPr lang="cs-CZ" dirty="0"/>
              <a:t>zdroje </a:t>
            </a:r>
            <a:r>
              <a:rPr lang="cs-CZ" dirty="0" smtClean="0"/>
              <a:t>či spotřebiče.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Elektrický obvod </a:t>
            </a:r>
            <a:r>
              <a:rPr lang="cs-CZ" dirty="0"/>
              <a:t>může </a:t>
            </a:r>
            <a:r>
              <a:rPr lang="cs-CZ" dirty="0" smtClean="0"/>
              <a:t>tvořit několik jednotlivých </a:t>
            </a:r>
            <a:r>
              <a:rPr lang="cs-CZ" dirty="0"/>
              <a:t>prvků nebo </a:t>
            </a:r>
            <a:r>
              <a:rPr lang="cs-CZ" dirty="0" smtClean="0"/>
              <a:t>systém integrovaných </a:t>
            </a:r>
            <a:r>
              <a:rPr lang="cs-CZ" dirty="0"/>
              <a:t>obvodů.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Elektrické  obvody znázorňujeme  </a:t>
            </a:r>
            <a:r>
              <a:rPr lang="cs-CZ" dirty="0"/>
              <a:t>nejčastěji  pomocí  schémat,  v  nichž  každý  prvek  má  svou  </a:t>
            </a:r>
            <a:r>
              <a:rPr lang="cs-CZ" dirty="0" smtClean="0"/>
              <a:t>normalizovanou značku.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910331" y="4715298"/>
            <a:ext cx="3070071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smtClean="0"/>
              <a:t>uzavřený elektrický </a:t>
            </a:r>
            <a:r>
              <a:rPr lang="cs-CZ" b="1" dirty="0"/>
              <a:t>obvod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95796" y="4715298"/>
            <a:ext cx="3031599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smtClean="0"/>
              <a:t>otevřený elektrický </a:t>
            </a:r>
            <a:r>
              <a:rPr lang="cs-CZ" b="1" dirty="0"/>
              <a:t>obvod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10331" y="5973378"/>
            <a:ext cx="30700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 vodivá dráha tvořená elektrickým </a:t>
            </a:r>
            <a:r>
              <a:rPr lang="cs-CZ" sz="1600" dirty="0" smtClean="0"/>
              <a:t>obvodem</a:t>
            </a:r>
            <a:br>
              <a:rPr lang="cs-CZ" sz="1600" dirty="0" smtClean="0"/>
            </a:br>
            <a:r>
              <a:rPr lang="cs-CZ" sz="1600" dirty="0" smtClean="0"/>
              <a:t>je uzavřená</a:t>
            </a:r>
            <a:endParaRPr lang="cs-CZ" sz="1600" dirty="0"/>
          </a:p>
        </p:txBody>
      </p:sp>
      <p:sp>
        <p:nvSpPr>
          <p:cNvPr id="7" name="Šipka dolů 6"/>
          <p:cNvSpPr/>
          <p:nvPr/>
        </p:nvSpPr>
        <p:spPr>
          <a:xfrm>
            <a:off x="2276745" y="5219645"/>
            <a:ext cx="360040" cy="66578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095795" y="5885428"/>
            <a:ext cx="303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vodivá dráha </a:t>
            </a:r>
            <a:r>
              <a:rPr lang="cs-CZ" sz="1600" dirty="0" smtClean="0"/>
              <a:t>obvodu</a:t>
            </a:r>
            <a:br>
              <a:rPr lang="cs-CZ" sz="1600" dirty="0" smtClean="0"/>
            </a:br>
            <a:r>
              <a:rPr lang="cs-CZ" sz="1600" dirty="0" smtClean="0"/>
              <a:t>je přerušena</a:t>
            </a:r>
            <a:r>
              <a:rPr lang="cs-CZ" sz="1600" dirty="0"/>
              <a:t>, např. otevřeným spínačem</a:t>
            </a:r>
          </a:p>
        </p:txBody>
      </p:sp>
      <p:sp>
        <p:nvSpPr>
          <p:cNvPr id="13" name="Šipka dolů 12"/>
          <p:cNvSpPr/>
          <p:nvPr/>
        </p:nvSpPr>
        <p:spPr>
          <a:xfrm>
            <a:off x="6431575" y="5219645"/>
            <a:ext cx="360040" cy="66578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76731" y="4000729"/>
            <a:ext cx="865722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/>
              <a:t>E</a:t>
            </a:r>
            <a:r>
              <a:rPr lang="cs-CZ" dirty="0" smtClean="0"/>
              <a:t>lektromagnetické </a:t>
            </a:r>
            <a:r>
              <a:rPr lang="cs-CZ" dirty="0"/>
              <a:t>děje </a:t>
            </a:r>
            <a:r>
              <a:rPr lang="cs-CZ" dirty="0" smtClean="0"/>
              <a:t>v obvodu jsou určeny hodnotami </a:t>
            </a:r>
            <a:r>
              <a:rPr lang="cs-CZ" dirty="0"/>
              <a:t>proudů a </a:t>
            </a:r>
            <a:r>
              <a:rPr lang="cs-CZ" dirty="0" smtClean="0"/>
              <a:t>napětí.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obvody</a:t>
            </a:r>
          </a:p>
        </p:txBody>
      </p:sp>
      <p:sp>
        <p:nvSpPr>
          <p:cNvPr id="2" name="Obdélník 1"/>
          <p:cNvSpPr/>
          <p:nvPr/>
        </p:nvSpPr>
        <p:spPr>
          <a:xfrm>
            <a:off x="386534" y="1673805"/>
            <a:ext cx="82359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se  </a:t>
            </a:r>
            <a:r>
              <a:rPr lang="cs-CZ" b="1" dirty="0"/>
              <a:t>soustředěnými parametry </a:t>
            </a:r>
            <a:r>
              <a:rPr lang="cs-CZ" dirty="0" smtClean="0"/>
              <a:t>– </a:t>
            </a:r>
            <a:r>
              <a:rPr lang="cs-CZ" dirty="0"/>
              <a:t>sledované </a:t>
            </a:r>
            <a:r>
              <a:rPr lang="cs-CZ" dirty="0" smtClean="0"/>
              <a:t>veličiny v obvodu </a:t>
            </a:r>
            <a:r>
              <a:rPr lang="cs-CZ" dirty="0"/>
              <a:t>jsou </a:t>
            </a:r>
            <a:r>
              <a:rPr lang="cs-CZ" dirty="0" smtClean="0"/>
              <a:t>závislé pouze na času, prostorové uspořádání součástek nemá na funkci obvodu vliv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86535" y="2663915"/>
            <a:ext cx="8055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 </a:t>
            </a:r>
            <a:r>
              <a:rPr lang="cs-CZ" b="1" dirty="0"/>
              <a:t>rozloženými </a:t>
            </a:r>
            <a:r>
              <a:rPr lang="cs-CZ" b="1" dirty="0" smtClean="0"/>
              <a:t>parametry </a:t>
            </a:r>
            <a:r>
              <a:rPr lang="cs-CZ"/>
              <a:t>– </a:t>
            </a:r>
            <a:r>
              <a:rPr lang="cs-CZ" smtClean="0"/>
              <a:t>sledované </a:t>
            </a:r>
            <a:r>
              <a:rPr lang="cs-CZ" dirty="0"/>
              <a:t>veličiny jsou nejen funkcí času, </a:t>
            </a:r>
            <a:r>
              <a:rPr lang="cs-CZ" dirty="0" smtClean="0"/>
              <a:t>ale  </a:t>
            </a:r>
            <a:r>
              <a:rPr lang="cs-CZ" dirty="0"/>
              <a:t>i  funkcí  vlnové  délky  šíření  elektromagnetického  pole </a:t>
            </a:r>
            <a:r>
              <a:rPr lang="cs-CZ" dirty="0" smtClean="0"/>
              <a:t>(vlnová délka je srovnatelná s rozměry použitých prvků)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6534" y="4329100"/>
            <a:ext cx="80558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</a:t>
            </a:r>
            <a:r>
              <a:rPr lang="cs-CZ" b="1" dirty="0" smtClean="0"/>
              <a:t>odle vlastností dělíme el. obvody na: </a:t>
            </a:r>
            <a:br>
              <a:rPr lang="cs-CZ" b="1" dirty="0" smtClean="0"/>
            </a:b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u="sng" dirty="0"/>
              <a:t>obvody </a:t>
            </a:r>
            <a:r>
              <a:rPr lang="cs-CZ" u="sng" dirty="0" smtClean="0"/>
              <a:t>lineární</a:t>
            </a:r>
            <a:r>
              <a:rPr lang="cs-CZ" dirty="0" smtClean="0"/>
              <a:t> –  obsahují </a:t>
            </a:r>
            <a:r>
              <a:rPr lang="cs-CZ" dirty="0"/>
              <a:t>pouze lineární prvky, </a:t>
            </a:r>
            <a:r>
              <a:rPr lang="cs-CZ" dirty="0" smtClean="0"/>
              <a:t>závislost napětí na proudu je lineární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u="sng" dirty="0"/>
              <a:t>obvody </a:t>
            </a:r>
            <a:r>
              <a:rPr lang="cs-CZ" u="sng" dirty="0" smtClean="0"/>
              <a:t>nelineární</a:t>
            </a:r>
            <a:r>
              <a:rPr lang="cs-CZ" dirty="0" smtClean="0"/>
              <a:t> – závislost </a:t>
            </a:r>
            <a:r>
              <a:rPr lang="cs-CZ" dirty="0"/>
              <a:t>napětí na proudu je </a:t>
            </a:r>
            <a:r>
              <a:rPr lang="cs-CZ" dirty="0" smtClean="0"/>
              <a:t>nelineární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145462" cy="709613"/>
          </a:xfrm>
        </p:spPr>
        <p:txBody>
          <a:bodyPr/>
          <a:lstStyle/>
          <a:p>
            <a:r>
              <a:rPr lang="cs-CZ" dirty="0" smtClean="0"/>
              <a:t>Prvky – </a:t>
            </a:r>
            <a:r>
              <a:rPr lang="cs-CZ" dirty="0" err="1"/>
              <a:t>n</a:t>
            </a:r>
            <a:r>
              <a:rPr lang="cs-CZ" dirty="0" err="1" smtClean="0"/>
              <a:t>póly</a:t>
            </a:r>
            <a:endParaRPr lang="cs-CZ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521550" y="1300881"/>
            <a:ext cx="8291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Základní stavební částí elektrického obvodu jsou prvky.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Podle počtu pólů rozlišujeme prvky jako dvojpóly, </a:t>
            </a:r>
            <a:r>
              <a:rPr lang="cs-CZ" dirty="0" err="1" smtClean="0"/>
              <a:t>trojpóly</a:t>
            </a:r>
            <a:r>
              <a:rPr lang="cs-CZ" dirty="0" smtClean="0"/>
              <a:t> až </a:t>
            </a:r>
            <a:r>
              <a:rPr lang="cs-CZ" dirty="0" err="1" smtClean="0"/>
              <a:t>npóly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(n ... počet pólů)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Prvky jsou zapojeny do obvodu svými póly.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31754" y="2708920"/>
            <a:ext cx="831717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Svorka </a:t>
            </a:r>
            <a:r>
              <a:rPr lang="cs-CZ" altLang="cs-CZ" dirty="0" err="1" smtClean="0"/>
              <a:t>npólu</a:t>
            </a:r>
            <a:r>
              <a:rPr lang="cs-CZ" altLang="cs-CZ" dirty="0" smtClean="0"/>
              <a:t> </a:t>
            </a:r>
            <a:r>
              <a:rPr lang="cs-CZ" altLang="cs-CZ" dirty="0"/>
              <a:t>se nazývá </a:t>
            </a:r>
            <a:r>
              <a:rPr lang="cs-CZ" altLang="cs-CZ" b="1" dirty="0"/>
              <a:t>uzel prvního </a:t>
            </a:r>
            <a:r>
              <a:rPr lang="cs-CZ" altLang="cs-CZ" b="1" dirty="0" smtClean="0"/>
              <a:t>řádu </a:t>
            </a:r>
            <a:endParaRPr lang="cs-CZ" alt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Spoj </a:t>
            </a:r>
            <a:r>
              <a:rPr lang="cs-CZ" altLang="cs-CZ" dirty="0"/>
              <a:t>dvou </a:t>
            </a:r>
            <a:r>
              <a:rPr lang="cs-CZ" altLang="cs-CZ" dirty="0" err="1" smtClean="0"/>
              <a:t>npólů</a:t>
            </a:r>
            <a:r>
              <a:rPr lang="cs-CZ" altLang="cs-CZ" dirty="0" smtClean="0"/>
              <a:t> </a:t>
            </a:r>
            <a:r>
              <a:rPr lang="cs-CZ" altLang="cs-CZ" dirty="0"/>
              <a:t>tvoří </a:t>
            </a:r>
            <a:r>
              <a:rPr lang="cs-CZ" altLang="cs-CZ" b="1" dirty="0"/>
              <a:t>uzel druhého </a:t>
            </a:r>
            <a:r>
              <a:rPr lang="cs-CZ" altLang="cs-CZ" b="1" dirty="0" smtClean="0"/>
              <a:t>řádu</a:t>
            </a:r>
            <a:endParaRPr lang="cs-CZ" alt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Spoj </a:t>
            </a:r>
            <a:r>
              <a:rPr lang="cs-CZ" altLang="cs-CZ" dirty="0"/>
              <a:t>tří </a:t>
            </a:r>
            <a:r>
              <a:rPr lang="cs-CZ" altLang="cs-CZ" dirty="0" err="1" smtClean="0"/>
              <a:t>npólů</a:t>
            </a:r>
            <a:r>
              <a:rPr lang="cs-CZ" altLang="cs-CZ" dirty="0" smtClean="0"/>
              <a:t> </a:t>
            </a:r>
            <a:r>
              <a:rPr lang="cs-CZ" altLang="cs-CZ" dirty="0"/>
              <a:t>tvoří </a:t>
            </a:r>
            <a:r>
              <a:rPr lang="cs-CZ" altLang="cs-CZ" b="1" dirty="0"/>
              <a:t>uzel třetího řádu</a:t>
            </a:r>
            <a:r>
              <a:rPr lang="cs-CZ" altLang="cs-CZ" dirty="0"/>
              <a:t> atd.,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Uzly </a:t>
            </a:r>
            <a:r>
              <a:rPr lang="cs-CZ" altLang="cs-CZ" dirty="0"/>
              <a:t>jsou v elektrickém obvodu spojeny </a:t>
            </a:r>
            <a:r>
              <a:rPr lang="cs-CZ" altLang="cs-CZ" b="1" dirty="0" smtClean="0"/>
              <a:t>větvemi</a:t>
            </a:r>
            <a:r>
              <a:rPr lang="cs-CZ" altLang="cs-CZ" dirty="0" smtClean="0"/>
              <a:t>.</a:t>
            </a: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U</a:t>
            </a:r>
            <a:r>
              <a:rPr lang="cs-CZ" altLang="cs-CZ" dirty="0" smtClean="0"/>
              <a:t>zavřený </a:t>
            </a:r>
            <a:r>
              <a:rPr lang="cs-CZ" altLang="cs-CZ" dirty="0"/>
              <a:t>okruh v elektrickém obvodu se nazývá </a:t>
            </a:r>
            <a:r>
              <a:rPr lang="cs-CZ" altLang="cs-CZ" b="1" dirty="0"/>
              <a:t>smyčka</a:t>
            </a:r>
            <a:r>
              <a:rPr lang="cs-CZ" altLang="cs-CZ" dirty="0"/>
              <a:t>.</a:t>
            </a:r>
            <a:endParaRPr lang="cs-CZ" altLang="cs-CZ" b="1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5472100" y="3158970"/>
            <a:ext cx="1958160" cy="73759"/>
            <a:chOff x="5472100" y="3699030"/>
            <a:chExt cx="1958160" cy="73759"/>
          </a:xfrm>
        </p:grpSpPr>
        <p:grpSp>
          <p:nvGrpSpPr>
            <p:cNvPr id="11" name="Skupina 10"/>
            <p:cNvGrpSpPr/>
            <p:nvPr/>
          </p:nvGrpSpPr>
          <p:grpSpPr>
            <a:xfrm>
              <a:off x="5472100" y="3699030"/>
              <a:ext cx="1158380" cy="73759"/>
              <a:chOff x="5472100" y="3436582"/>
              <a:chExt cx="1158380" cy="73759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5472100" y="3474005"/>
                <a:ext cx="108012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ál 12"/>
              <p:cNvSpPr/>
              <p:nvPr/>
            </p:nvSpPr>
            <p:spPr>
              <a:xfrm>
                <a:off x="6553885" y="3436582"/>
                <a:ext cx="76595" cy="7375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10" name="Přímá spojnice 9"/>
            <p:cNvCxnSpPr>
              <a:stCxn id="13" idx="6"/>
            </p:cNvCxnSpPr>
            <p:nvPr/>
          </p:nvCxnSpPr>
          <p:spPr>
            <a:xfrm flipV="1">
              <a:off x="6630480" y="3735909"/>
              <a:ext cx="799780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>
            <a:off x="5472100" y="3410704"/>
            <a:ext cx="1958160" cy="243321"/>
            <a:chOff x="5472100" y="3950764"/>
            <a:chExt cx="1958160" cy="243321"/>
          </a:xfrm>
        </p:grpSpPr>
        <p:grpSp>
          <p:nvGrpSpPr>
            <p:cNvPr id="17" name="Skupina 16"/>
            <p:cNvGrpSpPr/>
            <p:nvPr/>
          </p:nvGrpSpPr>
          <p:grpSpPr>
            <a:xfrm>
              <a:off x="5472100" y="3950764"/>
              <a:ext cx="1958160" cy="73759"/>
              <a:chOff x="5472100" y="3699030"/>
              <a:chExt cx="1958160" cy="73759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5472100" y="3699030"/>
                <a:ext cx="1158380" cy="73759"/>
                <a:chOff x="5472100" y="3436582"/>
                <a:chExt cx="1158380" cy="73759"/>
              </a:xfrm>
            </p:grpSpPr>
            <p:cxnSp>
              <p:nvCxnSpPr>
                <p:cNvPr id="20" name="Přímá spojnice 19"/>
                <p:cNvCxnSpPr/>
                <p:nvPr/>
              </p:nvCxnSpPr>
              <p:spPr>
                <a:xfrm>
                  <a:off x="5472100" y="3474005"/>
                  <a:ext cx="108012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ál 20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9" name="Přímá spojnice 18"/>
              <p:cNvCxnSpPr>
                <a:stCxn id="21" idx="6"/>
              </p:cNvCxnSpPr>
              <p:nvPr/>
            </p:nvCxnSpPr>
            <p:spPr>
              <a:xfrm flipV="1">
                <a:off x="6630480" y="3735909"/>
                <a:ext cx="79978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Přímá spojnice 15"/>
            <p:cNvCxnSpPr>
              <a:stCxn id="21" idx="4"/>
            </p:cNvCxnSpPr>
            <p:nvPr/>
          </p:nvCxnSpPr>
          <p:spPr>
            <a:xfrm flipH="1">
              <a:off x="6592182" y="4024523"/>
              <a:ext cx="1" cy="1695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bdélník 22"/>
          <p:cNvSpPr/>
          <p:nvPr/>
        </p:nvSpPr>
        <p:spPr>
          <a:xfrm>
            <a:off x="529433" y="4414832"/>
            <a:ext cx="8227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Elektrické obvody se </a:t>
            </a:r>
            <a:r>
              <a:rPr lang="cs-CZ" altLang="cs-CZ" dirty="0" smtClean="0"/>
              <a:t>skládají </a:t>
            </a:r>
            <a:r>
              <a:rPr lang="cs-CZ" altLang="cs-CZ" dirty="0"/>
              <a:t>z většího počtu aktivních a </a:t>
            </a:r>
            <a:r>
              <a:rPr lang="cs-CZ" altLang="cs-CZ" dirty="0" smtClean="0"/>
              <a:t>pasivních dvojpólů</a:t>
            </a:r>
            <a:r>
              <a:rPr lang="cs-CZ" altLang="cs-CZ" dirty="0"/>
              <a:t>: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521550" y="522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dirty="0"/>
              <a:t>Pasivní </a:t>
            </a:r>
            <a:r>
              <a:rPr lang="cs-CZ" altLang="cs-CZ" dirty="0" smtClean="0"/>
              <a:t>prvky</a:t>
            </a: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rezistor </a:t>
            </a:r>
            <a:r>
              <a:rPr lang="cs-CZ" altLang="cs-CZ" dirty="0" smtClean="0"/>
              <a:t>(odpor),</a:t>
            </a: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/>
              <a:t>induktor </a:t>
            </a:r>
            <a:r>
              <a:rPr lang="cs-CZ" altLang="cs-CZ" dirty="0" smtClean="0"/>
              <a:t>(cívka</a:t>
            </a:r>
            <a:r>
              <a:rPr lang="cs-CZ" altLang="cs-CZ" dirty="0"/>
              <a:t>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err="1"/>
              <a:t>kapacitor</a:t>
            </a:r>
            <a:r>
              <a:rPr lang="cs-CZ" altLang="cs-CZ" dirty="0"/>
              <a:t> </a:t>
            </a:r>
            <a:r>
              <a:rPr lang="cs-CZ" altLang="cs-CZ" dirty="0" smtClean="0"/>
              <a:t>(kondenzátor).</a:t>
            </a:r>
            <a:endParaRPr lang="cs-CZ" altLang="cs-CZ" dirty="0"/>
          </a:p>
        </p:txBody>
      </p:sp>
      <p:sp>
        <p:nvSpPr>
          <p:cNvPr id="25" name="Obdélník 24"/>
          <p:cNvSpPr/>
          <p:nvPr/>
        </p:nvSpPr>
        <p:spPr>
          <a:xfrm>
            <a:off x="3626895" y="5230328"/>
            <a:ext cx="18452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/>
              <a:t>Aktivní </a:t>
            </a:r>
            <a:r>
              <a:rPr lang="cs-CZ" altLang="cs-CZ" dirty="0" smtClean="0"/>
              <a:t>prvek:</a:t>
            </a: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zdroj napětí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zdroj proudu</a:t>
            </a:r>
            <a:endParaRPr lang="cs-CZ" altLang="cs-CZ" dirty="0"/>
          </a:p>
        </p:txBody>
      </p:sp>
      <p:sp>
        <p:nvSpPr>
          <p:cNvPr id="26" name="Obdélník 25"/>
          <p:cNvSpPr/>
          <p:nvPr/>
        </p:nvSpPr>
        <p:spPr>
          <a:xfrm>
            <a:off x="539243" y="4862191"/>
            <a:ext cx="78756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Dvojpól se může chovat </a:t>
            </a:r>
            <a:r>
              <a:rPr lang="cs-CZ" sz="1200" dirty="0" smtClean="0"/>
              <a:t>jako </a:t>
            </a:r>
            <a:r>
              <a:rPr lang="cs-CZ" sz="1200" dirty="0"/>
              <a:t>spotřebič elektrické energie, nebo jako zdroj.</a:t>
            </a:r>
          </a:p>
        </p:txBody>
      </p:sp>
      <p:grpSp>
        <p:nvGrpSpPr>
          <p:cNvPr id="3076" name="Skupina 3075"/>
          <p:cNvGrpSpPr/>
          <p:nvPr/>
        </p:nvGrpSpPr>
        <p:grpSpPr>
          <a:xfrm>
            <a:off x="6190155" y="4862191"/>
            <a:ext cx="1928920" cy="275471"/>
            <a:chOff x="3446875" y="6339207"/>
            <a:chExt cx="1928920" cy="275471"/>
          </a:xfrm>
        </p:grpSpPr>
        <p:grpSp>
          <p:nvGrpSpPr>
            <p:cNvPr id="8" name="Skupina 7"/>
            <p:cNvGrpSpPr/>
            <p:nvPr/>
          </p:nvGrpSpPr>
          <p:grpSpPr>
            <a:xfrm>
              <a:off x="4887035" y="6439520"/>
              <a:ext cx="488760" cy="73759"/>
              <a:chOff x="6141720" y="3436582"/>
              <a:chExt cx="488760" cy="73759"/>
            </a:xfrm>
          </p:grpSpPr>
          <p:cxnSp>
            <p:nvCxnSpPr>
              <p:cNvPr id="5" name="Přímá spojnice 4"/>
              <p:cNvCxnSpPr/>
              <p:nvPr/>
            </p:nvCxnSpPr>
            <p:spPr>
              <a:xfrm>
                <a:off x="6141720" y="3474005"/>
                <a:ext cx="4105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ál 6"/>
              <p:cNvSpPr/>
              <p:nvPr/>
            </p:nvSpPr>
            <p:spPr>
              <a:xfrm>
                <a:off x="6553885" y="3436582"/>
                <a:ext cx="76595" cy="7375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9" name="Skupina 28"/>
            <p:cNvGrpSpPr/>
            <p:nvPr/>
          </p:nvGrpSpPr>
          <p:grpSpPr>
            <a:xfrm rot="10800000">
              <a:off x="3446875" y="6438977"/>
              <a:ext cx="535132" cy="73759"/>
              <a:chOff x="6095348" y="3436582"/>
              <a:chExt cx="535132" cy="73759"/>
            </a:xfrm>
          </p:grpSpPr>
          <p:cxnSp>
            <p:nvCxnSpPr>
              <p:cNvPr id="30" name="Přímá spojnice 29"/>
              <p:cNvCxnSpPr/>
              <p:nvPr/>
            </p:nvCxnSpPr>
            <p:spPr>
              <a:xfrm rot="10800000" flipH="1">
                <a:off x="6095348" y="3474005"/>
                <a:ext cx="4568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ál 30"/>
              <p:cNvSpPr/>
              <p:nvPr/>
            </p:nvSpPr>
            <p:spPr>
              <a:xfrm>
                <a:off x="6553885" y="3436582"/>
                <a:ext cx="76595" cy="7375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7" name="Obdélník 26"/>
            <p:cNvSpPr/>
            <p:nvPr/>
          </p:nvSpPr>
          <p:spPr>
            <a:xfrm>
              <a:off x="3988741" y="6339207"/>
              <a:ext cx="914400" cy="2754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>
            <a:off x="6268416" y="5909598"/>
            <a:ext cx="1928920" cy="275471"/>
            <a:chOff x="3446875" y="6339207"/>
            <a:chExt cx="1928920" cy="275471"/>
          </a:xfrm>
        </p:grpSpPr>
        <p:grpSp>
          <p:nvGrpSpPr>
            <p:cNvPr id="39" name="Skupina 38"/>
            <p:cNvGrpSpPr/>
            <p:nvPr/>
          </p:nvGrpSpPr>
          <p:grpSpPr>
            <a:xfrm>
              <a:off x="4887035" y="6439520"/>
              <a:ext cx="488760" cy="73759"/>
              <a:chOff x="6141720" y="3436582"/>
              <a:chExt cx="488760" cy="73759"/>
            </a:xfrm>
          </p:grpSpPr>
          <p:cxnSp>
            <p:nvCxnSpPr>
              <p:cNvPr id="44" name="Přímá spojnice 43"/>
              <p:cNvCxnSpPr/>
              <p:nvPr/>
            </p:nvCxnSpPr>
            <p:spPr>
              <a:xfrm>
                <a:off x="6141720" y="3474005"/>
                <a:ext cx="4105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ál 44"/>
              <p:cNvSpPr/>
              <p:nvPr/>
            </p:nvSpPr>
            <p:spPr>
              <a:xfrm>
                <a:off x="6553885" y="3436582"/>
                <a:ext cx="76595" cy="7375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0" name="Skupina 39"/>
            <p:cNvGrpSpPr/>
            <p:nvPr/>
          </p:nvGrpSpPr>
          <p:grpSpPr>
            <a:xfrm rot="10800000">
              <a:off x="3446875" y="6438977"/>
              <a:ext cx="535132" cy="73759"/>
              <a:chOff x="6095348" y="3436582"/>
              <a:chExt cx="535132" cy="73759"/>
            </a:xfrm>
          </p:grpSpPr>
          <p:cxnSp>
            <p:nvCxnSpPr>
              <p:cNvPr id="42" name="Přímá spojnice 41"/>
              <p:cNvCxnSpPr/>
              <p:nvPr/>
            </p:nvCxnSpPr>
            <p:spPr>
              <a:xfrm rot="10800000" flipH="1">
                <a:off x="6095348" y="3474005"/>
                <a:ext cx="4568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ál 42"/>
              <p:cNvSpPr/>
              <p:nvPr/>
            </p:nvSpPr>
            <p:spPr>
              <a:xfrm>
                <a:off x="6553885" y="3436582"/>
                <a:ext cx="76595" cy="73759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1" name="Obdélník 40"/>
            <p:cNvSpPr/>
            <p:nvPr/>
          </p:nvSpPr>
          <p:spPr>
            <a:xfrm>
              <a:off x="3988741" y="6339207"/>
              <a:ext cx="914400" cy="27547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078" name="Přímá spojnice se šipkou 3077"/>
          <p:cNvCxnSpPr/>
          <p:nvPr/>
        </p:nvCxnSpPr>
        <p:spPr>
          <a:xfrm>
            <a:off x="6480732" y="5544235"/>
            <a:ext cx="14169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6480733" y="5340476"/>
            <a:ext cx="14169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ovéPole 3078"/>
          <p:cNvSpPr txBox="1"/>
          <p:nvPr/>
        </p:nvSpPr>
        <p:spPr>
          <a:xfrm>
            <a:off x="7030370" y="5110299"/>
            <a:ext cx="2371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i="1" dirty="0" smtClean="0"/>
              <a:t>u</a:t>
            </a:r>
            <a:endParaRPr lang="cs-CZ" sz="1050" i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7030370" y="5319210"/>
            <a:ext cx="2371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i="1" dirty="0"/>
              <a:t>i</a:t>
            </a:r>
          </a:p>
        </p:txBody>
      </p:sp>
      <p:cxnSp>
        <p:nvCxnSpPr>
          <p:cNvPr id="51" name="Přímá spojnice se šipkou 50"/>
          <p:cNvCxnSpPr/>
          <p:nvPr/>
        </p:nvCxnSpPr>
        <p:spPr>
          <a:xfrm flipH="1">
            <a:off x="6591524" y="6583046"/>
            <a:ext cx="14008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6575405" y="6391445"/>
            <a:ext cx="14169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7125042" y="6169428"/>
            <a:ext cx="2371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i="1" dirty="0" smtClean="0"/>
              <a:t>u</a:t>
            </a:r>
            <a:endParaRPr lang="cs-CZ" sz="1050" i="1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7125042" y="6371662"/>
            <a:ext cx="2371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i="1" dirty="0"/>
              <a:t>i</a:t>
            </a:r>
          </a:p>
        </p:txBody>
      </p:sp>
      <p:sp>
        <p:nvSpPr>
          <p:cNvPr id="3082" name="TextovéPole 3081"/>
          <p:cNvSpPr txBox="1"/>
          <p:nvPr/>
        </p:nvSpPr>
        <p:spPr>
          <a:xfrm>
            <a:off x="8211729" y="5229200"/>
            <a:ext cx="7707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pasivní dvojpól</a:t>
            </a:r>
            <a:endParaRPr lang="cs-CZ" sz="1050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8221212" y="6209189"/>
            <a:ext cx="7707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aktivní dvojpól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Topologie elektrického obvodu</a:t>
            </a:r>
            <a:endParaRPr lang="cs-CZ" dirty="0"/>
          </a:p>
        </p:txBody>
      </p:sp>
      <p:grpSp>
        <p:nvGrpSpPr>
          <p:cNvPr id="1035" name="Skupina 1034"/>
          <p:cNvGrpSpPr/>
          <p:nvPr/>
        </p:nvGrpSpPr>
        <p:grpSpPr>
          <a:xfrm>
            <a:off x="1931082" y="1994866"/>
            <a:ext cx="4801158" cy="2784284"/>
            <a:chOff x="1211002" y="1680961"/>
            <a:chExt cx="4801158" cy="2784284"/>
          </a:xfrm>
        </p:grpSpPr>
        <p:grpSp>
          <p:nvGrpSpPr>
            <p:cNvPr id="6" name="Skupina 5"/>
            <p:cNvGrpSpPr/>
            <p:nvPr/>
          </p:nvGrpSpPr>
          <p:grpSpPr>
            <a:xfrm>
              <a:off x="1556667" y="1943835"/>
              <a:ext cx="1909870" cy="275471"/>
              <a:chOff x="3465925" y="6339207"/>
              <a:chExt cx="1909870" cy="275471"/>
            </a:xfrm>
          </p:grpSpPr>
          <p:grpSp>
            <p:nvGrpSpPr>
              <p:cNvPr id="7" name="Skupina 6"/>
              <p:cNvGrpSpPr/>
              <p:nvPr/>
            </p:nvGrpSpPr>
            <p:grpSpPr>
              <a:xfrm>
                <a:off x="4887035" y="6439520"/>
                <a:ext cx="488760" cy="73759"/>
                <a:chOff x="6141720" y="3436582"/>
                <a:chExt cx="488760" cy="73759"/>
              </a:xfrm>
            </p:grpSpPr>
            <p:cxnSp>
              <p:nvCxnSpPr>
                <p:cNvPr id="12" name="Přímá spojnice 11"/>
                <p:cNvCxnSpPr/>
                <p:nvPr/>
              </p:nvCxnSpPr>
              <p:spPr>
                <a:xfrm>
                  <a:off x="6141720" y="3474005"/>
                  <a:ext cx="4105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vál 12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8" name="Skupina 7"/>
              <p:cNvGrpSpPr/>
              <p:nvPr/>
            </p:nvGrpSpPr>
            <p:grpSpPr>
              <a:xfrm rot="10800000">
                <a:off x="3465925" y="6438977"/>
                <a:ext cx="516083" cy="73759"/>
                <a:chOff x="6095347" y="3436582"/>
                <a:chExt cx="516083" cy="73759"/>
              </a:xfrm>
            </p:grpSpPr>
            <p:cxnSp>
              <p:nvCxnSpPr>
                <p:cNvPr id="10" name="Přímá spojnice 9"/>
                <p:cNvCxnSpPr>
                  <a:endCxn id="11" idx="2"/>
                </p:cNvCxnSpPr>
                <p:nvPr/>
              </p:nvCxnSpPr>
              <p:spPr>
                <a:xfrm rot="10800000" flipH="1">
                  <a:off x="6095347" y="3473462"/>
                  <a:ext cx="439488" cy="54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Ovál 10"/>
                <p:cNvSpPr/>
                <p:nvPr/>
              </p:nvSpPr>
              <p:spPr>
                <a:xfrm>
                  <a:off x="6534835" y="3436582"/>
                  <a:ext cx="76595" cy="7375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9" name="Obdélník 8"/>
              <p:cNvSpPr/>
              <p:nvPr/>
            </p:nvSpPr>
            <p:spPr>
              <a:xfrm>
                <a:off x="3988741" y="6339207"/>
                <a:ext cx="914400" cy="2754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4" name="Skupina 13"/>
            <p:cNvGrpSpPr/>
            <p:nvPr/>
          </p:nvGrpSpPr>
          <p:grpSpPr>
            <a:xfrm>
              <a:off x="3392268" y="1943835"/>
              <a:ext cx="1928920" cy="275471"/>
              <a:chOff x="3446875" y="6339207"/>
              <a:chExt cx="1928920" cy="275471"/>
            </a:xfrm>
          </p:grpSpPr>
          <p:grpSp>
            <p:nvGrpSpPr>
              <p:cNvPr id="15" name="Skupina 14"/>
              <p:cNvGrpSpPr/>
              <p:nvPr/>
            </p:nvGrpSpPr>
            <p:grpSpPr>
              <a:xfrm>
                <a:off x="4887035" y="6439520"/>
                <a:ext cx="488760" cy="73759"/>
                <a:chOff x="6141720" y="3436582"/>
                <a:chExt cx="488760" cy="73759"/>
              </a:xfrm>
            </p:grpSpPr>
            <p:cxnSp>
              <p:nvCxnSpPr>
                <p:cNvPr id="20" name="Přímá spojnice 19"/>
                <p:cNvCxnSpPr/>
                <p:nvPr/>
              </p:nvCxnSpPr>
              <p:spPr>
                <a:xfrm>
                  <a:off x="6141720" y="3474005"/>
                  <a:ext cx="4105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Ovál 20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6" name="Skupina 15"/>
              <p:cNvGrpSpPr/>
              <p:nvPr/>
            </p:nvGrpSpPr>
            <p:grpSpPr>
              <a:xfrm rot="10800000">
                <a:off x="3446875" y="6438977"/>
                <a:ext cx="535132" cy="73759"/>
                <a:chOff x="6095348" y="3436582"/>
                <a:chExt cx="535132" cy="73759"/>
              </a:xfrm>
            </p:grpSpPr>
            <p:cxnSp>
              <p:nvCxnSpPr>
                <p:cNvPr id="18" name="Přímá spojnice 17"/>
                <p:cNvCxnSpPr/>
                <p:nvPr/>
              </p:nvCxnSpPr>
              <p:spPr>
                <a:xfrm rot="10800000" flipH="1">
                  <a:off x="6095348" y="3474005"/>
                  <a:ext cx="45687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Ovál 18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7" name="Obdélník 16"/>
              <p:cNvSpPr/>
              <p:nvPr/>
            </p:nvSpPr>
            <p:spPr>
              <a:xfrm>
                <a:off x="3988741" y="6339207"/>
                <a:ext cx="914400" cy="2754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45" name="Přímá spojnice 44"/>
            <p:cNvCxnSpPr/>
            <p:nvPr/>
          </p:nvCxnSpPr>
          <p:spPr>
            <a:xfrm rot="5400000">
              <a:off x="5070496" y="3721104"/>
              <a:ext cx="4105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4" name="Skupina 1023"/>
            <p:cNvGrpSpPr/>
            <p:nvPr/>
          </p:nvGrpSpPr>
          <p:grpSpPr>
            <a:xfrm>
              <a:off x="5138010" y="2050294"/>
              <a:ext cx="275471" cy="1456266"/>
              <a:chOff x="5138010" y="2050294"/>
              <a:chExt cx="275471" cy="1456266"/>
            </a:xfrm>
          </p:grpSpPr>
          <p:grpSp>
            <p:nvGrpSpPr>
              <p:cNvPr id="41" name="Skupina 40"/>
              <p:cNvGrpSpPr/>
              <p:nvPr/>
            </p:nvGrpSpPr>
            <p:grpSpPr>
              <a:xfrm rot="16200000">
                <a:off x="5009266" y="2280980"/>
                <a:ext cx="535132" cy="73759"/>
                <a:chOff x="6095348" y="3436582"/>
                <a:chExt cx="535132" cy="73759"/>
              </a:xfrm>
            </p:grpSpPr>
            <p:cxnSp>
              <p:nvCxnSpPr>
                <p:cNvPr id="43" name="Přímá spojnice 42"/>
                <p:cNvCxnSpPr/>
                <p:nvPr/>
              </p:nvCxnSpPr>
              <p:spPr>
                <a:xfrm rot="10800000" flipH="1">
                  <a:off x="6095348" y="3474005"/>
                  <a:ext cx="45687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Ovál 43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42" name="Obdélník 41"/>
              <p:cNvSpPr/>
              <p:nvPr/>
            </p:nvSpPr>
            <p:spPr>
              <a:xfrm rot="5400000">
                <a:off x="4818546" y="2911624"/>
                <a:ext cx="914400" cy="2754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7" name="Skupina 46"/>
            <p:cNvGrpSpPr/>
            <p:nvPr/>
          </p:nvGrpSpPr>
          <p:grpSpPr>
            <a:xfrm rot="5400000">
              <a:off x="2459159" y="2872257"/>
              <a:ext cx="1928920" cy="275471"/>
              <a:chOff x="3446875" y="6339207"/>
              <a:chExt cx="1928920" cy="275471"/>
            </a:xfrm>
          </p:grpSpPr>
          <p:grpSp>
            <p:nvGrpSpPr>
              <p:cNvPr id="48" name="Skupina 47"/>
              <p:cNvGrpSpPr/>
              <p:nvPr/>
            </p:nvGrpSpPr>
            <p:grpSpPr>
              <a:xfrm>
                <a:off x="4887035" y="6439520"/>
                <a:ext cx="488760" cy="73759"/>
                <a:chOff x="6141720" y="3436582"/>
                <a:chExt cx="488760" cy="73759"/>
              </a:xfrm>
            </p:grpSpPr>
            <p:cxnSp>
              <p:nvCxnSpPr>
                <p:cNvPr id="53" name="Přímá spojnice 52"/>
                <p:cNvCxnSpPr/>
                <p:nvPr/>
              </p:nvCxnSpPr>
              <p:spPr>
                <a:xfrm>
                  <a:off x="6141720" y="3474005"/>
                  <a:ext cx="4105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Ovál 53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49" name="Skupina 48"/>
              <p:cNvGrpSpPr/>
              <p:nvPr/>
            </p:nvGrpSpPr>
            <p:grpSpPr>
              <a:xfrm rot="10800000">
                <a:off x="3446875" y="6438977"/>
                <a:ext cx="535132" cy="73759"/>
                <a:chOff x="6095348" y="3436582"/>
                <a:chExt cx="535132" cy="73759"/>
              </a:xfrm>
            </p:grpSpPr>
            <p:cxnSp>
              <p:nvCxnSpPr>
                <p:cNvPr id="51" name="Přímá spojnice 50"/>
                <p:cNvCxnSpPr/>
                <p:nvPr/>
              </p:nvCxnSpPr>
              <p:spPr>
                <a:xfrm rot="10800000" flipH="1">
                  <a:off x="6095348" y="3474005"/>
                  <a:ext cx="45687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Ovál 51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50" name="Obdélník 49"/>
              <p:cNvSpPr/>
              <p:nvPr/>
            </p:nvSpPr>
            <p:spPr>
              <a:xfrm>
                <a:off x="3988741" y="6339207"/>
                <a:ext cx="914400" cy="2754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55" name="Skupina 54"/>
            <p:cNvGrpSpPr/>
            <p:nvPr/>
          </p:nvGrpSpPr>
          <p:grpSpPr>
            <a:xfrm>
              <a:off x="1579256" y="3803181"/>
              <a:ext cx="1884103" cy="275471"/>
              <a:chOff x="3525136" y="6339207"/>
              <a:chExt cx="1850659" cy="275471"/>
            </a:xfrm>
          </p:grpSpPr>
          <p:grpSp>
            <p:nvGrpSpPr>
              <p:cNvPr id="56" name="Skupina 55"/>
              <p:cNvGrpSpPr/>
              <p:nvPr/>
            </p:nvGrpSpPr>
            <p:grpSpPr>
              <a:xfrm>
                <a:off x="4887035" y="6439520"/>
                <a:ext cx="488760" cy="73759"/>
                <a:chOff x="6141720" y="3436582"/>
                <a:chExt cx="488760" cy="73759"/>
              </a:xfrm>
            </p:grpSpPr>
            <p:cxnSp>
              <p:nvCxnSpPr>
                <p:cNvPr id="61" name="Přímá spojnice 60"/>
                <p:cNvCxnSpPr/>
                <p:nvPr/>
              </p:nvCxnSpPr>
              <p:spPr>
                <a:xfrm>
                  <a:off x="6141720" y="3474005"/>
                  <a:ext cx="4105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Ovál 61"/>
                <p:cNvSpPr/>
                <p:nvPr/>
              </p:nvSpPr>
              <p:spPr>
                <a:xfrm>
                  <a:off x="6553885" y="3436582"/>
                  <a:ext cx="76595" cy="73759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59" name="Přímá spojnice 58"/>
              <p:cNvCxnSpPr/>
              <p:nvPr/>
            </p:nvCxnSpPr>
            <p:spPr>
              <a:xfrm flipH="1">
                <a:off x="3525136" y="6475313"/>
                <a:ext cx="4568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bdélník 57"/>
              <p:cNvSpPr/>
              <p:nvPr/>
            </p:nvSpPr>
            <p:spPr>
              <a:xfrm>
                <a:off x="3988741" y="6339207"/>
                <a:ext cx="914400" cy="27547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3" name="Přímá spojnice 62"/>
            <p:cNvCxnSpPr>
              <a:stCxn id="54" idx="0"/>
            </p:cNvCxnSpPr>
            <p:nvPr/>
          </p:nvCxnSpPr>
          <p:spPr>
            <a:xfrm flipV="1">
              <a:off x="3461042" y="3936155"/>
              <a:ext cx="181470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Skupina 65"/>
            <p:cNvGrpSpPr/>
            <p:nvPr/>
          </p:nvGrpSpPr>
          <p:grpSpPr>
            <a:xfrm rot="5400000">
              <a:off x="1146576" y="3447116"/>
              <a:ext cx="893940" cy="73759"/>
              <a:chOff x="6525537" y="3699030"/>
              <a:chExt cx="893940" cy="73759"/>
            </a:xfrm>
          </p:grpSpPr>
          <p:grpSp>
            <p:nvGrpSpPr>
              <p:cNvPr id="67" name="Skupina 66"/>
              <p:cNvGrpSpPr/>
              <p:nvPr/>
            </p:nvGrpSpPr>
            <p:grpSpPr>
              <a:xfrm>
                <a:off x="6525537" y="3699030"/>
                <a:ext cx="318400" cy="73759"/>
                <a:chOff x="6525537" y="3436582"/>
                <a:chExt cx="318400" cy="73759"/>
              </a:xfrm>
            </p:grpSpPr>
            <p:cxnSp>
              <p:nvCxnSpPr>
                <p:cNvPr id="69" name="Přímá spojnice 68"/>
                <p:cNvCxnSpPr/>
                <p:nvPr/>
              </p:nvCxnSpPr>
              <p:spPr>
                <a:xfrm rot="16200000">
                  <a:off x="6650571" y="3348973"/>
                  <a:ext cx="0" cy="2500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Ovál 69"/>
                <p:cNvSpPr/>
                <p:nvPr/>
              </p:nvSpPr>
              <p:spPr>
                <a:xfrm>
                  <a:off x="6767342" y="3436582"/>
                  <a:ext cx="76595" cy="73759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68" name="Přímá spojnice 67"/>
              <p:cNvCxnSpPr/>
              <p:nvPr/>
            </p:nvCxnSpPr>
            <p:spPr>
              <a:xfrm rot="16200000">
                <a:off x="7129903" y="3451099"/>
                <a:ext cx="3" cy="57914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8" name="Ovál 1027"/>
            <p:cNvSpPr/>
            <p:nvPr/>
          </p:nvSpPr>
          <p:spPr>
            <a:xfrm>
              <a:off x="1391022" y="2641229"/>
              <a:ext cx="405045" cy="40504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U</a:t>
              </a:r>
              <a:endParaRPr lang="cs-CZ" dirty="0">
                <a:solidFill>
                  <a:schemeClr val="tx1"/>
                </a:solidFill>
              </a:endParaRPr>
            </a:p>
          </p:txBody>
        </p:sp>
        <p:cxnSp>
          <p:nvCxnSpPr>
            <p:cNvPr id="1030" name="Přímá spojnice 1029"/>
            <p:cNvCxnSpPr>
              <a:stCxn id="1028" idx="0"/>
              <a:endCxn id="11" idx="0"/>
            </p:cNvCxnSpPr>
            <p:nvPr/>
          </p:nvCxnSpPr>
          <p:spPr>
            <a:xfrm flipV="1">
              <a:off x="1593545" y="2117364"/>
              <a:ext cx="1419" cy="5238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1" name="TextovéPole 1030"/>
            <p:cNvSpPr txBox="1"/>
            <p:nvPr/>
          </p:nvSpPr>
          <p:spPr>
            <a:xfrm>
              <a:off x="5413482" y="1680961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5</a:t>
              </a:r>
              <a:endParaRPr lang="cs-CZ" dirty="0"/>
            </a:p>
          </p:txBody>
        </p:sp>
        <p:sp>
          <p:nvSpPr>
            <p:cNvPr id="77" name="TextovéPole 76"/>
            <p:cNvSpPr txBox="1"/>
            <p:nvPr/>
          </p:nvSpPr>
          <p:spPr>
            <a:xfrm>
              <a:off x="1211002" y="1895275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1</a:t>
              </a:r>
              <a:endParaRPr lang="cs-CZ" dirty="0"/>
            </a:p>
          </p:txBody>
        </p:sp>
        <p:sp>
          <p:nvSpPr>
            <p:cNvPr id="78" name="TextovéPole 77"/>
            <p:cNvSpPr txBox="1"/>
            <p:nvPr/>
          </p:nvSpPr>
          <p:spPr>
            <a:xfrm>
              <a:off x="3333609" y="1680961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4</a:t>
              </a:r>
              <a:endParaRPr lang="cs-CZ" dirty="0"/>
            </a:p>
          </p:txBody>
        </p:sp>
        <p:sp>
          <p:nvSpPr>
            <p:cNvPr id="79" name="TextovéPole 78"/>
            <p:cNvSpPr txBox="1"/>
            <p:nvPr/>
          </p:nvSpPr>
          <p:spPr>
            <a:xfrm>
              <a:off x="1289679" y="3726581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2</a:t>
              </a:r>
              <a:endParaRPr lang="cs-CZ" dirty="0"/>
            </a:p>
          </p:txBody>
        </p:sp>
        <p:sp>
          <p:nvSpPr>
            <p:cNvPr id="80" name="TextovéPole 79"/>
            <p:cNvSpPr txBox="1"/>
            <p:nvPr/>
          </p:nvSpPr>
          <p:spPr>
            <a:xfrm>
              <a:off x="3302257" y="4095913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3</a:t>
              </a:r>
              <a:endParaRPr lang="cs-CZ" dirty="0"/>
            </a:p>
          </p:txBody>
        </p:sp>
        <p:sp>
          <p:nvSpPr>
            <p:cNvPr id="1032" name="TextovéPole 1031"/>
            <p:cNvSpPr txBox="1"/>
            <p:nvPr/>
          </p:nvSpPr>
          <p:spPr>
            <a:xfrm>
              <a:off x="1811819" y="2483895"/>
              <a:ext cx="3749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I.</a:t>
              </a:r>
              <a:endParaRPr lang="cs-CZ" dirty="0"/>
            </a:p>
          </p:txBody>
        </p:sp>
        <p:sp>
          <p:nvSpPr>
            <p:cNvPr id="82" name="TextovéPole 81"/>
            <p:cNvSpPr txBox="1"/>
            <p:nvPr/>
          </p:nvSpPr>
          <p:spPr>
            <a:xfrm>
              <a:off x="3698963" y="2483895"/>
              <a:ext cx="377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II.</a:t>
              </a:r>
              <a:endParaRPr lang="cs-CZ" dirty="0"/>
            </a:p>
          </p:txBody>
        </p:sp>
        <p:sp>
          <p:nvSpPr>
            <p:cNvPr id="83" name="TextovéPole 82"/>
            <p:cNvSpPr txBox="1"/>
            <p:nvPr/>
          </p:nvSpPr>
          <p:spPr>
            <a:xfrm>
              <a:off x="5503492" y="2483895"/>
              <a:ext cx="508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III.</a:t>
              </a:r>
              <a:endParaRPr lang="cs-CZ" dirty="0"/>
            </a:p>
          </p:txBody>
        </p:sp>
        <p:sp>
          <p:nvSpPr>
            <p:cNvPr id="1034" name="Oblouk 1033"/>
            <p:cNvSpPr/>
            <p:nvPr/>
          </p:nvSpPr>
          <p:spPr>
            <a:xfrm>
              <a:off x="2021852" y="2724746"/>
              <a:ext cx="987991" cy="874625"/>
            </a:xfrm>
            <a:prstGeom prst="arc">
              <a:avLst>
                <a:gd name="adj1" fmla="val 9599247"/>
                <a:gd name="adj2" fmla="val 183614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Oblouk 85"/>
            <p:cNvSpPr/>
            <p:nvPr/>
          </p:nvSpPr>
          <p:spPr>
            <a:xfrm>
              <a:off x="3955829" y="2724746"/>
              <a:ext cx="987991" cy="874625"/>
            </a:xfrm>
            <a:prstGeom prst="arc">
              <a:avLst>
                <a:gd name="adj1" fmla="val 9599247"/>
                <a:gd name="adj2" fmla="val 183614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7" name="TextovéPole 86"/>
            <p:cNvSpPr txBox="1"/>
            <p:nvPr/>
          </p:nvSpPr>
          <p:spPr>
            <a:xfrm>
              <a:off x="2321750" y="2887073"/>
              <a:ext cx="180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a</a:t>
              </a:r>
              <a:endParaRPr lang="cs-CZ" dirty="0"/>
            </a:p>
          </p:txBody>
        </p:sp>
        <p:sp>
          <p:nvSpPr>
            <p:cNvPr id="89" name="TextovéPole 88"/>
            <p:cNvSpPr txBox="1"/>
            <p:nvPr/>
          </p:nvSpPr>
          <p:spPr>
            <a:xfrm>
              <a:off x="4346975" y="2888940"/>
              <a:ext cx="192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b</a:t>
              </a:r>
              <a:endParaRPr lang="cs-CZ" dirty="0"/>
            </a:p>
          </p:txBody>
        </p:sp>
      </p:grpSp>
      <p:sp>
        <p:nvSpPr>
          <p:cNvPr id="1038" name="Zaoblený obdélníkový popisek 1037"/>
          <p:cNvSpPr/>
          <p:nvPr/>
        </p:nvSpPr>
        <p:spPr>
          <a:xfrm>
            <a:off x="2531899" y="1538790"/>
            <a:ext cx="1474064" cy="456076"/>
          </a:xfrm>
          <a:prstGeom prst="wedgeRoundRectCallout">
            <a:avLst>
              <a:gd name="adj1" fmla="val 54554"/>
              <a:gd name="adj2" fmla="val 1195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Uzel třetího řádu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94" name="Zaoblený obdélníkový popisek 93"/>
          <p:cNvSpPr/>
          <p:nvPr/>
        </p:nvSpPr>
        <p:spPr>
          <a:xfrm>
            <a:off x="6597225" y="2305173"/>
            <a:ext cx="1474064" cy="456076"/>
          </a:xfrm>
          <a:prstGeom prst="wedgeRoundRectCallout">
            <a:avLst>
              <a:gd name="adj1" fmla="val -84158"/>
              <a:gd name="adj2" fmla="val -280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Svorka, uzel druhého řádu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039" name="TextovéPole 1038"/>
          <p:cNvSpPr txBox="1"/>
          <p:nvPr/>
        </p:nvSpPr>
        <p:spPr>
          <a:xfrm>
            <a:off x="2276746" y="4779150"/>
            <a:ext cx="4275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1, 2, 3, 4, 5 … uzly</a:t>
            </a:r>
          </a:p>
          <a:p>
            <a:r>
              <a:rPr lang="cs-CZ" dirty="0" smtClean="0"/>
              <a:t>I., II. a III. … větve</a:t>
            </a:r>
          </a:p>
          <a:p>
            <a:r>
              <a:rPr lang="cs-CZ" dirty="0" smtClean="0"/>
              <a:t>a, b … smyčky</a:t>
            </a:r>
            <a:endParaRPr lang="cs-CZ" dirty="0"/>
          </a:p>
        </p:txBody>
      </p:sp>
      <p:sp>
        <p:nvSpPr>
          <p:cNvPr id="1040" name="Obdélník 1039"/>
          <p:cNvSpPr/>
          <p:nvPr/>
        </p:nvSpPr>
        <p:spPr>
          <a:xfrm>
            <a:off x="611560" y="6174305"/>
            <a:ext cx="78107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Animace pojmů uzly, větve, smyčky: </a:t>
            </a:r>
            <a:r>
              <a:rPr lang="cs-CZ" dirty="0">
                <a:hlinkClick r:id="rId2"/>
              </a:rPr>
              <a:t>http://www.souch.cz/dok/e/eo_01.html</a:t>
            </a:r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9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7950" y="53975"/>
            <a:ext cx="9251950" cy="1034765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Cvičení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81690" y="5768954"/>
            <a:ext cx="5691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Doplňte svorky a pojmenujte jednotlivé části obvodu.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63" y="1685925"/>
            <a:ext cx="5983287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857365" y="4889847"/>
            <a:ext cx="6461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51376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600" b="1" dirty="0" smtClean="0"/>
              <a:t>Obr. 1</a:t>
            </a:r>
            <a:r>
              <a:rPr lang="cs-CZ" sz="1600" dirty="0" smtClean="0"/>
              <a:t> </a:t>
            </a:r>
            <a:r>
              <a:rPr lang="cs-CZ" sz="1600" dirty="0"/>
              <a:t>OPENCLIPS. </a:t>
            </a:r>
            <a:r>
              <a:rPr lang="cs-CZ" sz="1600" i="1" dirty="0"/>
              <a:t>Základní Deska, Schéma Obvodu - Volně dostupný obrázek - 152501</a:t>
            </a:r>
            <a:r>
              <a:rPr lang="cs-CZ" sz="1600" dirty="0"/>
              <a:t>[online]. [cit. </a:t>
            </a:r>
            <a:r>
              <a:rPr lang="cs-CZ" sz="1600" smtClean="0"/>
              <a:t>20.09.2013</a:t>
            </a:r>
            <a:r>
              <a:rPr lang="cs-CZ" sz="1600" dirty="0"/>
              <a:t>]. Dostupný na WWW: </a:t>
            </a:r>
            <a:r>
              <a:rPr lang="cs-CZ" sz="1600" dirty="0">
                <a:hlinkClick r:id="rId2"/>
              </a:rPr>
              <a:t>http://pixabay.com/cs/z%C3%A1kladn%C3%AD-deska-sch%C3%A9ma-obvodu-obvod-152501/</a:t>
            </a:r>
            <a:endParaRPr lang="cs-CZ" sz="1600" dirty="0"/>
          </a:p>
          <a:p>
            <a:pPr marL="0" indent="0" eaLnBrk="1" hangingPunct="1">
              <a:buNone/>
            </a:pPr>
            <a:r>
              <a:rPr lang="cs-CZ" sz="1600" b="1" dirty="0" smtClean="0"/>
              <a:t>Obr. 2 </a:t>
            </a:r>
            <a:r>
              <a:rPr lang="cs-CZ" sz="1600" dirty="0" smtClean="0"/>
              <a:t>Archiv autora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9170</TotalTime>
  <Words>362</Words>
  <Application>Microsoft Office PowerPoint</Application>
  <PresentationFormat>Předvádění na obrazovce (4:3)</PresentationFormat>
  <Paragraphs>87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Elektrické obvody - topologie</vt:lpstr>
      <vt:lpstr>Základy elektrických obvodů</vt:lpstr>
      <vt:lpstr>Elektrické obvody</vt:lpstr>
      <vt:lpstr>Prvky – npóly</vt:lpstr>
      <vt:lpstr>Topologie elektrického obvodu</vt:lpstr>
      <vt:lpstr>Cvičení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357</cp:revision>
  <dcterms:created xsi:type="dcterms:W3CDTF">2013-03-27T07:54:35Z</dcterms:created>
  <dcterms:modified xsi:type="dcterms:W3CDTF">2013-11-28T15:44:11Z</dcterms:modified>
</cp:coreProperties>
</file>