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9D6E83-6C51-422B-B945-A886532F41ED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949854-7BB0-44B7-A5C9-40B19C33D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>
              <a:spcAft>
                <a:spcPct val="0"/>
              </a:spcAft>
            </a:pPr>
            <a:r>
              <a:rPr lang="cs-CZ" sz="1500" b="1" dirty="0"/>
              <a:t>Jméno autora: Mgr. Vlasta </a:t>
            </a:r>
            <a:r>
              <a:rPr lang="cs-CZ" sz="1500" b="1" dirty="0" err="1"/>
              <a:t>Kollariková</a:t>
            </a:r>
            <a:r>
              <a:rPr lang="cs-CZ" sz="1500" b="1" dirty="0"/>
              <a:t/>
            </a:r>
            <a:br>
              <a:rPr lang="cs-CZ" sz="1500" b="1" dirty="0"/>
            </a:br>
            <a:r>
              <a:rPr lang="cs-CZ" sz="1500" b="1" dirty="0"/>
              <a:t>Datum vytvoření: 05.04. 2013</a:t>
            </a:r>
          </a:p>
          <a:p>
            <a:pPr algn="ctr">
              <a:spcAft>
                <a:spcPct val="0"/>
              </a:spcAft>
            </a:pPr>
            <a:r>
              <a:rPr lang="cs-CZ" sz="1500" b="1" dirty="0"/>
              <a:t>Číslo </a:t>
            </a:r>
            <a:r>
              <a:rPr lang="cs-CZ" sz="1500" b="1" dirty="0" err="1"/>
              <a:t>DUMu</a:t>
            </a:r>
            <a:r>
              <a:rPr lang="cs-CZ" sz="1500" b="1" dirty="0"/>
              <a:t>: VY_32_INOVACE_04_OSVZ_ZSVb</a:t>
            </a:r>
            <a:endParaRPr lang="cs-CZ" sz="1500" b="1" dirty="0" smtClean="0"/>
          </a:p>
          <a:p>
            <a:pPr algn="ctr">
              <a:spcAft>
                <a:spcPct val="0"/>
              </a:spcAft>
            </a:pPr>
            <a:r>
              <a:rPr lang="cs-CZ" sz="1500" b="1" dirty="0"/>
              <a:t/>
            </a:r>
            <a:br>
              <a:rPr lang="cs-CZ" sz="1500" b="1" dirty="0"/>
            </a:br>
            <a:r>
              <a:rPr lang="cs-CZ" sz="1500" b="1" dirty="0"/>
              <a:t>Ročník: I.</a:t>
            </a:r>
          </a:p>
          <a:p>
            <a:pPr algn="ctr">
              <a:spcAft>
                <a:spcPct val="0"/>
              </a:spcAft>
            </a:pPr>
            <a:r>
              <a:rPr lang="cs-CZ" sz="1500" b="1" dirty="0"/>
              <a:t>Vzdělávací oblast: Společenskovědní vzdělávání</a:t>
            </a:r>
          </a:p>
          <a:p>
            <a:pPr algn="ctr">
              <a:spcAft>
                <a:spcPct val="0"/>
              </a:spcAft>
            </a:pPr>
            <a:r>
              <a:rPr lang="cs-CZ" sz="1500" b="1" dirty="0"/>
              <a:t>Vzdělávací obor: Základy společenských věd</a:t>
            </a:r>
          </a:p>
          <a:p>
            <a:pPr algn="ctr">
              <a:spcAft>
                <a:spcPct val="0"/>
              </a:spcAft>
            </a:pPr>
            <a:r>
              <a:rPr lang="cs-CZ" sz="1500" b="1" dirty="0"/>
              <a:t>Tematický okruh: Praktická filozofie a filozofická antropologie</a:t>
            </a:r>
          </a:p>
          <a:p>
            <a:pPr algn="ctr">
              <a:spcAft>
                <a:spcPct val="0"/>
              </a:spcAft>
            </a:pPr>
            <a:r>
              <a:rPr lang="cs-CZ" sz="1500" b="1" dirty="0"/>
              <a:t>Téma: Lidské </a:t>
            </a:r>
            <a:r>
              <a:rPr lang="cs-CZ" sz="1500" b="1" dirty="0" smtClean="0"/>
              <a:t>jednání</a:t>
            </a:r>
          </a:p>
          <a:p>
            <a:pPr algn="ctr">
              <a:spcAft>
                <a:spcPct val="0"/>
              </a:spcAft>
            </a:pPr>
            <a:endParaRPr lang="cs-CZ" sz="1500" b="1" dirty="0"/>
          </a:p>
          <a:p>
            <a:pPr algn="ctr">
              <a:spcAft>
                <a:spcPct val="0"/>
              </a:spcAft>
            </a:pPr>
            <a:r>
              <a:rPr lang="cs-CZ" sz="1500" b="1" dirty="0"/>
              <a:t>Metodický list/anotace:</a:t>
            </a:r>
          </a:p>
          <a:p>
            <a:pPr algn="ctr">
              <a:spcAft>
                <a:spcPct val="0"/>
              </a:spcAft>
            </a:pPr>
            <a:r>
              <a:rPr lang="cs-CZ" sz="1500" b="1" dirty="0" smtClean="0"/>
              <a:t>Diskutovat se žáky o důsledcích jednání jedince i společnosti</a:t>
            </a:r>
            <a:endParaRPr lang="cs-CZ" sz="1500" b="1" dirty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9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Lidské jednání, svědomí, spravedlnost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Praktická filozofie</a:t>
            </a:r>
          </a:p>
          <a:p>
            <a:r>
              <a:rPr lang="cs-CZ" dirty="0" smtClean="0"/>
              <a:t>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822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Jednání, druhy jednání, volní jednání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1. jednání </a:t>
            </a:r>
            <a:r>
              <a:rPr lang="cs-CZ" dirty="0" smtClean="0"/>
              <a:t>= vědomý vztah člověka ke svému okolí, k druhým lidem, ke společnosti, k normám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2. druhy jednání</a:t>
            </a:r>
            <a:r>
              <a:rPr lang="cs-CZ" dirty="0" smtClean="0"/>
              <a:t>: a) reflexivní a instinktivní</a:t>
            </a:r>
          </a:p>
          <a:p>
            <a:r>
              <a:rPr lang="cs-CZ" dirty="0"/>
              <a:t> </a:t>
            </a:r>
            <a:r>
              <a:rPr lang="cs-CZ" dirty="0" smtClean="0"/>
              <a:t> b) impulzivní       c) volní - dosažení cíle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3. volní jednání - </a:t>
            </a:r>
            <a:r>
              <a:rPr lang="cs-CZ" dirty="0" smtClean="0"/>
              <a:t>3 fáze: </a:t>
            </a:r>
            <a:r>
              <a:rPr lang="cs-CZ" i="1" dirty="0" smtClean="0">
                <a:solidFill>
                  <a:srgbClr val="FF0000"/>
                </a:solidFill>
              </a:rPr>
              <a:t>přípravná</a:t>
            </a:r>
            <a:r>
              <a:rPr lang="cs-CZ" dirty="0" smtClean="0"/>
              <a:t> (přání, potřeby),</a:t>
            </a:r>
            <a:r>
              <a:rPr lang="cs-CZ" i="1" dirty="0" smtClean="0">
                <a:solidFill>
                  <a:srgbClr val="FF0000"/>
                </a:solidFill>
              </a:rPr>
              <a:t> rozhodovací </a:t>
            </a:r>
            <a:r>
              <a:rPr lang="cs-CZ" dirty="0" smtClean="0"/>
              <a:t>(cíl a způsob dosažení),</a:t>
            </a:r>
            <a:r>
              <a:rPr lang="cs-CZ" i="1" dirty="0" smtClean="0">
                <a:solidFill>
                  <a:srgbClr val="FF0000"/>
                </a:solidFill>
              </a:rPr>
              <a:t> prováděcí </a:t>
            </a:r>
            <a:r>
              <a:rPr lang="cs-CZ" dirty="0" smtClean="0"/>
              <a:t>(realizace)</a:t>
            </a:r>
          </a:p>
        </p:txBody>
      </p:sp>
    </p:spTree>
    <p:extLst>
      <p:ext uri="{BB962C8B-B14F-4D97-AF65-F5344CB8AC3E}">
        <p14:creationId xmlns:p14="http://schemas.microsoft.com/office/powerpoint/2010/main" xmlns="" val="401928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Svědomí a spravedlnost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s</a:t>
            </a:r>
            <a:r>
              <a:rPr lang="cs-CZ" u="sng" dirty="0" smtClean="0">
                <a:solidFill>
                  <a:srgbClr val="FF0000"/>
                </a:solidFill>
              </a:rPr>
              <a:t>vědomí </a:t>
            </a:r>
            <a:r>
              <a:rPr lang="cs-CZ" dirty="0"/>
              <a:t> </a:t>
            </a:r>
            <a:r>
              <a:rPr lang="cs-CZ" dirty="0" smtClean="0"/>
              <a:t>- chápeme jako „kompas“ mezi dobrem a zlem, vnitřní hlas, morální kontrolu, autoregulaci; záleží na charakteru člověka, jestli přijme určité morální normy; nátlak, opačné </a:t>
            </a:r>
            <a:r>
              <a:rPr lang="cs-CZ" smtClean="0"/>
              <a:t>vnitřní </a:t>
            </a:r>
            <a:r>
              <a:rPr lang="cs-CZ" smtClean="0"/>
              <a:t>přání = výčitky </a:t>
            </a:r>
            <a:r>
              <a:rPr lang="cs-CZ" dirty="0" smtClean="0"/>
              <a:t>s.</a:t>
            </a:r>
          </a:p>
          <a:p>
            <a:r>
              <a:rPr lang="cs-CZ" dirty="0" smtClean="0"/>
              <a:t>2. </a:t>
            </a:r>
            <a:r>
              <a:rPr lang="cs-CZ" u="sng" dirty="0" smtClean="0">
                <a:solidFill>
                  <a:srgbClr val="FF0000"/>
                </a:solidFill>
              </a:rPr>
              <a:t>spravedlnost </a:t>
            </a:r>
            <a:r>
              <a:rPr lang="cs-CZ" dirty="0" smtClean="0"/>
              <a:t>- nastavuje dobré vztahy ve společnosti, vychází z rovnosti před zákonem; alegorie - meč, váhy, oči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411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Cítí všichni lidé vinu za své činy, když dají přednost zlu? Proč?</a:t>
            </a:r>
          </a:p>
          <a:p>
            <a:r>
              <a:rPr lang="cs-CZ" dirty="0" smtClean="0"/>
              <a:t>2. Jaký je rozdíl mezi morální a právní odpovědností?</a:t>
            </a:r>
          </a:p>
          <a:p>
            <a:r>
              <a:rPr lang="cs-CZ" dirty="0" smtClean="0"/>
              <a:t>Uvádějte příklady.</a:t>
            </a:r>
          </a:p>
          <a:p>
            <a:r>
              <a:rPr lang="cs-CZ" dirty="0" smtClean="0"/>
              <a:t>3. Proč nacisté během druhé světové </a:t>
            </a:r>
            <a:r>
              <a:rPr lang="cs-CZ" smtClean="0"/>
              <a:t>války popírali </a:t>
            </a:r>
            <a:r>
              <a:rPr lang="cs-CZ" dirty="0" smtClean="0"/>
              <a:t>vinu za genocidu?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54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rebuchet MS" pitchFamily="34" charset="0"/>
              </a:rPr>
              <a:t>DVOŘÁK, Jan a kol. </a:t>
            </a:r>
            <a:r>
              <a:rPr lang="cs-CZ" i="1" dirty="0">
                <a:latin typeface="Trebuchet MS" pitchFamily="34" charset="0"/>
              </a:rPr>
              <a:t>Odmaturuj ze společenských věd</a:t>
            </a:r>
            <a:r>
              <a:rPr lang="cs-CZ" dirty="0">
                <a:latin typeface="Trebuchet MS" pitchFamily="34" charset="0"/>
              </a:rPr>
              <a:t>. Brno: </a:t>
            </a:r>
            <a:r>
              <a:rPr lang="cs-CZ" dirty="0" err="1">
                <a:latin typeface="Trebuchet MS" pitchFamily="34" charset="0"/>
              </a:rPr>
              <a:t>Didaktis</a:t>
            </a:r>
            <a:r>
              <a:rPr lang="cs-CZ" dirty="0">
                <a:latin typeface="Trebuchet MS" pitchFamily="34" charset="0"/>
              </a:rPr>
              <a:t>, 2008, ISBN 978-80-7358-122-0. </a:t>
            </a:r>
          </a:p>
          <a:p>
            <a:pPr marL="0" indent="0">
              <a:buNone/>
            </a:pPr>
            <a:endParaRPr lang="cs-CZ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cs-CZ" dirty="0">
                <a:latin typeface="Trebuchet MS" pitchFamily="34" charset="0"/>
              </a:rPr>
              <a:t>ČADOVÁ, Barbara a kol. </a:t>
            </a:r>
            <a:r>
              <a:rPr lang="cs-CZ" i="1" dirty="0">
                <a:latin typeface="Trebuchet MS" pitchFamily="34" charset="0"/>
              </a:rPr>
              <a:t>Maturitní otázky</a:t>
            </a:r>
            <a:r>
              <a:rPr lang="cs-CZ" dirty="0">
                <a:latin typeface="Trebuchet MS" pitchFamily="34" charset="0"/>
              </a:rPr>
              <a:t>. </a:t>
            </a:r>
            <a:r>
              <a:rPr lang="cs-CZ">
                <a:latin typeface="Trebuchet MS" pitchFamily="34" charset="0"/>
              </a:rPr>
              <a:t>Havlíčkův Brod: Fragment, 2008, ISBN 978-80-253-0600-0.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044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242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Snímek 1</vt:lpstr>
      <vt:lpstr>Lidské jednání, svědomí, spravedlnost</vt:lpstr>
      <vt:lpstr>Jednání, druhy jednání, volní jednání</vt:lpstr>
      <vt:lpstr>Svědomí a spravedlnost</vt:lpstr>
      <vt:lpstr>Otázky: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Lidské jednání, svědomí, spravedlnost</dc:title>
  <dc:creator>Kabinet 318</dc:creator>
  <cp:lastModifiedBy>Bonifác</cp:lastModifiedBy>
  <cp:revision>10</cp:revision>
  <dcterms:created xsi:type="dcterms:W3CDTF">2013-04-09T06:53:04Z</dcterms:created>
  <dcterms:modified xsi:type="dcterms:W3CDTF">2013-10-14T06:49:30Z</dcterms:modified>
</cp:coreProperties>
</file>