
<file path=[Content_Types].xml><?xml version="1.0" encoding="utf-8"?>
<Types xmlns="http://schemas.openxmlformats.org/package/2006/content-types">
  <Default Extension="avi" ContentType="video/x-msvideo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57" r:id="rId4"/>
    <p:sldId id="262" r:id="rId5"/>
    <p:sldId id="278" r:id="rId6"/>
    <p:sldId id="277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06" autoAdjust="0"/>
    <p:restoredTop sz="85311" autoAdjust="0"/>
  </p:normalViewPr>
  <p:slideViewPr>
    <p:cSldViewPr>
      <p:cViewPr varScale="1">
        <p:scale>
          <a:sx n="93" d="100"/>
          <a:sy n="93" d="100"/>
        </p:scale>
        <p:origin x="22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dirty="0"/>
              <a:t>http://www.nabla.cz/obsah/fyzika/mechanika/rovnomerny-pohyb-po-kruznici-uhlova-a-obvodova-rychlost.php</a:t>
            </a:r>
          </a:p>
          <a:p>
            <a:pPr eaLnBrk="1" hangingPunct="1">
              <a:spcBef>
                <a:spcPct val="0"/>
              </a:spcBef>
            </a:pPr>
            <a:r>
              <a:rPr lang="cs-CZ"/>
              <a:t>http://www.nabla.cz/soubory/fyzika/priklady/mechanika/uhlova-obvodova-rychlost-zeme.pdf</a:t>
            </a:r>
            <a:endParaRPr lang="cs-CZ" dirty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Ve fyzice a matematice je </a:t>
            </a:r>
            <a:r>
              <a:rPr lang="cs-CZ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pseudovektor</a:t>
            </a:r>
            <a:r>
              <a:rPr lang="cs-CZ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veličina, která je definována jako funkce některých vektorů nebo jiných geometrických tvarů, která se podobá vektoru a v mnoha situacích se chová jako vektor, ale změní se na svůj opak, pokud je orientace prostoru se změní. </a:t>
            </a:r>
            <a:r>
              <a:rPr lang="cs-CZ" b="1" i="0" dirty="0" err="1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Pseudovektory</a:t>
            </a:r>
            <a:r>
              <a:rPr lang="cs-CZ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se často konstruují z pravých vektorů pomocí vektorového součinu (je invariantní vůči rotacím, ale ne zrcadlením).</a:t>
            </a:r>
          </a:p>
          <a:p>
            <a:r>
              <a:rPr lang="cs-CZ" dirty="0"/>
              <a:t>https://upload.wikimedia.org/wikipedia/commons/thumb/a/af/Angular_momentum_as_pseudo-vector.png/330px-Angular_momentum_as_pseudo-vector.png</a:t>
            </a:r>
            <a:endParaRPr lang="cs-CZ" b="0" i="0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/>
              <a:t>https://www.pngegg.com/en/png-cgjlz</a:t>
            </a:r>
            <a:r>
              <a:rPr lang="cs-CZ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1154F3-B302-4409-B8A7-BE947793304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48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gebra.org/cms/cs/" TargetMode="External"/><Relationship Id="rId2" Type="http://schemas.openxmlformats.org/officeDocument/2006/relationships/hyperlink" Target="http://www.geogebratube.org/user/profile/id/1619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video" Target="../media/media1.avi"/><Relationship Id="rId1" Type="http://schemas.microsoft.com/office/2007/relationships/media" Target="../media/media1.avi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10" Type="http://schemas.openxmlformats.org/officeDocument/2006/relationships/image" Target="../media/image7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emf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Winkelgeschwindigkeit.png" TargetMode="External"/><Relationship Id="rId2" Type="http://schemas.openxmlformats.org/officeDocument/2006/relationships/hyperlink" Target="http://pixabay.com/cs/dovednost-pila-kotou%C4%8Dov%C3%A1-pila-103124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Main_Page" TargetMode="External"/><Relationship Id="rId4" Type="http://schemas.openxmlformats.org/officeDocument/2006/relationships/hyperlink" Target="http://fyzika.jreichl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20. 10.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VY_32_INOVACE_04_FY_B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b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Téma: Úhlová dráha a rychlost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b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</a:rPr>
              <a:t>Pojmy úhlová dráha, rychlost a obvodová rychlost vyžadují schopnost studentů představit si konkrétní vlastnosti a hodnoty.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</a:rPr>
              <a:t>Studenti by měli pracovat s tužkou v ruce, jednotlivé ilustrační obrázky by měli postupně „vznikat“ na tabuli.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</a:rPr>
              <a:t>Pro uživatele </a:t>
            </a:r>
            <a:r>
              <a:rPr lang="cs-CZ" sz="1200" i="1" dirty="0" err="1">
                <a:latin typeface="Verdana" pitchFamily="34" charset="0"/>
              </a:rPr>
              <a:t>GeoGebry</a:t>
            </a:r>
            <a:r>
              <a:rPr lang="cs-CZ" sz="1200" i="1" dirty="0">
                <a:latin typeface="Verdana" pitchFamily="34" charset="0"/>
              </a:rPr>
              <a:t> jsou, nebo budou další obrázky a animace dostupné k použití na </a:t>
            </a:r>
            <a:r>
              <a:rPr lang="cs-CZ" sz="1200" i="1" dirty="0">
                <a:latin typeface="Verdana" pitchFamily="34" charset="0"/>
                <a:hlinkClick r:id="rId2"/>
              </a:rPr>
              <a:t>úložišti</a:t>
            </a:r>
            <a:r>
              <a:rPr lang="cs-CZ" sz="1200" i="1" dirty="0">
                <a:latin typeface="Verdana" pitchFamily="34" charset="0"/>
              </a:rPr>
              <a:t> webu  </a:t>
            </a:r>
            <a:r>
              <a:rPr lang="cs-CZ" sz="1200" i="1" dirty="0" err="1">
                <a:latin typeface="Verdana" pitchFamily="34" charset="0"/>
                <a:hlinkClick r:id="rId3"/>
              </a:rPr>
              <a:t>GeoGebra</a:t>
            </a:r>
            <a:r>
              <a:rPr lang="cs-CZ" sz="1200" i="1" dirty="0">
                <a:latin typeface="Verdana" pitchFamily="34" charset="0"/>
              </a:rPr>
              <a:t>. Program umožňuje postupnou tvorbu konstrukcí. </a:t>
            </a:r>
            <a:endParaRPr lang="cs-CZ" sz="1200" i="1" dirty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d910879348f1f9376378/1373481692/skill-saw-103124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9101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" y="34925"/>
            <a:ext cx="7407314" cy="14700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Úhlová dráha a rychlost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1520" y="1988840"/>
            <a:ext cx="3420380" cy="1260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Úhlová dráha a rychlost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Úhlová a obvodová rychlost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Frekvence a perioda pohybu</a:t>
            </a:r>
          </a:p>
          <a:p>
            <a:pPr marL="812800" indent="-812800">
              <a:spcBef>
                <a:spcPct val="20000"/>
              </a:spcBef>
              <a:buFontTx/>
              <a:buChar char="•"/>
            </a:pP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Obr.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Obrázek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292" y="3510860"/>
            <a:ext cx="2736974" cy="2552240"/>
          </a:xfrm>
          <a:prstGeom prst="rect">
            <a:avLst/>
          </a:prstGeom>
        </p:spPr>
      </p:pic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926594" y="53625"/>
            <a:ext cx="7220145" cy="1143000"/>
          </a:xfrm>
        </p:spPr>
        <p:txBody>
          <a:bodyPr/>
          <a:lstStyle/>
          <a:p>
            <a:r>
              <a:rPr lang="cs-CZ" dirty="0"/>
              <a:t>Úhlová dráha a rychlost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63895" y="1124162"/>
            <a:ext cx="45905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Pohyb po kružnici popisují dvě veličiny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968780" y="2032274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cs-CZ" b="1" dirty="0">
                <a:solidFill>
                  <a:srgbClr val="000000"/>
                </a:solidFill>
              </a:rPr>
              <a:t>úhlová dráha</a:t>
            </a:r>
            <a:r>
              <a:rPr lang="cs-CZ" b="1" i="1" dirty="0">
                <a:solidFill>
                  <a:srgbClr val="000000"/>
                </a:solidFill>
              </a:rPr>
              <a:t> </a:t>
            </a:r>
            <a:r>
              <a:rPr lang="el-GR" b="1" i="1" dirty="0">
                <a:solidFill>
                  <a:srgbClr val="000000"/>
                </a:solidFill>
              </a:rPr>
              <a:t>φ</a:t>
            </a:r>
            <a:r>
              <a:rPr lang="cs-CZ" b="1" i="1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(fí)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5139327" y="2032274"/>
                <a:ext cx="32501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cs-CZ" b="1" dirty="0">
                    <a:solidFill>
                      <a:srgbClr val="000000"/>
                    </a:solidFill>
                  </a:rPr>
                  <a:t>úhlová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𝝎</m:t>
                        </m:r>
                      </m:e>
                    </m:acc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> </a:t>
                </a:r>
                <a:r>
                  <a:rPr lang="el-GR" dirty="0">
                    <a:solidFill>
                      <a:srgbClr val="000000"/>
                    </a:solidFill>
                  </a:rPr>
                  <a:t>(</a:t>
                </a:r>
                <a:r>
                  <a:rPr lang="cs-CZ" dirty="0">
                    <a:solidFill>
                      <a:srgbClr val="000000"/>
                    </a:solidFill>
                  </a:rPr>
                  <a:t>omega)</a:t>
                </a: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327" y="2032274"/>
                <a:ext cx="3250193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501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243615" y="1016440"/>
            <a:ext cx="199116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i="1" dirty="0"/>
              <a:t>rovnoměrného pohybu po kružnici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132993" y="2574690"/>
                <a:ext cx="3262861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82563" indent="-182563">
                  <a:buFont typeface="Arial" pitchFamily="34" charset="0"/>
                  <a:buChar char="•"/>
                </a:pPr>
                <a:r>
                  <a:rPr lang="cs-CZ" sz="1400" b="1" dirty="0">
                    <a:solidFill>
                      <a:srgbClr val="000000"/>
                    </a:solidFill>
                  </a:rPr>
                  <a:t>úhlová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40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𝝎</m:t>
                        </m:r>
                      </m:e>
                    </m:acc>
                  </m:oMath>
                </a14:m>
                <a:r>
                  <a:rPr lang="cs-CZ" sz="1400" b="1" dirty="0">
                    <a:solidFill>
                      <a:srgbClr val="000000"/>
                    </a:solidFill>
                  </a:rPr>
                  <a:t> </a:t>
                </a:r>
                <a:r>
                  <a:rPr lang="cs-CZ" sz="1400" dirty="0"/>
                  <a:t>nám říká, jak velký středový úhel opsal </a:t>
                </a:r>
                <a:r>
                  <a:rPr lang="cs-CZ" sz="1400" dirty="0" err="1"/>
                  <a:t>průvodič</a:t>
                </a:r>
                <a:r>
                  <a:rPr lang="cs-CZ" sz="1400" dirty="0"/>
                  <a:t> r hmotného bodu za jednotku doby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993" y="2574690"/>
                <a:ext cx="3262861" cy="738664"/>
              </a:xfrm>
              <a:prstGeom prst="rect">
                <a:avLst/>
              </a:prstGeom>
              <a:blipFill rotWithShape="1">
                <a:blip r:embed="rId7"/>
                <a:stretch>
                  <a:fillRect l="-187" t="-820"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1480349" y="2537588"/>
            <a:ext cx="3262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cs-CZ" sz="1400" b="1" dirty="0">
                <a:solidFill>
                  <a:srgbClr val="000000"/>
                </a:solidFill>
              </a:rPr>
              <a:t>úhlová dráha</a:t>
            </a:r>
            <a:r>
              <a:rPr lang="cs-CZ" sz="1400" b="1" i="1" dirty="0">
                <a:solidFill>
                  <a:srgbClr val="000000"/>
                </a:solidFill>
              </a:rPr>
              <a:t> </a:t>
            </a:r>
            <a:r>
              <a:rPr lang="el-GR" sz="1400" b="1" i="1" dirty="0">
                <a:solidFill>
                  <a:srgbClr val="000000"/>
                </a:solidFill>
              </a:rPr>
              <a:t>φ</a:t>
            </a:r>
            <a:r>
              <a:rPr lang="cs-CZ" sz="1400" b="1" i="1" dirty="0">
                <a:solidFill>
                  <a:srgbClr val="000000"/>
                </a:solidFill>
              </a:rPr>
              <a:t> </a:t>
            </a:r>
            <a:r>
              <a:rPr lang="cs-CZ" sz="1400" dirty="0"/>
              <a:t>nám říká, jak velký středový úhel opíše </a:t>
            </a:r>
            <a:r>
              <a:rPr lang="cs-CZ" sz="1400" dirty="0" err="1"/>
              <a:t>průvodič</a:t>
            </a:r>
            <a:r>
              <a:rPr lang="cs-CZ" sz="1400" dirty="0"/>
              <a:t> r, přemístí-li se hmotný bod z bodu A do budu B a opíše dráhu s</a:t>
            </a:r>
          </a:p>
        </p:txBody>
      </p:sp>
      <p:cxnSp>
        <p:nvCxnSpPr>
          <p:cNvPr id="13" name="Přímá spojnice se šipkou 12"/>
          <p:cNvCxnSpPr>
            <a:stCxn id="3" idx="2"/>
            <a:endCxn id="4" idx="0"/>
          </p:cNvCxnSpPr>
          <p:nvPr/>
        </p:nvCxnSpPr>
        <p:spPr>
          <a:xfrm flipH="1">
            <a:off x="3111780" y="1493494"/>
            <a:ext cx="1947370" cy="5387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3" idx="2"/>
            <a:endCxn id="5" idx="0"/>
          </p:cNvCxnSpPr>
          <p:nvPr/>
        </p:nvCxnSpPr>
        <p:spPr>
          <a:xfrm>
            <a:off x="5059150" y="1493494"/>
            <a:ext cx="1705274" cy="5387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920363" y="6147671"/>
                <a:ext cx="2382832" cy="566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 [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𝑟𝑎𝑑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=1]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0363" y="6147671"/>
                <a:ext cx="2382832" cy="56669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5469357" y="3293985"/>
                <a:ext cx="2590133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latin typeface="Cambria Math"/>
                              <a:ea typeface="Cambria Math"/>
                            </a:rPr>
                            <m:t>𝜑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 [</m:t>
                      </m:r>
                      <m:f>
                        <m:fPr>
                          <m:ctrlP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𝑟𝑎𝑑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]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357" y="3293985"/>
                <a:ext cx="2590133" cy="61831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aoblený obdélníkový popisek 20"/>
          <p:cNvSpPr/>
          <p:nvPr/>
        </p:nvSpPr>
        <p:spPr>
          <a:xfrm>
            <a:off x="368055" y="3510860"/>
            <a:ext cx="987409" cy="1600546"/>
          </a:xfrm>
          <a:prstGeom prst="wedgeRoundRectCallout">
            <a:avLst>
              <a:gd name="adj1" fmla="val 84216"/>
              <a:gd name="adj2" fmla="val -179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/>
                </a:solidFill>
              </a:rPr>
              <a:t>„dráha“ s vymezená úhlem </a:t>
            </a:r>
            <a:r>
              <a:rPr lang="el-GR" sz="1000" b="1" i="1" dirty="0">
                <a:solidFill>
                  <a:srgbClr val="000000"/>
                </a:solidFill>
              </a:rPr>
              <a:t>φ</a:t>
            </a:r>
            <a:endParaRPr lang="cs-CZ" sz="1000" dirty="0">
              <a:solidFill>
                <a:schemeClr val="tx1"/>
              </a:solidFill>
            </a:endParaRPr>
          </a:p>
          <a:p>
            <a:pPr algn="ctr"/>
            <a:endParaRPr lang="cs-CZ" sz="1000" dirty="0">
              <a:solidFill>
                <a:schemeClr val="tx1"/>
              </a:solidFill>
            </a:endParaRPr>
          </a:p>
          <a:p>
            <a:pPr algn="ctr"/>
            <a:r>
              <a:rPr lang="cs-CZ" sz="1000" dirty="0">
                <a:solidFill>
                  <a:schemeClr val="tx1"/>
                </a:solidFill>
              </a:rPr>
              <a:t>nebo</a:t>
            </a:r>
          </a:p>
          <a:p>
            <a:pPr algn="ctr"/>
            <a:endParaRPr lang="cs-CZ" sz="1000" dirty="0">
              <a:solidFill>
                <a:schemeClr val="tx1"/>
              </a:solidFill>
            </a:endParaRPr>
          </a:p>
          <a:p>
            <a:pPr algn="ctr"/>
            <a:r>
              <a:rPr lang="cs-CZ" sz="1000" dirty="0">
                <a:solidFill>
                  <a:schemeClr val="tx1"/>
                </a:solidFill>
              </a:rPr>
              <a:t>Úhel </a:t>
            </a:r>
            <a:r>
              <a:rPr lang="el-GR" sz="1000" b="1" i="1" dirty="0">
                <a:solidFill>
                  <a:srgbClr val="000000"/>
                </a:solidFill>
              </a:rPr>
              <a:t>φ</a:t>
            </a:r>
            <a:r>
              <a:rPr lang="cs-CZ" sz="1000" dirty="0">
                <a:solidFill>
                  <a:schemeClr val="tx1"/>
                </a:solidFill>
              </a:rPr>
              <a:t> závislý na „dráze“ s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43615" y="5342844"/>
            <a:ext cx="1236288" cy="720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/>
                </a:solidFill>
              </a:rPr>
              <a:t>„dráha“ – délka kruhového oblouku mezi body A </a:t>
            </a:r>
            <a:r>
              <a:rPr lang="cs-CZ" sz="1000" dirty="0" err="1">
                <a:solidFill>
                  <a:schemeClr val="tx1"/>
                </a:solidFill>
              </a:rPr>
              <a:t>a</a:t>
            </a:r>
            <a:r>
              <a:rPr lang="cs-CZ" sz="1000" dirty="0">
                <a:solidFill>
                  <a:schemeClr val="tx1"/>
                </a:solidFill>
              </a:rPr>
              <a:t> B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864028" y="5834333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2</a:t>
            </a:r>
          </a:p>
        </p:txBody>
      </p:sp>
      <p:sp>
        <p:nvSpPr>
          <p:cNvPr id="24" name="Šipka doprava 23"/>
          <p:cNvSpPr/>
          <p:nvPr/>
        </p:nvSpPr>
        <p:spPr>
          <a:xfrm>
            <a:off x="4721612" y="4329100"/>
            <a:ext cx="747746" cy="5476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video</a:t>
            </a:r>
          </a:p>
        </p:txBody>
      </p:sp>
      <p:pic>
        <p:nvPicPr>
          <p:cNvPr id="18" name="uhlova_rychlost.avi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5607115" y="3992723"/>
            <a:ext cx="2721641" cy="27216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" name="TextovéPole 19"/>
          <p:cNvSpPr txBox="1"/>
          <p:nvPr/>
        </p:nvSpPr>
        <p:spPr>
          <a:xfrm>
            <a:off x="8425769" y="6513149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8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045" y="3474005"/>
            <a:ext cx="3510390" cy="3243651"/>
          </a:xfrm>
          <a:prstGeom prst="rect">
            <a:avLst/>
          </a:prstGeom>
        </p:spPr>
      </p:pic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1143000"/>
          </a:xfrm>
        </p:spPr>
        <p:txBody>
          <a:bodyPr/>
          <a:lstStyle/>
          <a:p>
            <a:r>
              <a:rPr lang="cs-CZ" dirty="0"/>
              <a:t>Úhlová a obvodová rychlost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délník 2"/>
              <p:cNvSpPr/>
              <p:nvPr/>
            </p:nvSpPr>
            <p:spPr>
              <a:xfrm>
                <a:off x="4391981" y="1043735"/>
                <a:ext cx="4545504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b="1" dirty="0"/>
                  <a:t>obvodová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400" b="1" i="1" smtClean="0">
                            <a:latin typeface="Cambria Math"/>
                          </a:rPr>
                          <m:t>𝒗</m:t>
                        </m:r>
                      </m:e>
                    </m:acc>
                    <m:r>
                      <a:rPr lang="cs-CZ" sz="1400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1400" dirty="0"/>
                  <a:t>nám říká, jak velký oblouk</a:t>
                </a:r>
                <a:br>
                  <a:rPr lang="cs-CZ" sz="1400" dirty="0"/>
                </a:br>
                <a:r>
                  <a:rPr lang="cs-CZ" sz="1400" dirty="0"/>
                  <a:t>na kružnici urazí hmotný bod za jednotkovou dobu t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dirty="0"/>
                  <a:t>dostředivé zrychlení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4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cs-CZ" sz="1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1400" dirty="0"/>
                  <a:t>směřuje do středu otáčení </a:t>
                </a:r>
                <a:br>
                  <a:rPr lang="cs-CZ" sz="1400" dirty="0"/>
                </a:br>
                <a:r>
                  <a:rPr lang="cs-CZ" sz="1400" dirty="0"/>
                  <a:t>a mění směr obvodové rychlosti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400" b="1" i="1">
                            <a:latin typeface="Cambria Math"/>
                          </a:rPr>
                          <m:t>𝒗</m:t>
                        </m:r>
                      </m:e>
                    </m:acc>
                  </m:oMath>
                </a14:m>
                <a:r>
                  <a:rPr lang="cs-CZ" sz="1400" dirty="0"/>
                  <a:t> </a:t>
                </a:r>
              </a:p>
            </p:txBody>
          </p:sp>
        </mc:Choice>
        <mc:Fallback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1" y="1043735"/>
                <a:ext cx="4545504" cy="954107"/>
              </a:xfrm>
              <a:prstGeom prst="rect">
                <a:avLst/>
              </a:prstGeom>
              <a:blipFill>
                <a:blip r:embed="rId4"/>
                <a:stretch>
                  <a:fillRect l="-134" t="-1274" b="-57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51520" y="1043735"/>
                <a:ext cx="378042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82563" indent="-182563">
                  <a:buFont typeface="Arial" pitchFamily="34" charset="0"/>
                  <a:buChar char="•"/>
                </a:pPr>
                <a:r>
                  <a:rPr lang="cs-CZ" sz="1400" b="1" dirty="0">
                    <a:solidFill>
                      <a:srgbClr val="000000"/>
                    </a:solidFill>
                  </a:rPr>
                  <a:t>úhlová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400" b="1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𝝎</m:t>
                        </m:r>
                      </m:e>
                    </m:acc>
                  </m:oMath>
                </a14:m>
                <a:r>
                  <a:rPr lang="cs-CZ" sz="1400" b="1" dirty="0">
                    <a:solidFill>
                      <a:srgbClr val="000000"/>
                    </a:solidFill>
                  </a:rPr>
                  <a:t> </a:t>
                </a:r>
                <a:r>
                  <a:rPr lang="cs-CZ" sz="1400" dirty="0"/>
                  <a:t>nám říká, jak velký úhel </a:t>
                </a:r>
                <a:r>
                  <a:rPr lang="el-GR" sz="1400" i="1" dirty="0">
                    <a:solidFill>
                      <a:srgbClr val="000000"/>
                    </a:solidFill>
                  </a:rPr>
                  <a:t>φ</a:t>
                </a:r>
                <a:r>
                  <a:rPr lang="el-GR" sz="1400" b="1" i="1" dirty="0">
                    <a:solidFill>
                      <a:srgbClr val="000000"/>
                    </a:solidFill>
                  </a:rPr>
                  <a:t> </a:t>
                </a:r>
                <a:r>
                  <a:rPr lang="cs-CZ" sz="1400" b="1" i="1" dirty="0">
                    <a:solidFill>
                      <a:srgbClr val="000000"/>
                    </a:solidFill>
                  </a:rPr>
                  <a:t> </a:t>
                </a:r>
                <a:r>
                  <a:rPr lang="cs-CZ" sz="1400" dirty="0"/>
                  <a:t>bod na kružnici opsal za jednotku doby </a:t>
                </a:r>
                <a:r>
                  <a:rPr lang="cs-CZ" sz="1400" i="1" dirty="0"/>
                  <a:t>t</a:t>
                </a:r>
              </a:p>
              <a:p>
                <a:pPr marL="182563" indent="-182563">
                  <a:buFont typeface="Arial" pitchFamily="34" charset="0"/>
                  <a:buChar char="•"/>
                </a:pPr>
                <a:r>
                  <a:rPr lang="cs-CZ" sz="1400" dirty="0"/>
                  <a:t>úhlová rychlost je vektorová veličina</a:t>
                </a:r>
              </a:p>
              <a:p>
                <a:pPr marL="182563" indent="-182563">
                  <a:buFont typeface="Arial" pitchFamily="34" charset="0"/>
                  <a:buChar char="•"/>
                </a:pPr>
                <a:r>
                  <a:rPr lang="cs-CZ" sz="1400" dirty="0"/>
                  <a:t>při rovnoměrném pohybu je směr úhlové rychlosti konstantní</a:t>
                </a:r>
              </a:p>
              <a:p>
                <a:pPr marL="182563" indent="-182563">
                  <a:buFont typeface="Arial" pitchFamily="34" charset="0"/>
                  <a:buChar char="•"/>
                </a:pPr>
                <a:endParaRPr lang="cs-CZ" sz="14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043735"/>
                <a:ext cx="3780420" cy="1384995"/>
              </a:xfrm>
              <a:prstGeom prst="rect">
                <a:avLst/>
              </a:prstGeom>
              <a:blipFill rotWithShape="1">
                <a:blip r:embed="rId5"/>
                <a:stretch>
                  <a:fillRect l="-161" t="-441" r="-16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File:Winkelgeschwindigkei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5" y="2528900"/>
            <a:ext cx="3838639" cy="218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652694" y="4464115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277739" y="4914165"/>
                <a:ext cx="414046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1400" dirty="0"/>
                  <a:t>Úhlová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40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𝝎</m:t>
                        </m:r>
                      </m:e>
                    </m:acc>
                  </m:oMath>
                </a14:m>
                <a:r>
                  <a:rPr lang="cs-CZ" sz="1400" dirty="0"/>
                  <a:t> je </a:t>
                </a:r>
                <a:r>
                  <a:rPr lang="cs-CZ" sz="1400" dirty="0" err="1"/>
                  <a:t>pseudo</a:t>
                </a:r>
                <a:r>
                  <a:rPr lang="cs-CZ" sz="1400" dirty="0"/>
                  <a:t> vektor - axiální vektor udávající osu rotace a rychlost otáčení. Směr vektoru je kolmý k rovině otáčení (pravidlo pravé ruky ).</a:t>
                </a: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39" y="4914165"/>
                <a:ext cx="4140460" cy="954107"/>
              </a:xfrm>
              <a:prstGeom prst="rect">
                <a:avLst/>
              </a:prstGeom>
              <a:blipFill rotWithShape="1">
                <a:blip r:embed="rId7"/>
                <a:stretch>
                  <a:fillRect l="-442" t="-637" b="-50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296525" y="6513149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solidFill>
                  <a:schemeClr val="bg1">
                    <a:lumMod val="75000"/>
                  </a:schemeClr>
                </a:solidFill>
              </a:rPr>
              <a:t>Obdoba magnetického pole cívky 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881315" y="6468144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616850" y="1988840"/>
                <a:ext cx="845360" cy="566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850" y="1988840"/>
                <a:ext cx="845360" cy="56663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6957265" y="2184355"/>
                <a:ext cx="10986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 dirty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7265" y="2184355"/>
                <a:ext cx="1098699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Přímá spojnice se šipkou 9"/>
          <p:cNvCxnSpPr>
            <a:stCxn id="14" idx="1"/>
          </p:cNvCxnSpPr>
          <p:nvPr/>
        </p:nvCxnSpPr>
        <p:spPr>
          <a:xfrm flipH="1" flipV="1">
            <a:off x="6417205" y="2173213"/>
            <a:ext cx="540060" cy="1958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5463844" y="2727035"/>
                <a:ext cx="2592120" cy="566950"/>
              </a:xfrm>
              <a:prstGeom prst="rect">
                <a:avLst/>
              </a:prstGeom>
              <a:gradFill>
                <a:gsLst>
                  <a:gs pos="0">
                    <a:srgbClr val="92D050"/>
                  </a:gs>
                  <a:gs pos="80000">
                    <a:srgbClr val="92D050"/>
                  </a:gs>
                  <a:gs pos="100000">
                    <a:srgbClr val="92D050"/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  <m:r>
                            <a:rPr lang="cs-CZ" i="1" dirty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 dirty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𝜔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3844" y="2727035"/>
                <a:ext cx="2592120" cy="56695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Zaoblený obdélníkový popisek 20"/>
          <p:cNvSpPr/>
          <p:nvPr/>
        </p:nvSpPr>
        <p:spPr>
          <a:xfrm>
            <a:off x="7632340" y="3502655"/>
            <a:ext cx="1395155" cy="680145"/>
          </a:xfrm>
          <a:prstGeom prst="wedgeRoundRectCallout">
            <a:avLst>
              <a:gd name="adj1" fmla="val -52447"/>
              <a:gd name="adj2" fmla="val -877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/>
                </a:solidFill>
              </a:rPr>
              <a:t>poroste-li poloměr vzroste i obvodová rychlost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aoblený obdélníkový popisek 21"/>
              <p:cNvSpPr/>
              <p:nvPr/>
            </p:nvSpPr>
            <p:spPr>
              <a:xfrm>
                <a:off x="971600" y="5724255"/>
                <a:ext cx="3375376" cy="675075"/>
              </a:xfrm>
              <a:prstGeom prst="wedgeRoundRectCallout">
                <a:avLst>
                  <a:gd name="adj1" fmla="val 27292"/>
                  <a:gd name="adj2" fmla="val -74545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1050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Přiložíme-li prsty ke kružnici tak, aby prsty ukazovaly směr vektoru rychlosti </a:t>
                </a:r>
                <a:r>
                  <a:rPr lang="cs-CZ" sz="105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05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05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𝒗</m:t>
                        </m:r>
                      </m:e>
                    </m:acc>
                  </m:oMath>
                </a14:m>
                <a:r>
                  <a:rPr lang="cs-CZ" sz="105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050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, pak vztyčený palec ukazuje směr vektoru úhlové rychlosti </a:t>
                </a:r>
                <a:r>
                  <a:rPr lang="cs-CZ" sz="1050" b="1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05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05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𝝎</m:t>
                        </m:r>
                      </m:e>
                    </m:acc>
                  </m:oMath>
                </a14:m>
                <a:r>
                  <a:rPr lang="cs-CZ" sz="105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050" dirty="0">
                    <a:solidFill>
                      <a:srgbClr val="000000"/>
                    </a:solidFill>
                    <a:latin typeface="Tahoma" pitchFamily="34" charset="0"/>
                    <a:cs typeface="Tahoma" pitchFamily="34" charset="0"/>
                  </a:rPr>
                  <a:t>. </a:t>
                </a:r>
                <a:r>
                  <a:rPr lang="cs-CZ" sz="105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cs-CZ" sz="1050" dirty="0"/>
              </a:p>
            </p:txBody>
          </p:sp>
        </mc:Choice>
        <mc:Fallback xmlns="">
          <p:sp>
            <p:nvSpPr>
              <p:cNvPr id="22" name="Zaoblený obdélníkový popise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24255"/>
                <a:ext cx="3375376" cy="675075"/>
              </a:xfrm>
              <a:prstGeom prst="wedgeRoundRectCallout">
                <a:avLst>
                  <a:gd name="adj1" fmla="val 27292"/>
                  <a:gd name="adj2" fmla="val -74545"/>
                  <a:gd name="adj3" fmla="val 16667"/>
                </a:avLst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Zaoblený obdélníkový popisek 1"/>
              <p:cNvSpPr/>
              <p:nvPr/>
            </p:nvSpPr>
            <p:spPr>
              <a:xfrm>
                <a:off x="2456766" y="2078850"/>
                <a:ext cx="2655294" cy="1022869"/>
              </a:xfrm>
              <a:prstGeom prst="wedgeRoundRectCallout">
                <a:avLst>
                  <a:gd name="adj1" fmla="val -63862"/>
                  <a:gd name="adj2" fmla="val 13752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1050" dirty="0">
                    <a:solidFill>
                      <a:schemeClr val="tx1"/>
                    </a:solidFill>
                  </a:rPr>
                  <a:t>Úhlová rychlost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05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05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𝝎</m:t>
                        </m:r>
                      </m:e>
                    </m:acc>
                  </m:oMath>
                </a14:m>
                <a:r>
                  <a:rPr lang="cs-CZ" sz="1050" dirty="0">
                    <a:solidFill>
                      <a:schemeClr val="tx1"/>
                    </a:solidFill>
                  </a:rPr>
                  <a:t> – vektor, ležící v ose otáčení a mířící na tu stranu, ze které </a:t>
                </a:r>
                <a:r>
                  <a:rPr lang="cs-CZ" sz="1050">
                    <a:solidFill>
                      <a:schemeClr val="tx1"/>
                    </a:solidFill>
                  </a:rPr>
                  <a:t>se otáčení </a:t>
                </a:r>
                <a:r>
                  <a:rPr lang="cs-CZ" sz="1050" dirty="0">
                    <a:solidFill>
                      <a:schemeClr val="tx1"/>
                    </a:solidFill>
                  </a:rPr>
                  <a:t>jeví v kladném smyslu (proti směru hodinových ručiček).</a:t>
                </a:r>
              </a:p>
              <a:p>
                <a:pPr algn="ctr"/>
                <a:r>
                  <a:rPr lang="cs-CZ" sz="1050" dirty="0">
                    <a:solidFill>
                      <a:schemeClr val="tx1"/>
                    </a:solidFill>
                  </a:rPr>
                  <a:t>Vektory, v pořadí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05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050" b="1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𝝎</m:t>
                        </m:r>
                      </m:e>
                    </m:acc>
                    <m:r>
                      <a:rPr lang="cs-CZ" sz="1050" b="0" i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,</m:t>
                    </m:r>
                    <m:acc>
                      <m:accPr>
                        <m:chr m:val="⃗"/>
                        <m:ctrlPr>
                          <a:rPr lang="cs-CZ" sz="105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05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𝒓</m:t>
                        </m:r>
                      </m:e>
                    </m:acc>
                  </m:oMath>
                </a14:m>
                <a:r>
                  <a:rPr lang="cs-CZ" sz="105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05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05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𝒗</m:t>
                        </m:r>
                      </m:e>
                    </m:acc>
                  </m:oMath>
                </a14:m>
                <a:r>
                  <a:rPr lang="cs-CZ" sz="1050" dirty="0">
                    <a:solidFill>
                      <a:schemeClr val="tx1"/>
                    </a:solidFill>
                  </a:rPr>
                  <a:t> tvoří pravotočivou soustavu.</a:t>
                </a:r>
              </a:p>
            </p:txBody>
          </p:sp>
        </mc:Choice>
        <mc:Fallback xmlns="">
          <p:sp>
            <p:nvSpPr>
              <p:cNvPr id="2" name="Zaoblený obdélníkový popis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766" y="2078850"/>
                <a:ext cx="2655294" cy="1022869"/>
              </a:xfrm>
              <a:prstGeom prst="wedgeRoundRectCallout">
                <a:avLst>
                  <a:gd name="adj1" fmla="val -63862"/>
                  <a:gd name="adj2" fmla="val 13752"/>
                  <a:gd name="adj3" fmla="val 16667"/>
                </a:avLst>
              </a:prstGeom>
              <a:blipFill rotWithShape="1">
                <a:blip r:embed="rId12"/>
                <a:stretch>
                  <a:fillRect b="-4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282D1-067F-445D-B711-517452BD8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Pseudo</a:t>
            </a:r>
            <a:r>
              <a:rPr lang="cs-CZ" dirty="0"/>
              <a:t> vektor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EA5F6E3-1CD0-45EC-AC9C-04CF4F9FBCE7}"/>
              </a:ext>
            </a:extLst>
          </p:cNvPr>
          <p:cNvSpPr txBox="1"/>
          <p:nvPr/>
        </p:nvSpPr>
        <p:spPr>
          <a:xfrm>
            <a:off x="161511" y="1030911"/>
            <a:ext cx="868596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arial" panose="020B0604020202020204" pitchFamily="34" charset="0"/>
              </a:rPr>
              <a:t>Ve fyzice a matematice je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pseudovektor</a:t>
            </a:r>
            <a:r>
              <a:rPr lang="cs-CZ" b="0" i="0" dirty="0">
                <a:effectLst/>
                <a:latin typeface="arial" panose="020B0604020202020204" pitchFamily="34" charset="0"/>
              </a:rPr>
              <a:t> veličina, která je definována jako funkce některých vektorů nebo jiných geometrických tvarů, která se podobá vektoru a v mnoha situacích se chová jako vektor, ale změní se na svůj opak, pokud je orientace prostoru se změní.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0" dirty="0" err="1">
                <a:effectLst/>
                <a:latin typeface="arial" panose="020B0604020202020204" pitchFamily="34" charset="0"/>
              </a:rPr>
              <a:t>Pseudovektory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se často konstruují z pravých vektorů pomocí vektorového součinu (je invariantní vůči rotacím, ale ne zrcadlením).</a:t>
            </a:r>
          </a:p>
        </p:txBody>
      </p:sp>
      <p:pic>
        <p:nvPicPr>
          <p:cNvPr id="1026" name="Picture 2" descr="Pseudo Magnetic field Parity Rotation, Electromagnetic Induction, purple, blue png thumbnail">
            <a:extLst>
              <a:ext uri="{FF2B5EF4-FFF2-40B4-BE49-F238E27FC236}">
                <a16:creationId xmlns:a16="http://schemas.microsoft.com/office/drawing/2014/main" id="{FCFBBBC6-CB5F-4835-80E9-4E3136E69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059" y="3554013"/>
            <a:ext cx="3672359" cy="212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seudovektor – Wikipedia">
            <a:extLst>
              <a:ext uri="{FF2B5EF4-FFF2-40B4-BE49-F238E27FC236}">
                <a16:creationId xmlns:a16="http://schemas.microsoft.com/office/drawing/2014/main" id="{6DA23A20-9B12-4452-B378-DB8F775AA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5" y="3541510"/>
            <a:ext cx="4503552" cy="213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466CA0F-FEA4-43F5-86F9-0AFA03A92879}"/>
              </a:ext>
            </a:extLst>
          </p:cNvPr>
          <p:cNvSpPr txBox="1"/>
          <p:nvPr/>
        </p:nvSpPr>
        <p:spPr>
          <a:xfrm>
            <a:off x="251520" y="5760258"/>
            <a:ext cx="470701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Moment hybnosti </a:t>
            </a:r>
            <a:r>
              <a:rPr lang="cs-CZ" sz="1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jako příklad </a:t>
            </a:r>
            <a:r>
              <a:rPr lang="cs-CZ" sz="1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pseudovektoru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zatímco polohový vektor </a:t>
            </a:r>
            <a:r>
              <a:rPr lang="cs-CZ" sz="1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 hybnost </a:t>
            </a:r>
            <a:r>
              <a:rPr lang="cs-CZ" sz="1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 · v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obrací svůj směr v bodovém odrazu, moment hybnosti </a:t>
            </a:r>
            <a:r>
              <a:rPr lang="cs-CZ" sz="1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 = m · r × v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zůstává nezměněn.</a:t>
            </a:r>
            <a:endParaRPr lang="cs-CZ" sz="14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30A1E99-4229-4C8A-BB6E-D22DB2A5B555}"/>
              </a:ext>
            </a:extLst>
          </p:cNvPr>
          <p:cNvSpPr txBox="1"/>
          <p:nvPr/>
        </p:nvSpPr>
        <p:spPr>
          <a:xfrm>
            <a:off x="5022050" y="5730107"/>
            <a:ext cx="376236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202122"/>
                </a:solidFill>
                <a:latin typeface="Arial" panose="020B0604020202020204" pitchFamily="34" charset="0"/>
              </a:rPr>
              <a:t>Geometricky je směr </a:t>
            </a:r>
            <a:r>
              <a:rPr lang="cs-CZ" sz="1400" dirty="0" err="1">
                <a:solidFill>
                  <a:srgbClr val="202122"/>
                </a:solidFill>
                <a:latin typeface="Arial" panose="020B0604020202020204" pitchFamily="34" charset="0"/>
              </a:rPr>
              <a:t>pseudovektoru</a:t>
            </a:r>
            <a:r>
              <a:rPr lang="cs-CZ" sz="1400" dirty="0">
                <a:solidFill>
                  <a:srgbClr val="202122"/>
                </a:solidFill>
                <a:latin typeface="Arial" panose="020B0604020202020204" pitchFamily="34" charset="0"/>
              </a:rPr>
              <a:t> opačný k jeho zrcadlovému obrazu, ale se stejnou velikostí.</a:t>
            </a:r>
          </a:p>
        </p:txBody>
      </p:sp>
    </p:spTree>
    <p:extLst>
      <p:ext uri="{BB962C8B-B14F-4D97-AF65-F5344CB8AC3E}">
        <p14:creationId xmlns:p14="http://schemas.microsoft.com/office/powerpoint/2010/main" val="130505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ál 29"/>
          <p:cNvSpPr/>
          <p:nvPr/>
        </p:nvSpPr>
        <p:spPr>
          <a:xfrm>
            <a:off x="3131840" y="1992342"/>
            <a:ext cx="3015335" cy="103163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050" dirty="0">
                <a:solidFill>
                  <a:schemeClr val="tx1"/>
                </a:solidFill>
              </a:rPr>
              <a:t>Jestliže se hodnoty periody T </a:t>
            </a:r>
          </a:p>
          <a:p>
            <a:pPr algn="ctr"/>
            <a:r>
              <a:rPr lang="cs-CZ" sz="1050" dirty="0">
                <a:solidFill>
                  <a:schemeClr val="tx1"/>
                </a:solidFill>
              </a:rPr>
              <a:t>a frekvence f nemění, nazýváme pohyb pohybem periodickým, pravidelně se opakujícím.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/>
              <a:t>Frekvence a perioda pohybu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6535" y="1313765"/>
            <a:ext cx="8370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Pro doplnění popisu rovnoměrného pohybu po kružnici uvedeme další veličiny: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511660" y="2175845"/>
            <a:ext cx="1665185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/>
              <a:t>oběžná doba</a:t>
            </a:r>
          </a:p>
          <a:p>
            <a:pPr algn="ctr"/>
            <a:r>
              <a:rPr lang="cs-CZ" dirty="0"/>
              <a:t>perioda</a:t>
            </a:r>
          </a:p>
          <a:p>
            <a:pPr algn="ctr"/>
            <a:r>
              <a:rPr lang="cs-CZ" dirty="0"/>
              <a:t>T [s]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057165" y="2201106"/>
            <a:ext cx="1665185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dirty="0"/>
              <a:t>frekvence</a:t>
            </a:r>
          </a:p>
          <a:p>
            <a:pPr algn="ctr"/>
            <a:r>
              <a:rPr lang="cs-CZ" dirty="0"/>
              <a:t>f [s</a:t>
            </a:r>
            <a:r>
              <a:rPr lang="cs-CZ" baseline="30000" dirty="0"/>
              <a:t>-1</a:t>
            </a:r>
            <a:r>
              <a:rPr lang="cs-CZ" dirty="0"/>
              <a:t> = Hz]</a:t>
            </a:r>
          </a:p>
        </p:txBody>
      </p:sp>
      <p:cxnSp>
        <p:nvCxnSpPr>
          <p:cNvPr id="7" name="Přímá spojnice se šipkou 6"/>
          <p:cNvCxnSpPr>
            <a:stCxn id="3" idx="2"/>
            <a:endCxn id="4" idx="0"/>
          </p:cNvCxnSpPr>
          <p:nvPr/>
        </p:nvCxnSpPr>
        <p:spPr>
          <a:xfrm flipH="1">
            <a:off x="2344253" y="1683097"/>
            <a:ext cx="2227747" cy="4927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3" idx="2"/>
            <a:endCxn id="5" idx="0"/>
          </p:cNvCxnSpPr>
          <p:nvPr/>
        </p:nvCxnSpPr>
        <p:spPr>
          <a:xfrm>
            <a:off x="4572000" y="1683097"/>
            <a:ext cx="2317758" cy="5180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431540" y="3383995"/>
                <a:ext cx="373541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Perioda T je doba, za kterou hmotný bod opíše celou kružnici</a:t>
                </a:r>
              </a:p>
              <a:p>
                <a:pPr algn="ctr"/>
                <a:r>
                  <a:rPr lang="cs-CZ" dirty="0"/>
                  <a:t>a jeho </a:t>
                </a:r>
                <a:r>
                  <a:rPr lang="cs-CZ" dirty="0" err="1"/>
                  <a:t>průvodič</a:t>
                </a:r>
                <a:r>
                  <a:rPr lang="cs-CZ" dirty="0"/>
                  <a:t> opíše úhlovou dráhu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𝜑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=2∙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=360°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0" y="3383995"/>
                <a:ext cx="3735415" cy="1200329"/>
              </a:xfrm>
              <a:prstGeom prst="rect">
                <a:avLst/>
              </a:prstGeom>
              <a:blipFill rotWithShape="1">
                <a:blip r:embed="rId2"/>
                <a:stretch>
                  <a:fillRect t="-2538" b="-71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ovéPole 30"/>
          <p:cNvSpPr txBox="1"/>
          <p:nvPr/>
        </p:nvSpPr>
        <p:spPr>
          <a:xfrm>
            <a:off x="5022050" y="3522494"/>
            <a:ext cx="37354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Frekvence f je dána počtem oběhů hmotného bodu po kružnici za jednotu času.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5832140" y="4734145"/>
                <a:ext cx="2439514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𝑇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[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𝐻𝑧</m:t>
                      </m:r>
                      <m:r>
                        <a:rPr lang="cs-CZ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140" y="4734145"/>
                <a:ext cx="2439514" cy="6127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1736685" y="4734145"/>
                <a:ext cx="1188659" cy="6613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𝑇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[</m:t>
                      </m:r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685" y="4734145"/>
                <a:ext cx="1188659" cy="66133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bousměrná vodorovná šipka 33"/>
          <p:cNvSpPr/>
          <p:nvPr/>
        </p:nvSpPr>
        <p:spPr>
          <a:xfrm>
            <a:off x="3829417" y="4962798"/>
            <a:ext cx="1485165" cy="22805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971600" y="5724255"/>
                <a:ext cx="7239802" cy="893321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num>
                        <m:den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</m:den>
                          </m:f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…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𝑝𝑟𝑜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=2∙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…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=2∙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𝑓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24255"/>
                <a:ext cx="7239802" cy="89332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8770"/>
            <a:ext cx="8229600" cy="184520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/>
              <a:t>Obr. 1</a:t>
            </a:r>
            <a:r>
              <a:rPr lang="cs-CZ" sz="1400" dirty="0"/>
              <a:t> ANONYMOUS. </a:t>
            </a:r>
            <a:r>
              <a:rPr lang="cs-CZ" sz="1400" i="1" dirty="0"/>
              <a:t>Dovednost Pila, Kotoučová Pila - Volně dostupný obrázek – 103124 </a:t>
            </a:r>
            <a:r>
              <a:rPr lang="cs-CZ" sz="1400" dirty="0"/>
              <a:t>[online]. [cit. 20.10.2012]. Dostupný na WWW: </a:t>
            </a:r>
            <a:r>
              <a:rPr lang="cs-CZ" sz="1400" dirty="0">
                <a:hlinkClick r:id="rId2"/>
              </a:rPr>
              <a:t>http://pixabay.com/cs/dovednost-pila-kotou%C4%8Dov%C3%A1-pila-103124/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/>
              <a:t>Obr. 2,3 </a:t>
            </a:r>
            <a:r>
              <a:rPr lang="cs-CZ" sz="1400" dirty="0"/>
              <a:t>Archiv autora</a:t>
            </a:r>
          </a:p>
          <a:p>
            <a:pPr marL="0" indent="0" eaLnBrk="1" hangingPunct="1">
              <a:buNone/>
            </a:pPr>
            <a:r>
              <a:rPr lang="cs-CZ" sz="1400" b="1" dirty="0"/>
              <a:t>Obr. 4 </a:t>
            </a:r>
            <a:r>
              <a:rPr lang="cs-CZ" sz="1400" dirty="0"/>
              <a:t>STUDI111. </a:t>
            </a:r>
            <a:r>
              <a:rPr lang="cs-CZ" sz="1400" i="1" dirty="0"/>
              <a:t>File:Winkelgeschwindigkeit.png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[cit. 20.10.2012]. Dostupný na WWW: </a:t>
            </a:r>
            <a:r>
              <a:rPr lang="cs-CZ" sz="1400" dirty="0">
                <a:hlinkClick r:id="rId3"/>
              </a:rPr>
              <a:t>http://commons.wikimedia.org/wiki/File:Winkelgeschwindigkeit.png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/>
              <a:t>Obr. 5 </a:t>
            </a:r>
            <a:r>
              <a:rPr lang="cs-CZ" sz="1400" dirty="0"/>
              <a:t>Archiv autora</a:t>
            </a:r>
          </a:p>
          <a:p>
            <a:pPr marL="0" indent="0" eaLnBrk="1" hangingPunct="1">
              <a:buNone/>
            </a:pPr>
            <a:endParaRPr lang="cs-CZ" sz="1400" dirty="0"/>
          </a:p>
          <a:p>
            <a:pPr marL="0" indent="0" eaLnBrk="1" hangingPunct="1">
              <a:buNone/>
            </a:pPr>
            <a:endParaRPr lang="cs-CZ" sz="14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6545" y="347400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/>
              <a:t>Literatura</a:t>
            </a:r>
          </a:p>
        </p:txBody>
      </p:sp>
      <p:sp>
        <p:nvSpPr>
          <p:cNvPr id="5" name="Obdélník 4"/>
          <p:cNvSpPr/>
          <p:nvPr/>
        </p:nvSpPr>
        <p:spPr>
          <a:xfrm>
            <a:off x="476545" y="4592524"/>
            <a:ext cx="82494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URGOŠÍK, Bohuš. </a:t>
            </a:r>
            <a:r>
              <a:rPr lang="cs-CZ" sz="1400" i="1" dirty="0"/>
              <a:t>Fyzika</a:t>
            </a:r>
            <a:r>
              <a:rPr lang="cs-CZ" sz="1400" dirty="0"/>
              <a:t>. Praha 1: SNTL - Nakladatelství technické literatury </a:t>
            </a:r>
            <a:r>
              <a:rPr lang="cs-CZ" sz="1400" dirty="0" err="1"/>
              <a:t>n.p</a:t>
            </a:r>
            <a:r>
              <a:rPr lang="cs-CZ" sz="1400" dirty="0"/>
              <a:t>., 1981, 291 s. Polytechnická knižnice II. řada: příručky, sv. 88.</a:t>
            </a:r>
          </a:p>
          <a:p>
            <a:endParaRPr lang="cs-CZ" sz="1400" dirty="0"/>
          </a:p>
          <a:p>
            <a:r>
              <a:rPr lang="cs-CZ" sz="1400" dirty="0"/>
              <a:t>REICHL, Jaroslav a Martin VŠETIČKA. </a:t>
            </a:r>
            <a:r>
              <a:rPr lang="cs-CZ" sz="1400" i="1" dirty="0"/>
              <a:t>Encyklopedie fyziky</a:t>
            </a:r>
            <a:r>
              <a:rPr lang="cs-CZ" sz="1400" dirty="0"/>
              <a:t> [online]. 2006 - 2012 [cit. 20.10.2012]. Dostupné z: </a:t>
            </a:r>
            <a:r>
              <a:rPr lang="cs-CZ" sz="1400" dirty="0">
                <a:hlinkClick r:id="rId4"/>
              </a:rPr>
              <a:t>http://fyzika.jreichl.com/</a:t>
            </a:r>
            <a:endParaRPr lang="cs-CZ" sz="1400" dirty="0"/>
          </a:p>
          <a:p>
            <a:endParaRPr lang="cs-CZ" sz="1400" dirty="0"/>
          </a:p>
          <a:p>
            <a:r>
              <a:rPr lang="en-US" sz="1400" dirty="0"/>
              <a:t>Wikipedia: the free encyclopedia [online]. San Francisco (CA): Wikimedia Foundation, 2001-201</a:t>
            </a:r>
            <a:r>
              <a:rPr lang="cs-CZ" sz="1400" dirty="0"/>
              <a:t>2</a:t>
            </a:r>
            <a:r>
              <a:rPr lang="en-US" sz="1400" dirty="0"/>
              <a:t> [cit. </a:t>
            </a:r>
            <a:r>
              <a:rPr lang="cs-CZ" sz="1400" dirty="0"/>
              <a:t> 20.10.2012</a:t>
            </a:r>
            <a:r>
              <a:rPr lang="en-US" sz="1400" dirty="0"/>
              <a:t>].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5"/>
              </a:rPr>
              <a:t>http://en.wikipedia.org/wiki/Main_Page</a:t>
            </a:r>
            <a:endParaRPr lang="cs-CZ" sz="1400" dirty="0"/>
          </a:p>
          <a:p>
            <a:endParaRPr lang="cs-CZ" sz="1400" kern="0" dirty="0"/>
          </a:p>
          <a:p>
            <a:endParaRPr lang="cs-CZ" sz="14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9915</TotalTime>
  <Words>1081</Words>
  <Application>Microsoft Office PowerPoint</Application>
  <PresentationFormat>Předvádění na obrazovce (4:3)</PresentationFormat>
  <Paragraphs>90</Paragraphs>
  <Slides>7</Slides>
  <Notes>2</Notes>
  <HiddenSlides>0</HiddenSlides>
  <MMClips>1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Arial</vt:lpstr>
      <vt:lpstr>Calibri</vt:lpstr>
      <vt:lpstr>Cambria Math</vt:lpstr>
      <vt:lpstr>Tahoma</vt:lpstr>
      <vt:lpstr>Verdana</vt:lpstr>
      <vt:lpstr>Wingdings 2</vt:lpstr>
      <vt:lpstr>Výchozí návrh</vt:lpstr>
      <vt:lpstr>Prezentace aplikace PowerPoint</vt:lpstr>
      <vt:lpstr>Úhlová dráha a rychlost</vt:lpstr>
      <vt:lpstr>Úhlová dráha a rychlost</vt:lpstr>
      <vt:lpstr>Úhlová a obvodová rychlost</vt:lpstr>
      <vt:lpstr>Pseudo vektor</vt:lpstr>
      <vt:lpstr>Frekvence a perioda pohybu</vt:lpstr>
      <vt:lpstr>Citace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Mgr. Zdeněk Chalupský</cp:lastModifiedBy>
  <cp:revision>352</cp:revision>
  <dcterms:created xsi:type="dcterms:W3CDTF">2013-03-27T07:54:35Z</dcterms:created>
  <dcterms:modified xsi:type="dcterms:W3CDTF">2021-11-04T19:32:01Z</dcterms:modified>
</cp:coreProperties>
</file>