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16"/>
  </p:notesMasterIdLst>
  <p:sldIdLst>
    <p:sldId id="268" r:id="rId6"/>
    <p:sldId id="256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5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E935"/>
    <a:srgbClr val="46D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B16DC-E080-4B35-B6DB-CB8B29A0DAE3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1FC6-D9F2-4F5B-A490-7EA07CA5B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1FC6-D9F2-4F5B-A490-7EA07CA5BA4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73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71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11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86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5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23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4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45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15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98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74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27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0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86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7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63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06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04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23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348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000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23.04.2013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VY_32_INOVACE_04_Ch_OCH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Alkiny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Alkiny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</a:t>
            </a:r>
            <a:r>
              <a:rPr lang="cs-CZ" sz="1800" dirty="0" smtClean="0">
                <a:solidFill>
                  <a:prstClr val="black"/>
                </a:solidFill>
              </a:rPr>
              <a:t>využití.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21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1020602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240559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Obr.3  </a:t>
            </a:r>
            <a:r>
              <a:rPr lang="cs-CZ" sz="1200" dirty="0"/>
              <a:t>AMARO, Brandon. </a:t>
            </a:r>
            <a:r>
              <a:rPr lang="cs-CZ" sz="1200" i="1" dirty="0"/>
              <a:t>Soubor: Enceladus.gif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17.4.2013]. </a:t>
            </a:r>
            <a:r>
              <a:rPr lang="cs-CZ" sz="1200" dirty="0"/>
              <a:t>Dostupný na WWW: http://commons.wikimedia.org/wiki/File:Enceladus.gif?uselang=cs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286571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US </a:t>
            </a:r>
            <a:r>
              <a:rPr lang="cs-CZ" sz="1200" dirty="0"/>
              <a:t>MARINE CORPS. </a:t>
            </a:r>
            <a:r>
              <a:rPr lang="cs-CZ" sz="1200" i="1" dirty="0"/>
              <a:t>Soubor: Řezání torch.jpg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17.4.2013]. </a:t>
            </a:r>
            <a:r>
              <a:rPr lang="cs-CZ" sz="1200" dirty="0"/>
              <a:t>Dostupný na WWW: http://commons.wikimedia.org/wiki/File:Cutting_torch.jpg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332737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Obr.5 </a:t>
            </a:r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dirty="0" smtClean="0"/>
              <a:t>BART</a:t>
            </a:r>
            <a:r>
              <a:rPr lang="cs-CZ" sz="1200" dirty="0"/>
              <a:t>. </a:t>
            </a:r>
            <a:r>
              <a:rPr lang="cs-CZ" sz="1200" i="1" dirty="0"/>
              <a:t>Soubor: Film strip.jpg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commons.wikimedia.org/wiki/File:Film_strip.jpg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19439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44016" y="1447045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34126" y="4729392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17" name="TextovéPole 2"/>
          <p:cNvSpPr txBox="1"/>
          <p:nvPr/>
        </p:nvSpPr>
        <p:spPr>
          <a:xfrm>
            <a:off x="1677733" y="4293096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34126" y="5041524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634126" y="5376163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0" name="Obdélník 19"/>
          <p:cNvSpPr/>
          <p:nvPr/>
        </p:nvSpPr>
        <p:spPr>
          <a:xfrm>
            <a:off x="611904" y="5690897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04000" y="5013296"/>
            <a:ext cx="4536000" cy="108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err="1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ALKiNY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2039863"/>
            <a:ext cx="8064896" cy="2778275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2" y="2929012"/>
            <a:ext cx="421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FYZIKÁLNÍ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3441774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3975447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ACETYLEN (ETHIN)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8" action="ppaction://hlinksldjump"/>
          </p:cNvPr>
          <p:cNvSpPr txBox="1"/>
          <p:nvPr/>
        </p:nvSpPr>
        <p:spPr>
          <a:xfrm>
            <a:off x="826656" y="2424956"/>
            <a:ext cx="381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smtClean="0">
                <a:solidFill>
                  <a:srgbClr val="FF0000"/>
                </a:solidFill>
              </a:rPr>
              <a:t>ALKINY, NÁZVOSLOVÍ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2645" y="1268760"/>
            <a:ext cx="856895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Nenasycené</a:t>
            </a:r>
            <a:r>
              <a:rPr lang="cs-CZ" sz="2400" b="1" dirty="0">
                <a:solidFill>
                  <a:prstClr val="black"/>
                </a:solidFill>
              </a:rPr>
              <a:t> uhlovodíky, které mají mezi atomy uhlíku v molekule s otevřeným řetězcem jednu </a:t>
            </a:r>
            <a:r>
              <a:rPr lang="cs-CZ" sz="2400" b="1" dirty="0" smtClean="0">
                <a:solidFill>
                  <a:prstClr val="black"/>
                </a:solidFill>
              </a:rPr>
              <a:t>trojnou </a:t>
            </a:r>
            <a:r>
              <a:rPr lang="cs-CZ" sz="2400" b="1" dirty="0">
                <a:solidFill>
                  <a:prstClr val="black"/>
                </a:solidFill>
              </a:rPr>
              <a:t>vazbu </a:t>
            </a:r>
            <a:r>
              <a:rPr lang="cs-CZ" sz="2400" b="1" dirty="0"/>
              <a:t>C≡C</a:t>
            </a:r>
            <a:r>
              <a:rPr lang="cs-CZ" sz="2400" b="1" dirty="0" smtClean="0">
                <a:solidFill>
                  <a:prstClr val="black"/>
                </a:solidFill>
              </a:rPr>
              <a:t> (dvě </a:t>
            </a:r>
            <a:r>
              <a:rPr lang="el-GR" sz="2400" b="1" dirty="0">
                <a:solidFill>
                  <a:prstClr val="black"/>
                </a:solidFill>
                <a:cs typeface="Arial"/>
              </a:rPr>
              <a:t>π </a:t>
            </a:r>
            <a:r>
              <a:rPr lang="cs-CZ" sz="2400" b="1" dirty="0">
                <a:solidFill>
                  <a:prstClr val="black"/>
                </a:solidFill>
                <a:cs typeface="Arial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cs typeface="Arial"/>
              </a:rPr>
              <a:t>vazby)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620688"/>
            <a:ext cx="1800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Alkiny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2645" y="2636911"/>
            <a:ext cx="856895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Uhlíkový řetězec </a:t>
            </a:r>
            <a:r>
              <a:rPr lang="cs-CZ" dirty="0" smtClean="0">
                <a:solidFill>
                  <a:prstClr val="black"/>
                </a:solidFill>
              </a:rPr>
              <a:t>alkenů </a:t>
            </a:r>
            <a:r>
              <a:rPr lang="cs-CZ" dirty="0">
                <a:solidFill>
                  <a:prstClr val="black"/>
                </a:solidFill>
              </a:rPr>
              <a:t>může být lineární, nebo se může libovolně větvit a vytvářet tak velké množství různých izomerů.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568" y="4077072"/>
            <a:ext cx="28803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olohová izomerie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2645" y="4664323"/>
            <a:ext cx="85689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Alkeny s větším počtem C v molekule se mohou lišit polohou trojné vazby.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2645" y="5594955"/>
            <a:ext cx="85689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Poloha trojné vazby se udává číslicí (pořadové číslo atomu C z něhož vychází).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620688"/>
            <a:ext cx="200784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acetylény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34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7" grpId="0" animBg="1"/>
      <p:bldP spid="1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548680"/>
            <a:ext cx="28803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smtClean="0">
                <a:solidFill>
                  <a:prstClr val="black"/>
                </a:solidFill>
              </a:rPr>
              <a:t>alkenů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276871"/>
            <a:ext cx="72008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Vyjadřují </a:t>
            </a:r>
            <a:r>
              <a:rPr lang="cs-CZ" dirty="0">
                <a:solidFill>
                  <a:prstClr val="black"/>
                </a:solidFill>
              </a:rPr>
              <a:t>počet uhlíkových atomů v molekule,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nebo </a:t>
            </a:r>
            <a:r>
              <a:rPr lang="cs-CZ" dirty="0">
                <a:solidFill>
                  <a:prstClr val="black"/>
                </a:solidFill>
              </a:rPr>
              <a:t>v její základní části.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268760"/>
            <a:ext cx="85689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Kořen názvu je tvořen kombinací z řeckých a latinských </a:t>
            </a:r>
          </a:p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     číslovek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3356992"/>
            <a:ext cx="56886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Homologická řada začíná </a:t>
            </a:r>
            <a:r>
              <a:rPr lang="cs-CZ" dirty="0" err="1" smtClean="0">
                <a:solidFill>
                  <a:prstClr val="black"/>
                </a:solidFill>
              </a:rPr>
              <a:t>ethinem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5681766"/>
            <a:ext cx="2638554" cy="1077218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obecný vzorec  </a:t>
            </a:r>
            <a:r>
              <a:rPr lang="cs-CZ" sz="4000" dirty="0" smtClean="0">
                <a:solidFill>
                  <a:srgbClr val="FF0000"/>
                </a:solidFill>
              </a:rPr>
              <a:t>C</a:t>
            </a:r>
            <a:r>
              <a:rPr lang="cs-CZ" sz="4000" baseline="-25000" dirty="0" smtClean="0">
                <a:solidFill>
                  <a:srgbClr val="FF0000"/>
                </a:solidFill>
              </a:rPr>
              <a:t>n</a:t>
            </a:r>
            <a:r>
              <a:rPr lang="cs-CZ" sz="4000" dirty="0" smtClean="0">
                <a:solidFill>
                  <a:srgbClr val="FF0000"/>
                </a:solidFill>
              </a:rPr>
              <a:t>H</a:t>
            </a:r>
            <a:r>
              <a:rPr lang="cs-CZ" sz="4000" baseline="-25000" dirty="0" smtClean="0">
                <a:solidFill>
                  <a:srgbClr val="FF0000"/>
                </a:solidFill>
              </a:rPr>
              <a:t>2n - 2</a:t>
            </a:r>
            <a:endParaRPr lang="cs-CZ" sz="4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63988" y="5661248"/>
            <a:ext cx="1692188" cy="111825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koncovka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- in</a:t>
            </a:r>
            <a:endParaRPr lang="cs-CZ" sz="4000" baseline="-250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2645" y="4653136"/>
            <a:ext cx="782573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Poloha trojné vazby se udává číslicí (pořadové číslo atomu C z něhož vychází).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2645" y="3975447"/>
            <a:ext cx="36955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err="1" smtClean="0">
                <a:solidFill>
                  <a:srgbClr val="FF0000"/>
                </a:solidFill>
              </a:rPr>
              <a:t>Methin</a:t>
            </a:r>
            <a:r>
              <a:rPr lang="cs-CZ" dirty="0" smtClean="0">
                <a:solidFill>
                  <a:srgbClr val="FF0000"/>
                </a:solidFill>
              </a:rPr>
              <a:t> neexistuje !!!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36196" y="5661248"/>
            <a:ext cx="1692188" cy="111825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koncovka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4000" dirty="0" smtClean="0">
                <a:solidFill>
                  <a:prstClr val="black"/>
                </a:solidFill>
              </a:rPr>
              <a:t>- </a:t>
            </a:r>
            <a:r>
              <a:rPr lang="cs-CZ" sz="4000" dirty="0" err="1" smtClean="0">
                <a:solidFill>
                  <a:prstClr val="black"/>
                </a:solidFill>
              </a:rPr>
              <a:t>yn</a:t>
            </a:r>
            <a:endParaRPr lang="cs-CZ" sz="4000" baseline="-25000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183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0872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2162473"/>
            <a:ext cx="82089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>
                <a:solidFill>
                  <a:prstClr val="black"/>
                </a:solidFill>
              </a:rPr>
              <a:t>počtem uhlíků v molekule </a:t>
            </a:r>
            <a:r>
              <a:rPr lang="cs-CZ" dirty="0" smtClean="0">
                <a:solidFill>
                  <a:prstClr val="black"/>
                </a:solidFill>
              </a:rPr>
              <a:t>roste </a:t>
            </a:r>
            <a:r>
              <a:rPr lang="cs-CZ" dirty="0">
                <a:solidFill>
                  <a:prstClr val="black"/>
                </a:solidFill>
              </a:rPr>
              <a:t>také jejich hustota.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628800"/>
            <a:ext cx="88569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>
                <a:solidFill>
                  <a:prstClr val="black"/>
                </a:solidFill>
              </a:rPr>
              <a:t>rostoucím počtem uhlíkových atomů </a:t>
            </a:r>
            <a:r>
              <a:rPr lang="cs-CZ" dirty="0" smtClean="0">
                <a:solidFill>
                  <a:prstClr val="black"/>
                </a:solidFill>
              </a:rPr>
              <a:t>roste </a:t>
            </a:r>
            <a:r>
              <a:rPr lang="cs-CZ" dirty="0">
                <a:solidFill>
                  <a:prstClr val="black"/>
                </a:solidFill>
              </a:rPr>
              <a:t>teplota varu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696146"/>
            <a:ext cx="34563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Elektricky nevodivé.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4149080"/>
            <a:ext cx="46805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eth</a:t>
            </a:r>
            <a:r>
              <a:rPr lang="cs-CZ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n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prop</a:t>
            </a:r>
            <a:r>
              <a:rPr lang="cs-CZ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n </a:t>
            </a: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but</a:t>
            </a:r>
            <a:r>
              <a:rPr lang="cs-CZ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n </a:t>
            </a:r>
            <a:r>
              <a:rPr lang="en-US" dirty="0">
                <a:solidFill>
                  <a:prstClr val="black"/>
                </a:solidFill>
              </a:rPr>
              <a:t>- </a:t>
            </a:r>
            <a:r>
              <a:rPr lang="en-US" dirty="0" err="1" smtClean="0">
                <a:solidFill>
                  <a:prstClr val="black"/>
                </a:solidFill>
              </a:rPr>
              <a:t>plyny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5746030"/>
            <a:ext cx="74168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Ve </a:t>
            </a:r>
            <a:r>
              <a:rPr lang="cs-CZ" dirty="0">
                <a:solidFill>
                  <a:prstClr val="black"/>
                </a:solidFill>
              </a:rPr>
              <a:t>vodě se </a:t>
            </a:r>
            <a:r>
              <a:rPr lang="cs-CZ" dirty="0" smtClean="0">
                <a:solidFill>
                  <a:prstClr val="black"/>
                </a:solidFill>
              </a:rPr>
              <a:t>rozpouštějí lépe než alkany a alkeny.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5212357"/>
            <a:ext cx="46805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vyšší alkiny jsou pevné látky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6279703"/>
            <a:ext cx="77768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Dobře </a:t>
            </a:r>
            <a:r>
              <a:rPr lang="cs-CZ" dirty="0">
                <a:solidFill>
                  <a:prstClr val="black"/>
                </a:solidFill>
              </a:rPr>
              <a:t>se rozpouštějí v jiných nepolárních </a:t>
            </a:r>
            <a:r>
              <a:rPr lang="cs-CZ" dirty="0" smtClean="0">
                <a:solidFill>
                  <a:prstClr val="black"/>
                </a:solidFill>
              </a:rPr>
              <a:t>látkách.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238765"/>
            <a:ext cx="885698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hořlavé -</a:t>
            </a:r>
            <a:r>
              <a:rPr lang="cs-CZ" dirty="0"/>
              <a:t>dokonalým spálením vzniká voda (ve formě páry) a oxid uhličitý</a:t>
            </a:r>
            <a:r>
              <a:rPr lang="cs-CZ" dirty="0" smtClean="0"/>
              <a:t>. Nedokonalým CO nebo C.</a:t>
            </a:r>
            <a:r>
              <a:rPr lang="cs-CZ" dirty="0"/>
              <a:t> 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4692633"/>
            <a:ext cx="49685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alkiny </a:t>
            </a:r>
            <a:r>
              <a:rPr lang="cs-CZ" dirty="0">
                <a:solidFill>
                  <a:prstClr val="black"/>
                </a:solidFill>
              </a:rPr>
              <a:t>s 5 až 16 uhlíky kapaliny</a:t>
            </a:r>
          </a:p>
        </p:txBody>
      </p:sp>
      <p:sp>
        <p:nvSpPr>
          <p:cNvPr id="13" name="Šipka doprava se zářezem 1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249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7667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6" y="1052736"/>
            <a:ext cx="695777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Alkiny </a:t>
            </a:r>
            <a:r>
              <a:rPr lang="cs-CZ" dirty="0"/>
              <a:t>jsou reaktivnější než alkany </a:t>
            </a:r>
            <a:r>
              <a:rPr lang="cs-CZ" dirty="0" smtClean="0"/>
              <a:t> </a:t>
            </a:r>
            <a:r>
              <a:rPr lang="cs-CZ" dirty="0"/>
              <a:t>i </a:t>
            </a:r>
            <a:r>
              <a:rPr lang="cs-CZ" dirty="0" smtClean="0"/>
              <a:t>alkeny.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6" y="1700808"/>
            <a:ext cx="813690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Přítomnost </a:t>
            </a:r>
            <a:r>
              <a:rPr lang="cs-CZ" dirty="0">
                <a:solidFill>
                  <a:prstClr val="black"/>
                </a:solidFill>
              </a:rPr>
              <a:t>dvojné vazby v jejich </a:t>
            </a:r>
            <a:r>
              <a:rPr lang="cs-CZ" dirty="0" smtClean="0">
                <a:solidFill>
                  <a:prstClr val="black"/>
                </a:solidFill>
              </a:rPr>
              <a:t>molekule podstatně </a:t>
            </a:r>
            <a:r>
              <a:rPr lang="cs-CZ" dirty="0">
                <a:solidFill>
                  <a:prstClr val="black"/>
                </a:solidFill>
              </a:rPr>
              <a:t>zvyšuje jejich reaktivitu </a:t>
            </a:r>
            <a:r>
              <a:rPr lang="cs-CZ" dirty="0" smtClean="0">
                <a:solidFill>
                  <a:prstClr val="black"/>
                </a:solidFill>
              </a:rPr>
              <a:t>alkanům i alkenům.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496" y="2708920"/>
            <a:ext cx="842493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Charakteristická </a:t>
            </a:r>
            <a:r>
              <a:rPr lang="cs-CZ" dirty="0">
                <a:solidFill>
                  <a:prstClr val="black"/>
                </a:solidFill>
              </a:rPr>
              <a:t>je pro tyto uhlovodíky tzv. adice což je reakce, při které dochází k zániku </a:t>
            </a:r>
            <a:r>
              <a:rPr lang="cs-CZ" dirty="0" smtClean="0">
                <a:solidFill>
                  <a:prstClr val="black"/>
                </a:solidFill>
              </a:rPr>
              <a:t>trojné </a:t>
            </a:r>
            <a:r>
              <a:rPr lang="cs-CZ" dirty="0">
                <a:solidFill>
                  <a:prstClr val="black"/>
                </a:solidFill>
              </a:rPr>
              <a:t>vazby.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50731" y="3708026"/>
            <a:ext cx="48425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 smtClean="0"/>
              <a:t>HC </a:t>
            </a:r>
            <a:r>
              <a:rPr lang="cs-CZ" dirty="0"/>
              <a:t>≡ </a:t>
            </a:r>
            <a:r>
              <a:rPr lang="cs-CZ" dirty="0" smtClean="0"/>
              <a:t>CH + </a:t>
            </a:r>
            <a:r>
              <a:rPr lang="cs-CZ" dirty="0"/>
              <a:t>H </a:t>
            </a:r>
            <a:r>
              <a:rPr lang="cs-CZ" baseline="-25000" dirty="0"/>
              <a:t>2</a:t>
            </a:r>
            <a:r>
              <a:rPr lang="cs-CZ" dirty="0"/>
              <a:t> → </a:t>
            </a:r>
            <a:r>
              <a:rPr lang="cs-CZ" i="1" dirty="0" smtClean="0"/>
              <a:t>cis</a:t>
            </a:r>
            <a:r>
              <a:rPr lang="cs-CZ" dirty="0" smtClean="0"/>
              <a:t>-C</a:t>
            </a:r>
            <a:r>
              <a:rPr lang="cs-CZ" dirty="0">
                <a:solidFill>
                  <a:prstClr val="black"/>
                </a:solidFill>
              </a:rPr>
              <a:t>H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smtClean="0"/>
              <a:t>C</a:t>
            </a:r>
            <a:r>
              <a:rPr lang="cs-CZ" dirty="0">
                <a:solidFill>
                  <a:prstClr val="black"/>
                </a:solidFill>
              </a:rPr>
              <a:t>H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5406315"/>
            <a:ext cx="813690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může </a:t>
            </a:r>
            <a:r>
              <a:rPr lang="cs-CZ" dirty="0"/>
              <a:t>se odštěpit a být substitucí nahrazen například za kation některého kovu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575" y="4869160"/>
            <a:ext cx="617961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vodíkový </a:t>
            </a:r>
            <a:r>
              <a:rPr lang="cs-CZ" dirty="0"/>
              <a:t>atom </a:t>
            </a:r>
            <a:r>
              <a:rPr lang="cs-CZ" dirty="0" smtClean="0"/>
              <a:t>alkinu</a:t>
            </a:r>
            <a:r>
              <a:rPr lang="cs-CZ" dirty="0"/>
              <a:t> kyselý charakter</a:t>
            </a:r>
            <a:r>
              <a:rPr lang="cs-CZ" dirty="0">
                <a:solidFill>
                  <a:prstClr val="black"/>
                </a:solidFill>
              </a:rPr>
              <a:t> 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66626" y="4293096"/>
            <a:ext cx="441074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HC ≡ CH </a:t>
            </a:r>
            <a:r>
              <a:rPr lang="cs-CZ" dirty="0" smtClean="0"/>
              <a:t>+ 2Br</a:t>
            </a:r>
            <a:r>
              <a:rPr lang="cs-CZ" baseline="-25000" dirty="0" smtClean="0"/>
              <a:t>2</a:t>
            </a:r>
            <a:r>
              <a:rPr lang="cs-CZ" dirty="0"/>
              <a:t> → </a:t>
            </a:r>
            <a:r>
              <a:rPr lang="cs-CZ" dirty="0" smtClean="0"/>
              <a:t>CBr</a:t>
            </a:r>
            <a:r>
              <a:rPr lang="cs-CZ" baseline="-25000" dirty="0" smtClean="0"/>
              <a:t>2</a:t>
            </a:r>
            <a:r>
              <a:rPr lang="cs-CZ" dirty="0" smtClean="0">
                <a:solidFill>
                  <a:prstClr val="black"/>
                </a:solidFill>
              </a:rPr>
              <a:t>– </a:t>
            </a:r>
            <a:r>
              <a:rPr lang="cs-CZ" dirty="0" smtClean="0"/>
              <a:t>CBr</a:t>
            </a:r>
            <a:r>
              <a:rPr lang="cs-CZ" baseline="-25000" dirty="0" smtClean="0"/>
              <a:t>2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1" y="6351711"/>
            <a:ext cx="864095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/>
              <a:t>HC≡CH + </a:t>
            </a:r>
            <a:r>
              <a:rPr lang="pl-PL" dirty="0" smtClean="0"/>
              <a:t>2CH</a:t>
            </a:r>
            <a:r>
              <a:rPr lang="pl-PL" baseline="-25000" dirty="0" smtClean="0"/>
              <a:t>3</a:t>
            </a:r>
            <a:r>
              <a:rPr lang="pl-PL" dirty="0" smtClean="0"/>
              <a:t>CH</a:t>
            </a:r>
            <a:r>
              <a:rPr lang="pl-PL" baseline="-25000" dirty="0" smtClean="0"/>
              <a:t>2</a:t>
            </a:r>
            <a:r>
              <a:rPr lang="pl-PL" dirty="0" smtClean="0"/>
              <a:t>CH</a:t>
            </a:r>
            <a:r>
              <a:rPr lang="pl-PL" baseline="-25000" dirty="0" smtClean="0"/>
              <a:t>2</a:t>
            </a:r>
            <a:r>
              <a:rPr lang="pl-PL" dirty="0" smtClean="0"/>
              <a:t>CH</a:t>
            </a:r>
            <a:r>
              <a:rPr lang="pl-PL" baseline="-25000" dirty="0" smtClean="0"/>
              <a:t>2</a:t>
            </a:r>
            <a:r>
              <a:rPr lang="pl-PL" dirty="0" smtClean="0"/>
              <a:t>Li</a:t>
            </a:r>
            <a:r>
              <a:rPr lang="pl-PL" dirty="0"/>
              <a:t> </a:t>
            </a:r>
            <a:r>
              <a:rPr lang="pl-PL" dirty="0" smtClean="0"/>
              <a:t>→ LiC</a:t>
            </a:r>
            <a:r>
              <a:rPr lang="pl-PL" dirty="0"/>
              <a:t>≡</a:t>
            </a:r>
            <a:r>
              <a:rPr lang="pl-PL" dirty="0" smtClean="0"/>
              <a:t>CLi</a:t>
            </a:r>
            <a:r>
              <a:rPr lang="pl-PL" dirty="0"/>
              <a:t>  + 2 CH</a:t>
            </a:r>
            <a:r>
              <a:rPr lang="pl-PL" baseline="-25000" dirty="0"/>
              <a:t>3</a:t>
            </a:r>
            <a:r>
              <a:rPr lang="pl-PL" dirty="0"/>
              <a:t>CH</a:t>
            </a:r>
            <a:r>
              <a:rPr lang="pl-PL" baseline="-25000" dirty="0"/>
              <a:t>2</a:t>
            </a:r>
            <a:r>
              <a:rPr lang="pl-PL" dirty="0"/>
              <a:t>CH</a:t>
            </a:r>
            <a:r>
              <a:rPr lang="pl-PL" baseline="-25000" dirty="0"/>
              <a:t>2</a:t>
            </a:r>
            <a:r>
              <a:rPr lang="pl-PL" dirty="0"/>
              <a:t>CH</a:t>
            </a:r>
            <a:r>
              <a:rPr lang="pl-PL" baseline="-25000" dirty="0"/>
              <a:t>3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985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7364339" y="5027925"/>
            <a:ext cx="1882715" cy="1857459"/>
            <a:chOff x="7236295" y="4983348"/>
            <a:chExt cx="1882715" cy="1857459"/>
          </a:xfrm>
        </p:grpSpPr>
        <p:pic>
          <p:nvPicPr>
            <p:cNvPr id="1030" name="Picture 6" descr="Soubor: Enceladus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5" y="4983348"/>
              <a:ext cx="1758019" cy="175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8482144" y="656380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65123" y="63889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1196752"/>
            <a:ext cx="75608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bezbarvý</a:t>
            </a:r>
            <a:r>
              <a:rPr lang="cs-CZ" dirty="0"/>
              <a:t> plyn vonící po </a:t>
            </a:r>
            <a:r>
              <a:rPr lang="cs-CZ" dirty="0" smtClean="0"/>
              <a:t>éteru, narkotické </a:t>
            </a:r>
            <a:r>
              <a:rPr lang="cs-CZ" dirty="0"/>
              <a:t>ú</a:t>
            </a:r>
            <a:r>
              <a:rPr lang="cs-CZ" dirty="0" smtClean="0"/>
              <a:t>činky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7" y="1734392"/>
            <a:ext cx="597666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extrémně hořlavý bod vzplanutí 23°C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300192" y="1656510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1165123" y="116631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Acetylen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2276872"/>
            <a:ext cx="907300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snadno se odpařuje</a:t>
            </a:r>
            <a:r>
              <a:rPr lang="cs-CZ" dirty="0"/>
              <a:t> </a:t>
            </a:r>
            <a:r>
              <a:rPr lang="cs-CZ" dirty="0" smtClean="0"/>
              <a:t>- směs </a:t>
            </a:r>
            <a:r>
              <a:rPr lang="cs-CZ" dirty="0"/>
              <a:t>se </a:t>
            </a:r>
            <a:r>
              <a:rPr lang="cs-CZ" dirty="0" smtClean="0"/>
              <a:t>vzduchem </a:t>
            </a:r>
            <a:r>
              <a:rPr lang="cs-CZ" dirty="0"/>
              <a:t>3 až 82 </a:t>
            </a:r>
            <a:r>
              <a:rPr lang="cs-CZ" dirty="0" smtClean="0"/>
              <a:t>% </a:t>
            </a:r>
            <a:r>
              <a:rPr lang="cs-CZ" dirty="0"/>
              <a:t>je </a:t>
            </a:r>
            <a:r>
              <a:rPr lang="cs-CZ" dirty="0" smtClean="0"/>
              <a:t>výbušná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74" y="185464"/>
            <a:ext cx="1083542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oubor: Acetylen-CRC-IR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85" y="185464"/>
            <a:ext cx="3044689" cy="8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5496" y="3725044"/>
            <a:ext cx="770485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inhalace par může způsobit podráždění a zvracení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4250518"/>
            <a:ext cx="770485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Reakcí </a:t>
            </a:r>
            <a:r>
              <a:rPr lang="cs-CZ" dirty="0"/>
              <a:t>vody s </a:t>
            </a:r>
            <a:r>
              <a:rPr lang="cs-CZ" dirty="0" err="1"/>
              <a:t>acetylidem</a:t>
            </a:r>
            <a:r>
              <a:rPr lang="cs-CZ" dirty="0"/>
              <a:t> vápenatým vzniká roztok hydroxidu vápenatého a uvolňuje se </a:t>
            </a:r>
            <a:r>
              <a:rPr lang="cs-CZ" dirty="0" err="1" smtClean="0"/>
              <a:t>ethin</a:t>
            </a:r>
            <a:r>
              <a:rPr lang="cs-CZ" dirty="0" smtClean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66557" y="5186622"/>
            <a:ext cx="537359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/>
              <a:t>CaC</a:t>
            </a:r>
            <a:r>
              <a:rPr lang="cs-CZ" baseline="-25000" dirty="0"/>
              <a:t>2</a:t>
            </a:r>
            <a:r>
              <a:rPr lang="cs-CZ" b="0" dirty="0"/>
              <a:t> </a:t>
            </a:r>
            <a:r>
              <a:rPr lang="cs-CZ" dirty="0"/>
              <a:t>+ H</a:t>
            </a:r>
            <a:r>
              <a:rPr lang="cs-CZ" baseline="-25000" dirty="0"/>
              <a:t>2</a:t>
            </a:r>
            <a:r>
              <a:rPr lang="cs-CZ" dirty="0"/>
              <a:t>O → Ca(OH)</a:t>
            </a:r>
            <a:r>
              <a:rPr lang="cs-CZ" baseline="-25000" dirty="0"/>
              <a:t>2 </a:t>
            </a:r>
            <a:r>
              <a:rPr lang="cs-CZ" dirty="0"/>
              <a:t> </a:t>
            </a:r>
            <a:r>
              <a:rPr lang="cs-CZ" dirty="0" smtClean="0"/>
              <a:t>+ </a:t>
            </a:r>
            <a:r>
              <a:rPr lang="cs-CZ" dirty="0"/>
              <a:t>HC ≡ CH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496" y="5762686"/>
            <a:ext cx="73149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výskyt - obří planety </a:t>
            </a:r>
            <a:r>
              <a:rPr lang="cs-CZ" dirty="0" err="1" smtClean="0"/>
              <a:t>Enceladus</a:t>
            </a:r>
            <a:r>
              <a:rPr lang="cs-CZ" dirty="0" smtClean="0"/>
              <a:t>, měsíc Saturnu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3" y="2825226"/>
            <a:ext cx="875457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při stlačení na</a:t>
            </a:r>
            <a:r>
              <a:rPr lang="cs-CZ" dirty="0" smtClean="0"/>
              <a:t> </a:t>
            </a:r>
            <a:r>
              <a:rPr lang="cs-CZ" dirty="0"/>
              <a:t>cca 200 </a:t>
            </a:r>
            <a:r>
              <a:rPr lang="cs-CZ" dirty="0" err="1" smtClean="0"/>
              <a:t>kPa</a:t>
            </a:r>
            <a:r>
              <a:rPr lang="cs-CZ" dirty="0" smtClean="0"/>
              <a:t> - cca 2 ATM( ATM= 101,325 </a:t>
            </a:r>
            <a:r>
              <a:rPr lang="cs-CZ" dirty="0" err="1" smtClean="0"/>
              <a:t>kPa</a:t>
            </a:r>
            <a:r>
              <a:rPr lang="cs-CZ" dirty="0" smtClean="0"/>
              <a:t>) vybuchuje (bez ohledu na skupenství)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Šipka doprava se zářezem 27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9" name="Skupina 28"/>
          <p:cNvGrpSpPr/>
          <p:nvPr/>
        </p:nvGrpSpPr>
        <p:grpSpPr>
          <a:xfrm>
            <a:off x="8156510" y="3240724"/>
            <a:ext cx="879986" cy="615107"/>
            <a:chOff x="5644948" y="2525861"/>
            <a:chExt cx="879986" cy="615107"/>
          </a:xfrm>
        </p:grpSpPr>
        <p:pic>
          <p:nvPicPr>
            <p:cNvPr id="30" name="Obrázek 29" descr="Soubor:GHS-pictogram-explos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948" y="252586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5948870" y="2863969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                             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362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4" grpId="0" animBg="1"/>
      <p:bldP spid="33" grpId="0" animBg="1"/>
      <p:bldP spid="21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937058" y="175866"/>
            <a:ext cx="2043473" cy="3009278"/>
            <a:chOff x="6300192" y="1211810"/>
            <a:chExt cx="2043473" cy="3009278"/>
          </a:xfrm>
        </p:grpSpPr>
        <p:pic>
          <p:nvPicPr>
            <p:cNvPr id="2050" name="Picture 2" descr="Soubor: Řezání torc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211810"/>
              <a:ext cx="1971465" cy="2957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6300192" y="394408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15" y="188640"/>
            <a:ext cx="1083542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oubor: Acetylen-CRC-IR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591" y="-27384"/>
            <a:ext cx="3044689" cy="8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5497" y="1183978"/>
            <a:ext cx="59046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20 % acetylenu -</a:t>
            </a:r>
            <a:r>
              <a:rPr lang="cs-CZ" dirty="0"/>
              <a:t> </a:t>
            </a:r>
            <a:r>
              <a:rPr lang="cs-CZ" dirty="0" smtClean="0"/>
              <a:t>autogenní svařování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10852" y="1760042"/>
            <a:ext cx="41611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teplota plamene </a:t>
            </a:r>
            <a:r>
              <a:rPr lang="cs-CZ" dirty="0" smtClean="0"/>
              <a:t>3300 </a:t>
            </a:r>
            <a:r>
              <a:rPr lang="cs-CZ" dirty="0"/>
              <a:t>° 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7" y="2309116"/>
            <a:ext cx="374441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polymerací</a:t>
            </a:r>
            <a:r>
              <a:rPr lang="cs-CZ" dirty="0"/>
              <a:t> acetylenu </a:t>
            </a:r>
            <a:r>
              <a:rPr lang="cs-CZ" dirty="0" smtClean="0"/>
              <a:t>se vyrábí</a:t>
            </a:r>
            <a:r>
              <a:rPr lang="cs-CZ" dirty="0"/>
              <a:t> filmy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663788" y="620688"/>
            <a:ext cx="208823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497" y="3262918"/>
            <a:ext cx="910850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Acetylen je někdy používán k </a:t>
            </a:r>
            <a:r>
              <a:rPr lang="cs-CZ" dirty="0" smtClean="0"/>
              <a:t>cementaci</a:t>
            </a:r>
            <a:r>
              <a:rPr lang="cs-CZ" dirty="0"/>
              <a:t> (to je, kalení</a:t>
            </a:r>
            <a:r>
              <a:rPr lang="cs-CZ" dirty="0" smtClean="0"/>
              <a:t>) </a:t>
            </a:r>
            <a:r>
              <a:rPr lang="cs-CZ" dirty="0"/>
              <a:t>oceli, když objekt je příliš velký, aby se </a:t>
            </a:r>
            <a:r>
              <a:rPr lang="cs-CZ" dirty="0" smtClean="0"/>
              <a:t>vešel </a:t>
            </a:r>
            <a:r>
              <a:rPr lang="cs-CZ" dirty="0"/>
              <a:t>do pece.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496" y="4154724"/>
            <a:ext cx="82809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adicí chlorovodíkem vzniká vinylchlorid - výroba PVC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4689223"/>
            <a:ext cx="795930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používá se k </a:t>
            </a:r>
            <a:r>
              <a:rPr lang="cs-CZ" dirty="0"/>
              <a:t>uvolňování uhlíku při radiokarbonové metodě datování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776738" y="1643736"/>
            <a:ext cx="2027510" cy="1489329"/>
            <a:chOff x="4488706" y="2605749"/>
            <a:chExt cx="2027510" cy="1489329"/>
          </a:xfrm>
        </p:grpSpPr>
        <p:pic>
          <p:nvPicPr>
            <p:cNvPr id="30" name="Picture 2" descr="Soubor: Film stri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706" y="2661208"/>
              <a:ext cx="1911827" cy="1433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5879350" y="26057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35496" y="5600273"/>
            <a:ext cx="7538428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doprava</a:t>
            </a:r>
            <a:r>
              <a:rPr lang="cs-CZ" dirty="0" smtClean="0"/>
              <a:t> - ocelové lahve plněné křemelinou nebo </a:t>
            </a:r>
            <a:r>
              <a:rPr lang="cs-CZ" dirty="0" err="1" smtClean="0"/>
              <a:t>Agamassanem</a:t>
            </a:r>
            <a:r>
              <a:rPr lang="cs-CZ" b="0" dirty="0"/>
              <a:t> </a:t>
            </a:r>
            <a:r>
              <a:rPr lang="cs-CZ" dirty="0" smtClean="0"/>
              <a:t>(porézní</a:t>
            </a:r>
            <a:r>
              <a:rPr lang="cs-CZ" dirty="0"/>
              <a:t> </a:t>
            </a:r>
            <a:r>
              <a:rPr lang="cs-CZ" dirty="0" smtClean="0"/>
              <a:t>substrát) a acetonem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v </a:t>
            </a:r>
            <a:r>
              <a:rPr lang="cs-CZ" dirty="0" smtClean="0"/>
              <a:t>1 l acetonu</a:t>
            </a:r>
            <a:r>
              <a:rPr lang="cs-CZ" dirty="0" smtClean="0">
                <a:solidFill>
                  <a:prstClr val="black"/>
                </a:solidFill>
              </a:rPr>
              <a:t> se rozpustí </a:t>
            </a:r>
            <a:r>
              <a:rPr lang="cs-CZ" dirty="0" smtClean="0"/>
              <a:t>250 l acetylenu)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Šipka doprava se zářezem 20">
            <a:hlinkClick r:id="rId6" action="ppaction://hlinksldjump"/>
          </p:cNvPr>
          <p:cNvSpPr/>
          <p:nvPr/>
        </p:nvSpPr>
        <p:spPr>
          <a:xfrm rot="16200000">
            <a:off x="8676504" y="6381376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467544" y="63889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7544" y="116631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Acetylen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19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470</Words>
  <Application>Microsoft Office PowerPoint</Application>
  <PresentationFormat>Předvádění na obrazovce (4:3)</PresentationFormat>
  <Paragraphs>92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Tok</vt:lpstr>
      <vt:lpstr>1_Tok</vt:lpstr>
      <vt:lpstr>2_Tok</vt:lpstr>
      <vt:lpstr>3_Tok</vt:lpstr>
      <vt:lpstr>4_Tok</vt:lpstr>
      <vt:lpstr>Prezentace aplikace PowerPoint</vt:lpstr>
      <vt:lpstr>ALKiNY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68</cp:revision>
  <dcterms:created xsi:type="dcterms:W3CDTF">2013-01-14T11:05:52Z</dcterms:created>
  <dcterms:modified xsi:type="dcterms:W3CDTF">2013-10-22T04:12:26Z</dcterms:modified>
</cp:coreProperties>
</file>