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8"/>
  </p:notesMasterIdLst>
  <p:sldIdLst>
    <p:sldId id="269" r:id="rId5"/>
    <p:sldId id="258" r:id="rId6"/>
    <p:sldId id="270" r:id="rId7"/>
    <p:sldId id="259" r:id="rId8"/>
    <p:sldId id="260" r:id="rId9"/>
    <p:sldId id="262" r:id="rId10"/>
    <p:sldId id="264" r:id="rId11"/>
    <p:sldId id="265" r:id="rId12"/>
    <p:sldId id="268" r:id="rId13"/>
    <p:sldId id="267" r:id="rId14"/>
    <p:sldId id="261" r:id="rId15"/>
    <p:sldId id="263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ABFAC"/>
    <a:srgbClr val="F2F71D"/>
    <a:srgbClr val="B9ED11"/>
    <a:srgbClr val="FFFFFF"/>
    <a:srgbClr val="DC0702"/>
    <a:srgbClr val="D2D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3DA99-9852-487B-BE5B-A5E1ABEEC9BE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E60B2-1967-4C67-B636-D10A80D84F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62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přehled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4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981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2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06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592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57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59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599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96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43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901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87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273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60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412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2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3582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6755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1020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961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3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926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6339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3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5" Type="http://schemas.openxmlformats.org/officeDocument/2006/relationships/slide" Target="slide3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microsoft.com/office/2007/relationships/hdphoto" Target="../media/hdphoto1.wdp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20.01.2013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VY_32_INOVACE_04_Ch_OB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Roztoky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„roztoky“.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roztok, nasycený, nenasycený, rozpustnost, tvorba názvu roztoku. 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86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172122" y="849403"/>
            <a:ext cx="8799757" cy="5978981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951111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Křivky rozpustnosti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1520" y="627964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NaCl</a:t>
            </a:r>
            <a:r>
              <a:rPr lang="cs-CZ" sz="2000" dirty="0" smtClean="0"/>
              <a:t>, KClO</a:t>
            </a:r>
            <a:r>
              <a:rPr lang="cs-CZ" sz="2000" baseline="-25000" dirty="0" smtClean="0"/>
              <a:t>3 </a:t>
            </a:r>
            <a:r>
              <a:rPr lang="cs-CZ" sz="2000" dirty="0" smtClean="0"/>
              <a:t> rozpustnost v </a:t>
            </a:r>
            <a:r>
              <a:rPr lang="cs-CZ" sz="2000" b="1" dirty="0" smtClean="0"/>
              <a:t>g</a:t>
            </a:r>
            <a:r>
              <a:rPr lang="cs-CZ" sz="2000" dirty="0" smtClean="0"/>
              <a:t> na </a:t>
            </a:r>
            <a:r>
              <a:rPr lang="cs-CZ" sz="2000" b="1" dirty="0" smtClean="0"/>
              <a:t>100g</a:t>
            </a:r>
            <a:r>
              <a:rPr lang="cs-CZ" sz="2000" dirty="0" smtClean="0"/>
              <a:t> vody. Ca(OH)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v </a:t>
            </a:r>
            <a:r>
              <a:rPr lang="cs-CZ" sz="2000" b="1" dirty="0" smtClean="0"/>
              <a:t>g</a:t>
            </a:r>
            <a:r>
              <a:rPr lang="cs-CZ" sz="2000" dirty="0" smtClean="0"/>
              <a:t> na </a:t>
            </a:r>
            <a:r>
              <a:rPr lang="cs-CZ" sz="2000" b="1" dirty="0" smtClean="0"/>
              <a:t>10 000g </a:t>
            </a:r>
            <a:r>
              <a:rPr lang="cs-CZ" sz="2000" dirty="0" smtClean="0"/>
              <a:t>vody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3" y="1052736"/>
            <a:ext cx="8799757" cy="524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 doprava se zářezem 6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279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1583668" y="1268760"/>
            <a:ext cx="5976664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Roztoky  -  chemické názvosloví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899592" y="1894677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Roztoky se nazývají </a:t>
            </a:r>
            <a:r>
              <a:rPr lang="cs-CZ" sz="2400" b="1" dirty="0" smtClean="0">
                <a:solidFill>
                  <a:srgbClr val="FF0000"/>
                </a:solidFill>
              </a:rPr>
              <a:t>podle rozpouštědla.</a:t>
            </a:r>
            <a:endParaRPr lang="cs-CZ" sz="2400" b="1" dirty="0">
              <a:ln/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23628" y="2458494"/>
            <a:ext cx="6696744" cy="1200329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První část názvu tvoří </a:t>
            </a:r>
            <a:r>
              <a:rPr lang="cs-CZ" sz="2400" b="1" dirty="0">
                <a:solidFill>
                  <a:srgbClr val="FFFF00"/>
                </a:solidFill>
              </a:rPr>
              <a:t>přídavné jméno odvozené od názvu rozpouštědla se slovem roztok. </a:t>
            </a:r>
            <a:endParaRPr lang="cs-CZ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9612" y="3789040"/>
            <a:ext cx="6984776" cy="830997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Druhou část tvoří </a:t>
            </a:r>
            <a:r>
              <a:rPr lang="cs-CZ" sz="2400" b="1" dirty="0">
                <a:solidFill>
                  <a:srgbClr val="DC0702"/>
                </a:solidFill>
              </a:rPr>
              <a:t>název rozpouštěné látky (látek) </a:t>
            </a:r>
            <a:r>
              <a:rPr lang="cs-CZ" sz="2400" b="1" dirty="0" smtClean="0">
                <a:solidFill>
                  <a:srgbClr val="DC0702"/>
                </a:solidFill>
              </a:rPr>
              <a:t>v </a:t>
            </a:r>
            <a:r>
              <a:rPr lang="cs-CZ" sz="2400" b="1" u="sng" dirty="0" smtClean="0">
                <a:solidFill>
                  <a:srgbClr val="DC0702"/>
                </a:solidFill>
              </a:rPr>
              <a:t>druhém pádu</a:t>
            </a:r>
            <a:r>
              <a:rPr lang="cs-CZ" sz="2400" b="1" dirty="0" smtClean="0">
                <a:solidFill>
                  <a:srgbClr val="DC0702"/>
                </a:solidFill>
              </a:rPr>
              <a:t>.</a:t>
            </a:r>
            <a:endParaRPr lang="cs-CZ" sz="2400" b="1" dirty="0">
              <a:ln/>
              <a:solidFill>
                <a:srgbClr val="DC070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71228" y="4727646"/>
            <a:ext cx="7401544" cy="193899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27000">
                <a:srgbClr val="FF3399"/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Například</a:t>
            </a:r>
          </a:p>
          <a:p>
            <a:endParaRPr lang="cs-CZ" sz="2400" b="1" dirty="0">
              <a:solidFill>
                <a:srgbClr val="7030A0"/>
              </a:solidFill>
            </a:endParaRP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endParaRPr lang="cs-CZ" sz="2400" b="1" dirty="0">
              <a:solidFill>
                <a:srgbClr val="7030A0"/>
              </a:solidFill>
            </a:endParaRPr>
          </a:p>
          <a:p>
            <a:r>
              <a:rPr lang="cs-CZ" sz="2400" b="1" dirty="0" smtClean="0">
                <a:solidFill>
                  <a:srgbClr val="FF3399"/>
                </a:solidFill>
              </a:rPr>
              <a:t> </a:t>
            </a:r>
            <a:r>
              <a:rPr lang="cs-CZ" sz="2400" b="1" dirty="0" smtClean="0">
                <a:solidFill>
                  <a:srgbClr val="DC0702"/>
                </a:solidFill>
              </a:rPr>
              <a:t>                       	</a:t>
            </a:r>
            <a:r>
              <a:rPr lang="cs-CZ" sz="2400" b="1" dirty="0">
                <a:ln/>
                <a:solidFill>
                  <a:srgbClr val="DC0702"/>
                </a:solidFill>
              </a:rPr>
              <a:t>	 </a:t>
            </a:r>
            <a:r>
              <a:rPr lang="cs-CZ" sz="2400" b="1" dirty="0" smtClean="0">
                <a:ln/>
                <a:solidFill>
                  <a:srgbClr val="DC0702"/>
                </a:solidFill>
              </a:rPr>
              <a:t>     </a:t>
            </a:r>
            <a:endParaRPr lang="cs-CZ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59505" y="5310898"/>
            <a:ext cx="253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vodný roztok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45652" y="5698826"/>
            <a:ext cx="2530687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vodný roztok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459505" y="6063679"/>
            <a:ext cx="253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vodný roztok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08004" y="5310898"/>
            <a:ext cx="342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</a:t>
            </a:r>
            <a:r>
              <a:rPr lang="cs-CZ" sz="2400" b="1" dirty="0" smtClean="0">
                <a:solidFill>
                  <a:srgbClr val="FF0000"/>
                </a:solidFill>
              </a:rPr>
              <a:t>hloridu sodného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08005" y="5680491"/>
            <a:ext cx="2652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jodu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08005" y="6063679"/>
            <a:ext cx="4284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d</a:t>
            </a:r>
            <a:r>
              <a:rPr lang="cs-CZ" sz="2400" b="1" dirty="0" smtClean="0">
                <a:solidFill>
                  <a:srgbClr val="FF0000"/>
                </a:solidFill>
              </a:rPr>
              <a:t>usičnanu měďnatého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Šipka doprava se zářezem 15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503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/>
      <p:bldP spid="4" grpId="0" animBg="1"/>
      <p:bldP spid="5" grpId="0" animBg="1"/>
      <p:bldP spid="6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964106" y="1007969"/>
            <a:ext cx="3704875" cy="461665"/>
          </a:xfrm>
          <a:prstGeom prst="rect">
            <a:avLst/>
          </a:prstGeom>
          <a:gradFill>
            <a:gsLst>
              <a:gs pos="0">
                <a:srgbClr val="FF0000"/>
              </a:gs>
              <a:gs pos="58000">
                <a:srgbClr val="FF3399"/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Utvořte názvy roztoku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964107" y="1641574"/>
            <a:ext cx="4111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Chlorid draselný + voda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64106" y="2175247"/>
            <a:ext cx="5672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Vodný roztok  chloridu draselného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64107" y="2937718"/>
            <a:ext cx="4327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Hydroxid draselný + voda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4106" y="3471391"/>
            <a:ext cx="5935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Vodný roztok  hydroxidu draselného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64107" y="4233862"/>
            <a:ext cx="2055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Cukr + líh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964106" y="4767535"/>
            <a:ext cx="3455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Lihový roztok  cukru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87058" y="5559623"/>
            <a:ext cx="4737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Chlorečnan draselný + voda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64107" y="6093296"/>
            <a:ext cx="6254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Vodný roztok  chlorečnanu draselného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Šipka doprava se zářezem 11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472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34126" y="1340768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1" name="TextovéPole 2"/>
          <p:cNvSpPr txBox="1"/>
          <p:nvPr/>
        </p:nvSpPr>
        <p:spPr>
          <a:xfrm>
            <a:off x="1677733" y="83671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34126" y="165290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4126" y="198753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2916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6624736" cy="1584176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Homogenní  směsi</a:t>
            </a:r>
            <a:b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</a:br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ROZTOKY   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970602" y="1376772"/>
            <a:ext cx="7385784" cy="4104456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TextovéPole 3">
            <a:hlinkClick r:id="rId5" action="ppaction://hlinksldjump"/>
          </p:cNvPr>
          <p:cNvSpPr txBox="1"/>
          <p:nvPr/>
        </p:nvSpPr>
        <p:spPr>
          <a:xfrm>
            <a:off x="1428265" y="1808820"/>
            <a:ext cx="295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ROZTOKY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hlinkClick r:id="rId6" action="ppaction://hlinksldjump"/>
          </p:cNvPr>
          <p:cNvSpPr txBox="1"/>
          <p:nvPr/>
        </p:nvSpPr>
        <p:spPr>
          <a:xfrm>
            <a:off x="1433448" y="2456892"/>
            <a:ext cx="3363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ROZPUSTNOST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hlinkClick r:id="rId7" action="ppaction://hlinksldjump"/>
          </p:cNvPr>
          <p:cNvSpPr txBox="1"/>
          <p:nvPr/>
        </p:nvSpPr>
        <p:spPr>
          <a:xfrm>
            <a:off x="1468112" y="3609020"/>
            <a:ext cx="660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VLASTNOSTI KAPALNÝCH ROZTOKŮ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hlinkClick r:id="rId8" action="ppaction://hlinksldjump"/>
          </p:cNvPr>
          <p:cNvSpPr txBox="1"/>
          <p:nvPr/>
        </p:nvSpPr>
        <p:spPr>
          <a:xfrm>
            <a:off x="1468110" y="3032956"/>
            <a:ext cx="642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DĚLENÍ ROZTOKŮ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hlinkClick r:id="rId9" action="ppaction://hlinksldjump"/>
          </p:cNvPr>
          <p:cNvSpPr txBox="1"/>
          <p:nvPr/>
        </p:nvSpPr>
        <p:spPr>
          <a:xfrm>
            <a:off x="1433447" y="4257092"/>
            <a:ext cx="6460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NÁZVOSLOVÍ ROZTOKŮ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38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528135" y="1497558"/>
            <a:ext cx="2547492" cy="769441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4400" b="1" cap="none" spc="0" dirty="0" smtClean="0">
                <a:ln/>
                <a:solidFill>
                  <a:srgbClr val="FF0000"/>
                </a:solidFill>
                <a:effectLst/>
              </a:rPr>
              <a:t>Roztoky</a:t>
            </a:r>
            <a:endParaRPr lang="cs-CZ" sz="4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25649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Roztok</a:t>
            </a: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smtClean="0"/>
              <a:t> je homogenní směs dvou nebo více látek.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29649" y="335699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Částice látek tvořících roztok (atomy, molekuly, ionty) jsou dokonale rozptýleny a vzájemně nereagují.</a:t>
            </a:r>
            <a:endParaRPr lang="cs-CZ" sz="2400" b="1" dirty="0"/>
          </a:p>
        </p:txBody>
      </p:sp>
      <p:sp>
        <p:nvSpPr>
          <p:cNvPr id="6" name="TextovéPole 7"/>
          <p:cNvSpPr txBox="1"/>
          <p:nvPr/>
        </p:nvSpPr>
        <p:spPr>
          <a:xfrm>
            <a:off x="676939" y="4676943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itchFamily="2" charset="2"/>
              <a:buChar char="v"/>
            </a:pPr>
            <a:r>
              <a:rPr lang="cs-CZ" sz="2400" b="1" dirty="0"/>
              <a:t>Rozpouštědlo nebo rozpuštěnou látku je tedy možné z roztoku zase odstranit fyzikální cestou.</a:t>
            </a:r>
            <a:endParaRPr lang="cs-CZ" sz="2400" b="1" dirty="0">
              <a:solidFill>
                <a:prstClr val="black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475820" y="1312892"/>
            <a:ext cx="10081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600" dirty="0"/>
              <a:t>⊙</a:t>
            </a:r>
          </a:p>
        </p:txBody>
      </p:sp>
      <p:sp>
        <p:nvSpPr>
          <p:cNvPr id="8" name="Šipka doprava se zářezem 7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347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4" grpId="0"/>
      <p:bldP spid="5" grpId="0"/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475656" y="1095127"/>
            <a:ext cx="5256584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V    roztocích    rozeznáváme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787331"/>
            <a:ext cx="8064896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Rozpouštědlo</a:t>
            </a:r>
            <a:r>
              <a:rPr lang="cs-CZ" sz="2400" b="1" dirty="0"/>
              <a:t> je </a:t>
            </a:r>
            <a:r>
              <a:rPr lang="cs-CZ" sz="2400" b="1" dirty="0" smtClean="0"/>
              <a:t>látka schopná rozpouštět  </a:t>
            </a:r>
            <a:r>
              <a:rPr lang="cs-CZ" sz="2400" b="1" dirty="0"/>
              <a:t>látky </a:t>
            </a:r>
            <a:r>
              <a:rPr lang="cs-CZ" sz="2400" b="1" dirty="0" smtClean="0"/>
              <a:t>(</a:t>
            </a:r>
            <a:r>
              <a:rPr lang="cs-CZ" sz="2400" b="1" dirty="0"/>
              <a:t>rovnoměrně v sobě rozptýlit částice jiných látek</a:t>
            </a:r>
            <a:r>
              <a:rPr lang="cs-CZ" sz="2400" b="1" dirty="0" smtClean="0"/>
              <a:t>), </a:t>
            </a:r>
            <a:r>
              <a:rPr lang="cs-CZ" sz="2400" b="1" dirty="0"/>
              <a:t>přičemž vznikají homogenní směsi </a:t>
            </a:r>
            <a:r>
              <a:rPr lang="cs-CZ" sz="2400" b="1" dirty="0" smtClean="0"/>
              <a:t>- roztoky.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3253332"/>
            <a:ext cx="7826990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Rozpouštědlem</a:t>
            </a:r>
            <a:r>
              <a:rPr lang="cs-CZ" sz="2400" b="1" dirty="0" smtClean="0">
                <a:solidFill>
                  <a:srgbClr val="FFFFFF"/>
                </a:solidFill>
              </a:rPr>
              <a:t> </a:t>
            </a:r>
            <a:r>
              <a:rPr lang="cs-CZ" sz="2400" b="1" dirty="0" smtClean="0"/>
              <a:t> je obvykle látka, která je v nadbytku – je jí v roztoku nejvíce.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5662" y="4316903"/>
            <a:ext cx="7848872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FF"/>
                </a:solidFill>
              </a:rPr>
              <a:t>U vodných roztoků </a:t>
            </a:r>
            <a:r>
              <a:rPr lang="cs-CZ" sz="2400" b="1" dirty="0" smtClean="0"/>
              <a:t> se za rozpouštědlo vždy považuje voda.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397023"/>
            <a:ext cx="7826990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Rozpuštěná látka </a:t>
            </a:r>
            <a:r>
              <a:rPr lang="cs-CZ" sz="2400" b="1" dirty="0" smtClean="0">
                <a:solidFill>
                  <a:srgbClr val="7030A0"/>
                </a:solidFill>
              </a:rPr>
              <a:t>– </a:t>
            </a:r>
            <a:r>
              <a:rPr lang="cs-CZ" sz="2400" b="1" dirty="0" smtClean="0"/>
              <a:t>látka, která se rozpouští v daném rozpouštědle. V daném roztoku může být jedna nebo několik.  </a:t>
            </a:r>
            <a:endParaRPr lang="cs-CZ" sz="2400" b="1" dirty="0"/>
          </a:p>
        </p:txBody>
      </p:sp>
      <p:sp>
        <p:nvSpPr>
          <p:cNvPr id="8" name="Šipka doprava se zářezem 7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3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87524" y="764704"/>
            <a:ext cx="8568952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95683" y="1292567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Maximální hmotnost látky (v gramech),která se beze zbytku rozpustí ve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cs-CZ" sz="2400" b="1" dirty="0" smtClean="0"/>
              <a:t> g rozpouštědla při dané teplotě.</a:t>
            </a:r>
            <a:endParaRPr lang="cs-CZ" sz="2400" b="1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49615"/>
              </p:ext>
            </p:extLst>
          </p:nvPr>
        </p:nvGraphicFramePr>
        <p:xfrm>
          <a:off x="568330" y="2580496"/>
          <a:ext cx="7560840" cy="2072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72408"/>
                <a:gridCol w="3888432"/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Maximální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množství rozpuštěné látky v g ve 100g rozpouštědla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látky nerozpustné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méně než 0,1 g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látky málo rozpustné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0,1  -  1 g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látky rozpustné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více jak</a:t>
                      </a:r>
                      <a:r>
                        <a:rPr lang="cs-CZ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g</a:t>
                      </a:r>
                      <a:endParaRPr lang="cs-CZ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68330" y="4830251"/>
            <a:ext cx="818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ROZPUSTNOST LÁTKY </a:t>
            </a:r>
            <a:r>
              <a:rPr lang="cs-CZ" sz="2400" b="1" dirty="0" smtClean="0">
                <a:solidFill>
                  <a:srgbClr val="002060"/>
                </a:solidFill>
              </a:rPr>
              <a:t>- </a:t>
            </a:r>
            <a:r>
              <a:rPr lang="cs-CZ" sz="2400" b="1" dirty="0" smtClean="0"/>
              <a:t>schopnost látky rozpouštět se v daném rozpouštědle.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8330" y="5733256"/>
            <a:ext cx="8324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Polární  látky se rozpouští v </a:t>
            </a:r>
            <a:r>
              <a:rPr lang="cs-CZ" sz="2400" b="1" dirty="0" smtClean="0">
                <a:solidFill>
                  <a:srgbClr val="FF0000"/>
                </a:solidFill>
              </a:rPr>
              <a:t>polárním</a:t>
            </a:r>
            <a:r>
              <a:rPr lang="cs-CZ" sz="2400" b="1" dirty="0" smtClean="0">
                <a:solidFill>
                  <a:srgbClr val="002060"/>
                </a:solidFill>
              </a:rPr>
              <a:t> rozpouštědle.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Nepolární látky v </a:t>
            </a:r>
            <a:r>
              <a:rPr lang="cs-CZ" sz="2400" b="1" dirty="0" smtClean="0">
                <a:solidFill>
                  <a:srgbClr val="FF0000"/>
                </a:solidFill>
              </a:rPr>
              <a:t>nepolárním</a:t>
            </a:r>
            <a:r>
              <a:rPr lang="cs-CZ" sz="2400" b="1" dirty="0" smtClean="0">
                <a:solidFill>
                  <a:srgbClr val="002060"/>
                </a:solidFill>
              </a:rPr>
              <a:t> rozpouštědle.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07677" y="873337"/>
            <a:ext cx="6928646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ROZPUSTNOST </a:t>
            </a:r>
            <a:r>
              <a:rPr lang="cs-CZ" dirty="0" smtClean="0"/>
              <a:t>LÁTKY v rozpouštědle</a:t>
            </a:r>
            <a:endParaRPr lang="cs-CZ" dirty="0"/>
          </a:p>
        </p:txBody>
      </p:sp>
      <p:sp>
        <p:nvSpPr>
          <p:cNvPr id="10" name="Šipka doprava se zářezem 9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60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4" grpId="0"/>
      <p:bldP spid="5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87524" y="620688"/>
            <a:ext cx="8568952" cy="6207696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692696"/>
            <a:ext cx="7776864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Dělení roztoků podle množství rozpuštěné látky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01510" y="1283226"/>
            <a:ext cx="2848272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dirty="0"/>
              <a:t>Roztok nasycený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91459" y="2595713"/>
            <a:ext cx="3273959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Roztok nenasycený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3889909"/>
            <a:ext cx="2949058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Roztok přesycený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05586" y="1764716"/>
            <a:ext cx="8260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O</a:t>
            </a:r>
            <a:r>
              <a:rPr lang="cs-CZ" sz="2400" b="1" dirty="0" smtClean="0"/>
              <a:t>bsahuje maximální hmotnost rozpuštěné látky při dané teplotě.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5586" y="3057378"/>
            <a:ext cx="8260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O</a:t>
            </a:r>
            <a:r>
              <a:rPr lang="cs-CZ" sz="2400" b="1" dirty="0" smtClean="0"/>
              <a:t>bsahuje menší hmotnost rozpuštěné látky, než odpovídá  její rozpustnosti při dané teplotě.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4433044"/>
            <a:ext cx="8260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O</a:t>
            </a:r>
            <a:r>
              <a:rPr lang="cs-CZ" sz="2400" b="1" dirty="0" smtClean="0"/>
              <a:t>bsahuje jen </a:t>
            </a:r>
            <a:r>
              <a:rPr lang="cs-CZ" sz="2400" b="1" dirty="0"/>
              <a:t>o </a:t>
            </a:r>
            <a:r>
              <a:rPr lang="cs-CZ" sz="2400" b="1" dirty="0" smtClean="0"/>
              <a:t>málo </a:t>
            </a:r>
            <a:r>
              <a:rPr lang="cs-CZ" sz="2400" b="1" dirty="0"/>
              <a:t>více rozpuštěné látky než odpovídá </a:t>
            </a:r>
            <a:r>
              <a:rPr lang="cs-CZ" sz="2400" b="1" dirty="0" smtClean="0"/>
              <a:t>rozpustnosti.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15636" y="5229200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Přesycený </a:t>
            </a:r>
            <a:r>
              <a:rPr lang="cs-CZ" sz="2400" b="1" dirty="0"/>
              <a:t>roztok lze získat tak, že nasycený roztok zahřejeme na vyšší teplotu, rozpustíme v něm další množství látky a roztok pak velmi opatrně ochladíme tak, aby zpětně nedošlo ke </a:t>
            </a:r>
            <a:r>
              <a:rPr lang="cs-CZ" sz="2400" b="1" dirty="0" smtClean="0"/>
              <a:t>krystalizaci.</a:t>
            </a:r>
            <a:endParaRPr lang="cs-CZ" sz="2400" b="1" dirty="0"/>
          </a:p>
          <a:p>
            <a:pPr marL="342900" indent="-342900">
              <a:buFont typeface="Wingdings" pitchFamily="2" charset="2"/>
              <a:buChar char="q"/>
            </a:pPr>
            <a:endParaRPr lang="cs-CZ" sz="2400" b="1" dirty="0"/>
          </a:p>
        </p:txBody>
      </p:sp>
      <p:sp>
        <p:nvSpPr>
          <p:cNvPr id="12" name="Šipka doprava se zářezem 11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179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3" grpId="0" animBg="1"/>
      <p:bldP spid="6" grpId="0" animBg="1"/>
      <p:bldP spid="7" grpId="0" animBg="1"/>
      <p:bldP spid="8" grpId="0"/>
      <p:bldP spid="9" grpId="0"/>
      <p:bldP spid="10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287524" y="938336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833202" y="1367704"/>
            <a:ext cx="5248943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cs-CZ" dirty="0"/>
              <a:t>Dělení roztoků podle skupenství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71240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vzduch, svítiplyn …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36859" y="2208346"/>
            <a:ext cx="3273959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 smtClean="0"/>
              <a:t>Roztoky plynné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43608" y="4047455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chlorid sodný ve vodě, vzduch ve vodě …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836859" y="3543399"/>
            <a:ext cx="3273959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 smtClean="0"/>
              <a:t>Roztoky kapalné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043608" y="5478323"/>
            <a:ext cx="802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slitina hliníku a mědi, slitina cínu a </a:t>
            </a:r>
            <a:r>
              <a:rPr lang="cs-CZ" sz="2400" b="1" dirty="0" smtClean="0"/>
              <a:t>olova, </a:t>
            </a:r>
            <a:r>
              <a:rPr lang="cs-CZ" sz="2400" b="1" dirty="0"/>
              <a:t>sklo …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36859" y="4974267"/>
            <a:ext cx="3273959" cy="461665"/>
          </a:xfrm>
          <a:prstGeom prst="rect">
            <a:avLst/>
          </a:prstGeom>
          <a:gradFill>
            <a:gsLst>
              <a:gs pos="0">
                <a:srgbClr val="FF3399"/>
              </a:gs>
              <a:gs pos="11000">
                <a:srgbClr val="FF6633"/>
              </a:gs>
              <a:gs pos="69000">
                <a:srgbClr val="FFFF00"/>
              </a:gs>
              <a:gs pos="90000">
                <a:srgbClr val="01A78F"/>
              </a:gs>
              <a:gs pos="100000">
                <a:srgbClr val="FF3399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 smtClean="0"/>
              <a:t>Roztoky </a:t>
            </a:r>
            <a:r>
              <a:rPr lang="cs-CZ" dirty="0"/>
              <a:t>pevné</a:t>
            </a:r>
          </a:p>
        </p:txBody>
      </p:sp>
      <p:sp>
        <p:nvSpPr>
          <p:cNvPr id="11" name="Šipka doprava se zářezem 10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25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/>
      <p:bldP spid="20" grpId="0" animBg="1"/>
      <p:bldP spid="21" grpId="0"/>
      <p:bldP spid="22" grpId="0" animBg="1"/>
      <p:bldP spid="2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843337" y="1484784"/>
            <a:ext cx="5248943" cy="461665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4200000" scaled="0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Vlastnosti kapalných roztoků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3104" y="2130245"/>
            <a:ext cx="80164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Plyn </a:t>
            </a:r>
            <a:r>
              <a:rPr lang="cs-CZ" sz="2400" b="1" dirty="0"/>
              <a:t>v kapalině (sodovka) – se stoupajícím tlakem stoupá rozpustnost, se stoupající </a:t>
            </a:r>
            <a:r>
              <a:rPr lang="cs-CZ" sz="2400" b="1" dirty="0" smtClean="0"/>
              <a:t>teplotou rozpustnost </a:t>
            </a:r>
            <a:r>
              <a:rPr lang="cs-CZ" sz="2400" b="1" dirty="0"/>
              <a:t>klesá (při rozpouštění plynů se uvolňuje tzv. rozpouštěcí teplo</a:t>
            </a:r>
            <a:r>
              <a:rPr lang="cs-CZ" sz="2400" b="1" dirty="0" smtClean="0"/>
              <a:t>).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67544" y="3822139"/>
            <a:ext cx="8016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Kapalina </a:t>
            </a:r>
            <a:r>
              <a:rPr lang="cs-CZ" sz="2400" b="1" dirty="0"/>
              <a:t>v kapalině – kapaliny stejného charakteru (např. obě nepolární</a:t>
            </a:r>
            <a:r>
              <a:rPr lang="cs-CZ" sz="2400" b="1" dirty="0" smtClean="0"/>
              <a:t>).</a:t>
            </a: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73104" y="4797152"/>
            <a:ext cx="8254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Tuhé </a:t>
            </a:r>
            <a:r>
              <a:rPr lang="cs-CZ" sz="2400" b="1" dirty="0"/>
              <a:t>látky v kapalině: při rozpouštění se </a:t>
            </a:r>
            <a:r>
              <a:rPr lang="cs-CZ" sz="2400" b="1" dirty="0" smtClean="0"/>
              <a:t>uvolňuje (spotřebovává</a:t>
            </a:r>
            <a:r>
              <a:rPr lang="cs-CZ" sz="2400" b="1" dirty="0"/>
              <a:t>) teplo; se stoupající </a:t>
            </a:r>
            <a:r>
              <a:rPr lang="cs-CZ" sz="2400" b="1" dirty="0" smtClean="0"/>
              <a:t>teplotou rozpustnost </a:t>
            </a:r>
            <a:r>
              <a:rPr lang="cs-CZ" sz="2400" b="1" dirty="0"/>
              <a:t>většinou </a:t>
            </a:r>
            <a:r>
              <a:rPr lang="cs-CZ" sz="2400" b="1" dirty="0" smtClean="0"/>
              <a:t>stoupá.</a:t>
            </a:r>
            <a:endParaRPr lang="cs-CZ" sz="2400" b="1" dirty="0"/>
          </a:p>
        </p:txBody>
      </p:sp>
      <p:sp>
        <p:nvSpPr>
          <p:cNvPr id="7" name="Šipka doprava se zářezem 6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31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/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577</Words>
  <Application>Microsoft Office PowerPoint</Application>
  <PresentationFormat>Předvádění na obrazovce (4:3)</PresentationFormat>
  <Paragraphs>91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Tok</vt:lpstr>
      <vt:lpstr>1_Tok</vt:lpstr>
      <vt:lpstr>2_Tok</vt:lpstr>
      <vt:lpstr>3_Tok</vt:lpstr>
      <vt:lpstr>Prezentace aplikace PowerPoint</vt:lpstr>
      <vt:lpstr>Homogenní  směsi ROZTOKY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Roztoky</dc:title>
  <dc:creator>Lenovo</dc:creator>
  <cp:lastModifiedBy>Lenovo</cp:lastModifiedBy>
  <cp:revision>88</cp:revision>
  <dcterms:created xsi:type="dcterms:W3CDTF">2013-01-17T10:37:52Z</dcterms:created>
  <dcterms:modified xsi:type="dcterms:W3CDTF">2013-05-24T05:57:58Z</dcterms:modified>
</cp:coreProperties>
</file>