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90" r:id="rId3"/>
    <p:sldId id="289" r:id="rId4"/>
    <p:sldId id="257" r:id="rId5"/>
    <p:sldId id="261" r:id="rId6"/>
    <p:sldId id="264" r:id="rId7"/>
    <p:sldId id="262" r:id="rId8"/>
    <p:sldId id="267" r:id="rId9"/>
    <p:sldId id="26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EC"/>
    <a:srgbClr val="00CC00"/>
    <a:srgbClr val="00FF00"/>
    <a:srgbClr val="FFFF66"/>
    <a:srgbClr val="FF0000"/>
    <a:srgbClr val="0650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8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9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61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5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6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0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4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4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5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cs.wikipedia.org/wiki/Soubor:GHS-pictogram-flamme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11.04.2013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VY_32_INOVACE_04_Ch_ACH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Síra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síry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</a:t>
            </a:r>
            <a:r>
              <a:rPr lang="cs-CZ" sz="1800" dirty="0" smtClean="0">
                <a:solidFill>
                  <a:prstClr val="black"/>
                </a:solidFill>
              </a:rPr>
              <a:t>Průmyslová </a:t>
            </a:r>
            <a:r>
              <a:rPr lang="cs-CZ" sz="1800" dirty="0">
                <a:solidFill>
                  <a:prstClr val="black"/>
                </a:solidFill>
              </a:rPr>
              <a:t>výrobu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620688"/>
            <a:ext cx="8568952" cy="620769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31740" y="692696"/>
            <a:ext cx="4680520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KOLOBĚH SÍRY </a:t>
            </a:r>
            <a:endParaRPr lang="cs-CZ" sz="32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04785" y="1277471"/>
            <a:ext cx="7159831" cy="5472222"/>
            <a:chOff x="1004785" y="1277471"/>
            <a:chExt cx="7159831" cy="547222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785" y="1277471"/>
              <a:ext cx="7134431" cy="547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7450371" y="1302770"/>
              <a:ext cx="714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Obr.12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746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ený obdélník 19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284664" y="5328504"/>
            <a:ext cx="3724536" cy="1406006"/>
            <a:chOff x="5284664" y="5328504"/>
            <a:chExt cx="3724536" cy="1406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664" y="5373216"/>
              <a:ext cx="3679824" cy="136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8271207" y="5328504"/>
              <a:ext cx="737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1187623" y="980728"/>
            <a:ext cx="432048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59880" y="1628800"/>
            <a:ext cx="504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Těžba vytavováním z ložiska.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59880" y="4581128"/>
            <a:ext cx="821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síry ze sirovodíku získaného ze zemního plynu (až 35%) a odsířením ropy (až 5%).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83568" y="530120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S + 3O</a:t>
            </a:r>
            <a:r>
              <a:rPr lang="cs-CZ" sz="2400" b="1" baseline="-25000" dirty="0"/>
              <a:t>2</a:t>
            </a:r>
            <a:r>
              <a:rPr lang="cs-CZ" sz="2400" b="1" dirty="0" smtClean="0"/>
              <a:t>  →  2SO</a:t>
            </a:r>
            <a:r>
              <a:rPr lang="cs-CZ" sz="2400" b="1" baseline="-25000" dirty="0"/>
              <a:t>2</a:t>
            </a:r>
            <a:r>
              <a:rPr lang="cs-CZ" sz="2400" b="1" dirty="0" smtClean="0"/>
              <a:t> + 2H</a:t>
            </a:r>
            <a:r>
              <a:rPr lang="cs-CZ" sz="2400" b="1" baseline="-25000" dirty="0"/>
              <a:t>2</a:t>
            </a:r>
            <a:r>
              <a:rPr lang="cs-CZ" sz="2400" b="1" dirty="0" smtClean="0"/>
              <a:t>O</a:t>
            </a:r>
            <a:endParaRPr lang="cs-CZ" sz="2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83568" y="570363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S + </a:t>
            </a:r>
            <a:r>
              <a:rPr lang="cs-CZ" sz="2400" b="1" dirty="0"/>
              <a:t>SO</a:t>
            </a:r>
            <a:r>
              <a:rPr lang="cs-CZ" sz="2400" b="1" baseline="-25000" dirty="0"/>
              <a:t>2</a:t>
            </a:r>
            <a:r>
              <a:rPr lang="cs-CZ" sz="2400" b="1" dirty="0" smtClean="0"/>
              <a:t>  →  3S + 2H</a:t>
            </a:r>
            <a:r>
              <a:rPr lang="cs-CZ" sz="2400" b="1" baseline="-25000" dirty="0"/>
              <a:t>2</a:t>
            </a:r>
            <a:r>
              <a:rPr lang="cs-CZ" sz="2400" b="1" dirty="0" smtClean="0"/>
              <a:t>O</a:t>
            </a:r>
            <a:endParaRPr lang="cs-CZ" sz="24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59881" y="2132856"/>
            <a:ext cx="414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Těžba v okolí sopek.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5796136" y="1052736"/>
            <a:ext cx="2592288" cy="2479754"/>
            <a:chOff x="5796136" y="1052736"/>
            <a:chExt cx="2592288" cy="2479754"/>
          </a:xfrm>
        </p:grpSpPr>
        <p:pic>
          <p:nvPicPr>
            <p:cNvPr id="28" name="Obrázek 2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796136" y="1052736"/>
              <a:ext cx="2592288" cy="2479754"/>
            </a:xfrm>
            <a:prstGeom prst="rect">
              <a:avLst/>
            </a:prstGeom>
          </p:spPr>
        </p:pic>
        <p:sp>
          <p:nvSpPr>
            <p:cNvPr id="29" name="TextovéPole 28"/>
            <p:cNvSpPr txBox="1"/>
            <p:nvPr/>
          </p:nvSpPr>
          <p:spPr>
            <a:xfrm>
              <a:off x="7646615" y="1052736"/>
              <a:ext cx="741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531163" y="2666492"/>
            <a:ext cx="2280657" cy="1946052"/>
            <a:chOff x="3131840" y="2996915"/>
            <a:chExt cx="2207266" cy="177187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996915"/>
              <a:ext cx="2165669" cy="1743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4624861" y="4516586"/>
              <a:ext cx="714245" cy="25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Obr.15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378298" y="2666492"/>
            <a:ext cx="3162682" cy="1975611"/>
            <a:chOff x="378298" y="2666492"/>
            <a:chExt cx="3162682" cy="1975611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6" y="2666492"/>
              <a:ext cx="3133654" cy="191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378298" y="4365104"/>
              <a:ext cx="714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</a:t>
              </a:r>
              <a:endParaRPr lang="cs-CZ" sz="1200" b="1" dirty="0"/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116345" y="6093296"/>
            <a:ext cx="520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/>
              <a:t>Síra z </a:t>
            </a:r>
            <a:r>
              <a:rPr lang="cs-CZ" sz="2000" b="1" dirty="0"/>
              <a:t>uhlovodíků </a:t>
            </a:r>
            <a:r>
              <a:rPr lang="cs-CZ" sz="2000" b="1" dirty="0" smtClean="0"/>
              <a:t>Alberta - Vancouver</a:t>
            </a:r>
          </a:p>
          <a:p>
            <a:pPr algn="r"/>
            <a:r>
              <a:rPr lang="cs-CZ" sz="2000" b="1" dirty="0" smtClean="0"/>
              <a:t> připravená pro přepravu.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106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0882" y="908720"/>
            <a:ext cx="8982236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845023"/>
            <a:ext cx="511256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Při </a:t>
            </a:r>
            <a:r>
              <a:rPr lang="cs-CZ" dirty="0">
                <a:solidFill>
                  <a:prstClr val="black"/>
                </a:solidFill>
              </a:rPr>
              <a:t>výrobě </a:t>
            </a:r>
            <a:r>
              <a:rPr lang="cs-CZ" dirty="0" smtClean="0">
                <a:solidFill>
                  <a:prstClr val="black"/>
                </a:solidFill>
              </a:rPr>
              <a:t>střelného prachu.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3" y="4077072"/>
            <a:ext cx="410445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>
                <a:solidFill>
                  <a:prstClr val="black"/>
                </a:solidFill>
              </a:rPr>
              <a:t>Výroba výbušnin.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729780" y="2324291"/>
            <a:ext cx="2410172" cy="1711474"/>
            <a:chOff x="1729780" y="2324291"/>
            <a:chExt cx="2410172" cy="1711474"/>
          </a:xfrm>
        </p:grpSpPr>
        <p:pic>
          <p:nvPicPr>
            <p:cNvPr id="7" name="Picture 2" descr="Soubor:Pyrodex powder ff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025" y="2324291"/>
              <a:ext cx="2372927" cy="17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1729780" y="3730052"/>
              <a:ext cx="858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Obr.17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220072" y="946820"/>
            <a:ext cx="3631577" cy="4498404"/>
            <a:chOff x="5478772" y="946820"/>
            <a:chExt cx="3372877" cy="327426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965200"/>
              <a:ext cx="3343545" cy="325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478772" y="946820"/>
              <a:ext cx="981141" cy="201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04194" y="4548995"/>
            <a:ext cx="3535758" cy="2215885"/>
            <a:chOff x="604194" y="4562643"/>
            <a:chExt cx="3535758" cy="221588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94" y="4562643"/>
              <a:ext cx="3535758" cy="221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604194" y="6458688"/>
              <a:ext cx="981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575487" y="5448170"/>
            <a:ext cx="2952328" cy="646331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prstClr val="black"/>
                </a:solidFill>
              </a:defRPr>
            </a:lvl1pPr>
          </a:lstStyle>
          <a:p>
            <a:pPr marL="0" indent="0" algn="ctr">
              <a:buNone/>
            </a:pPr>
            <a:r>
              <a:rPr lang="cs-CZ" sz="1800" dirty="0" smtClean="0"/>
              <a:t>Holandská válečná loď</a:t>
            </a:r>
          </a:p>
          <a:p>
            <a:pPr marL="0" indent="0" algn="ctr">
              <a:buNone/>
            </a:pPr>
            <a:r>
              <a:rPr lang="cs-CZ" sz="1800" dirty="0" smtClean="0"/>
              <a:t>17. století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409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0882" y="908720"/>
            <a:ext cx="8982236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845023"/>
            <a:ext cx="540060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Výroba zábavní pyrotechniky.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83568" y="2300567"/>
            <a:ext cx="6696744" cy="4406058"/>
            <a:chOff x="1043608" y="2300567"/>
            <a:chExt cx="6696744" cy="440605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306688"/>
              <a:ext cx="6336704" cy="439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6683957" y="2300567"/>
              <a:ext cx="1056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Obr.20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7020272" y="5857646"/>
            <a:ext cx="1584176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prstClr val="black"/>
                </a:solidFill>
              </a:defRPr>
            </a:lvl1pPr>
          </a:lstStyle>
          <a:p>
            <a:pPr marL="0" indent="0">
              <a:buNone/>
            </a:pPr>
            <a:r>
              <a:rPr lang="cs-CZ" dirty="0"/>
              <a:t>Opera</a:t>
            </a:r>
          </a:p>
          <a:p>
            <a:pPr marL="0" indent="0">
              <a:buNone/>
            </a:pPr>
            <a:r>
              <a:rPr lang="cs-CZ" dirty="0"/>
              <a:t>v Sydney </a:t>
            </a:r>
          </a:p>
        </p:txBody>
      </p:sp>
    </p:spTree>
    <p:extLst>
      <p:ext uri="{BB962C8B-B14F-4D97-AF65-F5344CB8AC3E}">
        <p14:creationId xmlns:p14="http://schemas.microsoft.com/office/powerpoint/2010/main" val="18764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21"/>
          <p:cNvSpPr/>
          <p:nvPr/>
        </p:nvSpPr>
        <p:spPr>
          <a:xfrm>
            <a:off x="80882" y="908720"/>
            <a:ext cx="8982236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54766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67544" y="1845023"/>
            <a:ext cx="655272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Vulkanizace kaučuku - výroba pryže.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07504" y="4343050"/>
            <a:ext cx="1167001" cy="1822254"/>
            <a:chOff x="372011" y="4328896"/>
            <a:chExt cx="1751718" cy="2402452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1" y="4387500"/>
              <a:ext cx="1751718" cy="234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912446" y="4328896"/>
              <a:ext cx="1164482" cy="36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</a:t>
              </a:r>
              <a:r>
                <a:rPr lang="cs-CZ" sz="1200" b="1" dirty="0" smtClean="0"/>
                <a:t>r.21</a:t>
              </a:r>
              <a:endParaRPr lang="cs-CZ" sz="1200" b="1" dirty="0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1274227" y="4352717"/>
            <a:ext cx="1626135" cy="1581358"/>
            <a:chOff x="2460043" y="4337434"/>
            <a:chExt cx="2553822" cy="2297674"/>
          </a:xfrm>
        </p:grpSpPr>
        <p:pic>
          <p:nvPicPr>
            <p:cNvPr id="29" name="Picture 5" descr="File:Hockey puck 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43" y="4387500"/>
              <a:ext cx="2389956" cy="2247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3757459" y="4337434"/>
              <a:ext cx="1256406" cy="39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Obr.22</a:t>
              </a:r>
              <a:endParaRPr lang="cs-CZ" sz="1200" b="1" dirty="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785328" y="4367803"/>
            <a:ext cx="2921264" cy="1913215"/>
            <a:chOff x="3491880" y="4513037"/>
            <a:chExt cx="2921264" cy="1913215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4513037"/>
              <a:ext cx="2808312" cy="186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5583143" y="6149253"/>
              <a:ext cx="83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5593176" y="4566230"/>
            <a:ext cx="3614632" cy="1666366"/>
            <a:chOff x="5593176" y="4566230"/>
            <a:chExt cx="3614632" cy="1666366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176" y="4575337"/>
              <a:ext cx="3440270" cy="1657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8280973" y="4566230"/>
              <a:ext cx="926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Obr.25</a:t>
              </a:r>
              <a:endParaRPr lang="cs-CZ" sz="1200" b="1" dirty="0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300192" y="2286001"/>
            <a:ext cx="2649702" cy="2289336"/>
            <a:chOff x="6300192" y="2286001"/>
            <a:chExt cx="2649702" cy="2289336"/>
          </a:xfrm>
        </p:grpSpPr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324101"/>
              <a:ext cx="2548102" cy="225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8149883" y="2286001"/>
              <a:ext cx="800011" cy="27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Obr.23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422920" y="2636912"/>
            <a:ext cx="544522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cs-CZ" dirty="0" smtClean="0"/>
              <a:t>do   10% síry	měkká pryž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395536" y="3212976"/>
            <a:ext cx="544522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cs-CZ" dirty="0" smtClean="0"/>
              <a:t>do   30% síry	tvrdá pryž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95536" y="3814440"/>
            <a:ext cx="544522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prstClr val="black"/>
                </a:solidFill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cs-CZ" dirty="0" smtClean="0"/>
              <a:t>nad 30% síry	ebonit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3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0882" y="908720"/>
            <a:ext cx="8982236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4194" y="6458688"/>
            <a:ext cx="9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Obr.17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53343" y="3841843"/>
            <a:ext cx="3476151" cy="2768209"/>
            <a:chOff x="4753343" y="3841843"/>
            <a:chExt cx="3476151" cy="27682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021" y="3841843"/>
              <a:ext cx="3405473" cy="273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4753343" y="6333053"/>
              <a:ext cx="1026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Obr.28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32883" y="3841843"/>
            <a:ext cx="4591138" cy="2758097"/>
            <a:chOff x="232883" y="3841843"/>
            <a:chExt cx="4591138" cy="275809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841843"/>
              <a:ext cx="4500493" cy="273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232883" y="6322941"/>
              <a:ext cx="1026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748266" y="946819"/>
            <a:ext cx="2640157" cy="2904117"/>
            <a:chOff x="3779912" y="4512156"/>
            <a:chExt cx="2208716" cy="198270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512156"/>
              <a:ext cx="1968357" cy="197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5129665" y="6305748"/>
              <a:ext cx="858963" cy="18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107504" y="1845023"/>
            <a:ext cx="5467983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Lékařství - </a:t>
            </a:r>
            <a:r>
              <a:rPr lang="cs-CZ" dirty="0"/>
              <a:t> </a:t>
            </a:r>
            <a:r>
              <a:rPr lang="cs-CZ" dirty="0" smtClean="0"/>
              <a:t>masti, mýdla </a:t>
            </a:r>
            <a:r>
              <a:rPr lang="cs-CZ" dirty="0"/>
              <a:t>a </a:t>
            </a:r>
            <a:r>
              <a:rPr lang="cs-CZ" dirty="0" smtClean="0"/>
              <a:t>gely na léčbu kožních onemocnění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3" y="3140968"/>
            <a:ext cx="410445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>
                <a:solidFill>
                  <a:prstClr val="black"/>
                </a:solidFill>
              </a:rPr>
              <a:t>Síření sudů a sklepů.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0882" y="908720"/>
            <a:ext cx="8982236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4194" y="6458688"/>
            <a:ext cx="9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Obr.17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32883" y="2676020"/>
            <a:ext cx="3186989" cy="2582861"/>
            <a:chOff x="232883" y="2676020"/>
            <a:chExt cx="4289305" cy="352667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3" y="2676020"/>
              <a:ext cx="422910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3495439" y="5824478"/>
              <a:ext cx="1026749" cy="37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Obr.29</a:t>
              </a:r>
              <a:endParaRPr lang="cs-CZ" sz="1200" b="1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083543" y="953230"/>
            <a:ext cx="2653107" cy="2027630"/>
            <a:chOff x="6083543" y="953230"/>
            <a:chExt cx="2653107" cy="202763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543" y="980728"/>
              <a:ext cx="2592913" cy="2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7924060" y="953230"/>
              <a:ext cx="8125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Obr.30</a:t>
              </a:r>
              <a:endParaRPr lang="cs-CZ" sz="1200" b="1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597598" y="4374395"/>
            <a:ext cx="3430786" cy="2360643"/>
            <a:chOff x="4597598" y="4374395"/>
            <a:chExt cx="3430786" cy="2360643"/>
          </a:xfrm>
        </p:grpSpPr>
        <p:pic>
          <p:nvPicPr>
            <p:cNvPr id="12" name="Picture 2" descr="File:Clabecq JPG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598" y="4374395"/>
              <a:ext cx="3163340" cy="236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7001635" y="6458039"/>
              <a:ext cx="1026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256145" y="1845023"/>
            <a:ext cx="5467983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Prostředky působící </a:t>
            </a:r>
            <a:r>
              <a:rPr lang="cs-CZ" dirty="0"/>
              <a:t>proti růstu hub a </a:t>
            </a:r>
            <a:r>
              <a:rPr lang="cs-CZ" dirty="0" smtClean="0"/>
              <a:t>plísní - fungicidy.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23259" y="2967335"/>
            <a:ext cx="544122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>
                <a:solidFill>
                  <a:prstClr val="black"/>
                </a:solidFill>
              </a:rPr>
              <a:t>Výroba barev - ultramarin…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03052" y="3543399"/>
            <a:ext cx="5441229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pl-PL" dirty="0" smtClean="0"/>
              <a:t>síra -</a:t>
            </a:r>
            <a:r>
              <a:rPr lang="pl-PL" dirty="0"/>
              <a:t> </a:t>
            </a:r>
            <a:r>
              <a:rPr lang="pl-PL" dirty="0" smtClean="0"/>
              <a:t>významný legující </a:t>
            </a:r>
            <a:r>
              <a:rPr lang="pl-PL" dirty="0"/>
              <a:t>prvek </a:t>
            </a:r>
            <a:r>
              <a:rPr lang="pl-PL" dirty="0" smtClean="0"/>
              <a:t>pro výrobu oceli.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68235" y="5534710"/>
            <a:ext cx="4087741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algn="ctr"/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b="0" dirty="0"/>
              <a:t>V</a:t>
            </a:r>
            <a:r>
              <a:rPr lang="pl-PL" dirty="0" smtClean="0"/>
              <a:t>ýroba vysokotlakých mazadel.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755993"/>
            <a:ext cx="9144000" cy="6102007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/>
              <a:t>Doplňte tabulku pomocí PTP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SÍRA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FF0000"/>
                </a:solidFill>
              </a:rPr>
              <a:t>SULPHUR</a:t>
            </a:r>
            <a:endParaRPr lang="cs-CZ" sz="2400" b="1" cap="all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S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VI.A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2,56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3,44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17" name="TextovéPole 16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/>
                <a:t>český název prvku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latinský název prvku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značka prvku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protonové číslo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protonů v jádře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elektronů v obalu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číslo skupiny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číslo periody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valenčních elektronů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elektronových vrstev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elektronegativita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6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MILLS, Ben. </a:t>
            </a:r>
            <a:r>
              <a:rPr lang="cs-CZ" sz="1200" i="1" dirty="0" err="1"/>
              <a:t>Soubor:Sulfur-sample.jpg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27.3.2013</a:t>
            </a:r>
            <a:r>
              <a:rPr lang="cs-CZ" sz="1200" dirty="0"/>
              <a:t>]. Dostupný na WWW: http://cs.wikipedia.org/wiki/Soubor:Sulfur-sample.jpg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Sig06-020a.tif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commons.wikimedia.org/wiki/File:Sig06-020a.tif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>
                <a:solidFill>
                  <a:prstClr val="black"/>
                </a:solidFill>
              </a:rPr>
              <a:t>LABEL. </a:t>
            </a:r>
            <a:r>
              <a:rPr lang="cs-CZ" sz="1200" i="1" dirty="0">
                <a:solidFill>
                  <a:prstClr val="black"/>
                </a:solidFill>
              </a:rPr>
              <a:t>Soubor:Cyclooctasulfur-above-3D-balls.png - </a:t>
            </a:r>
            <a:r>
              <a:rPr lang="cs-CZ" sz="1200" i="1" dirty="0" err="1">
                <a:solidFill>
                  <a:prstClr val="black"/>
                </a:solidFill>
              </a:rPr>
              <a:t>Wikipedia</a:t>
            </a:r>
            <a:r>
              <a:rPr lang="cs-CZ" sz="1200" i="1" dirty="0">
                <a:solidFill>
                  <a:prstClr val="black"/>
                </a:solidFill>
              </a:rPr>
              <a:t>, </a:t>
            </a:r>
            <a:r>
              <a:rPr lang="cs-CZ" sz="1200" i="1" dirty="0" err="1">
                <a:solidFill>
                  <a:prstClr val="black"/>
                </a:solidFill>
              </a:rPr>
              <a:t>the</a:t>
            </a:r>
            <a:r>
              <a:rPr lang="cs-CZ" sz="1200" i="1" dirty="0">
                <a:solidFill>
                  <a:prstClr val="black"/>
                </a:solidFill>
              </a:rPr>
              <a:t> free </a:t>
            </a:r>
            <a:r>
              <a:rPr lang="cs-CZ" sz="1200" i="1" dirty="0" err="1">
                <a:solidFill>
                  <a:prstClr val="black"/>
                </a:solidFill>
              </a:rPr>
              <a:t>ancyclopedia</a:t>
            </a:r>
            <a:r>
              <a:rPr lang="cs-CZ" sz="1200" dirty="0">
                <a:solidFill>
                  <a:prstClr val="black"/>
                </a:solidFill>
              </a:rPr>
              <a:t>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en.wikipedia.org/wiki/File:Cyclooctasulfur-above-3D-balls.png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Obr.1   </a:t>
            </a:r>
            <a:r>
              <a:rPr lang="cs-CZ" sz="1200" dirty="0">
                <a:solidFill>
                  <a:prstClr val="black"/>
                </a:solidFill>
              </a:rPr>
              <a:t>BOILLY, Julien Leopold. </a:t>
            </a:r>
            <a:r>
              <a:rPr lang="cs-CZ" sz="1200" i="1" dirty="0">
                <a:solidFill>
                  <a:prstClr val="black"/>
                </a:solidFill>
              </a:rPr>
              <a:t>Soubor: Antoine </a:t>
            </a:r>
            <a:r>
              <a:rPr lang="cs-CZ" sz="1200" i="1" dirty="0" err="1">
                <a:solidFill>
                  <a:prstClr val="black"/>
                </a:solidFill>
              </a:rPr>
              <a:t>Lavoisier</a:t>
            </a:r>
            <a:r>
              <a:rPr lang="cs-CZ" sz="1200" i="1" dirty="0">
                <a:solidFill>
                  <a:prstClr val="black"/>
                </a:solidFill>
              </a:rPr>
              <a:t> color.jpg - </a:t>
            </a:r>
            <a:r>
              <a:rPr lang="cs-CZ" sz="1200" i="1" dirty="0" err="1">
                <a:solidFill>
                  <a:prstClr val="black"/>
                </a:solidFill>
              </a:rPr>
              <a:t>Wikipedia</a:t>
            </a:r>
            <a:r>
              <a:rPr lang="cs-CZ" sz="1200" i="1" dirty="0">
                <a:solidFill>
                  <a:prstClr val="black"/>
                </a:solidFill>
              </a:rPr>
              <a:t>, </a:t>
            </a:r>
            <a:r>
              <a:rPr lang="cs-CZ" sz="1200" i="1" dirty="0" err="1">
                <a:solidFill>
                  <a:prstClr val="black"/>
                </a:solidFill>
              </a:rPr>
              <a:t>the</a:t>
            </a:r>
            <a:r>
              <a:rPr lang="cs-CZ" sz="1200" i="1" dirty="0">
                <a:solidFill>
                  <a:prstClr val="black"/>
                </a:solidFill>
              </a:rPr>
              <a:t> free </a:t>
            </a:r>
            <a:r>
              <a:rPr lang="cs-CZ" sz="1200" i="1" dirty="0" err="1">
                <a:solidFill>
                  <a:prstClr val="black"/>
                </a:solidFill>
              </a:rPr>
              <a:t>encyclopedia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2.4.2013</a:t>
            </a:r>
            <a:r>
              <a:rPr lang="cs-CZ" sz="1200" dirty="0">
                <a:solidFill>
                  <a:prstClr val="black"/>
                </a:solidFill>
              </a:rPr>
              <a:t>]. Dostupný na WWW: http://en.wikipedia.org/wiki/File:Antoine_lavoisier_color.jpg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Obr.2</a:t>
            </a:r>
            <a:r>
              <a:rPr lang="cs-CZ" sz="1200" dirty="0">
                <a:solidFill>
                  <a:prstClr val="black"/>
                </a:solidFill>
              </a:rPr>
              <a:t>   NASA. </a:t>
            </a:r>
            <a:r>
              <a:rPr lang="cs-CZ" sz="1200" i="1" dirty="0" err="1">
                <a:solidFill>
                  <a:prstClr val="black"/>
                </a:solidFill>
              </a:rPr>
              <a:t>HubbleSite</a:t>
            </a:r>
            <a:r>
              <a:rPr lang="cs-CZ" sz="1200" i="1" dirty="0">
                <a:solidFill>
                  <a:prstClr val="black"/>
                </a:solidFill>
              </a:rPr>
              <a:t> - Picture Album: </a:t>
            </a:r>
            <a:r>
              <a:rPr lang="cs-CZ" sz="1200" i="1" dirty="0" err="1">
                <a:solidFill>
                  <a:prstClr val="black"/>
                </a:solidFill>
              </a:rPr>
              <a:t>Hubble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Sees</a:t>
            </a:r>
            <a:r>
              <a:rPr lang="cs-CZ" sz="1200" i="1" dirty="0">
                <a:solidFill>
                  <a:prstClr val="black"/>
                </a:solidFill>
              </a:rPr>
              <a:t> a </a:t>
            </a:r>
            <a:r>
              <a:rPr lang="cs-CZ" sz="1200" i="1" dirty="0" err="1">
                <a:solidFill>
                  <a:prstClr val="black"/>
                </a:solidFill>
              </a:rPr>
              <a:t>Horsehead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of</a:t>
            </a:r>
            <a:r>
              <a:rPr lang="cs-CZ" sz="1200" i="1" dirty="0">
                <a:solidFill>
                  <a:prstClr val="black"/>
                </a:solidFill>
              </a:rPr>
              <a:t> a </a:t>
            </a:r>
            <a:r>
              <a:rPr lang="cs-CZ" sz="1200" i="1" dirty="0" err="1">
                <a:solidFill>
                  <a:prstClr val="black"/>
                </a:solidFill>
              </a:rPr>
              <a:t>Different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Color</a:t>
            </a:r>
            <a:r>
              <a:rPr lang="cs-CZ" sz="1200" dirty="0">
                <a:solidFill>
                  <a:prstClr val="black"/>
                </a:solidFill>
              </a:rPr>
              <a:t>[online]. [cit. </a:t>
            </a:r>
            <a:r>
              <a:rPr lang="cs-CZ" sz="1200" dirty="0" smtClean="0">
                <a:solidFill>
                  <a:prstClr val="black"/>
                </a:solidFill>
              </a:rPr>
              <a:t>6.4.2013</a:t>
            </a:r>
            <a:r>
              <a:rPr lang="cs-CZ" sz="1200" dirty="0">
                <a:solidFill>
                  <a:prstClr val="black"/>
                </a:solidFill>
              </a:rPr>
              <a:t>]. Dostupný na WWW: http://hubblesite.org/gallery/album/nebula/pr2013012a/large_web/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Obr.6  </a:t>
            </a:r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dirty="0">
                <a:solidFill>
                  <a:prstClr val="black"/>
                </a:solidFill>
              </a:rPr>
              <a:t>NASA. </a:t>
            </a:r>
            <a:r>
              <a:rPr lang="cs-CZ" sz="1200" i="1" dirty="0" err="1">
                <a:solidFill>
                  <a:prstClr val="black"/>
                </a:solidFill>
              </a:rPr>
              <a:t>HubbleSite</a:t>
            </a:r>
            <a:r>
              <a:rPr lang="cs-CZ" sz="1200" i="1" dirty="0">
                <a:solidFill>
                  <a:prstClr val="black"/>
                </a:solidFill>
              </a:rPr>
              <a:t> - Picture Album: Jet in Carina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6.4.2013</a:t>
            </a:r>
            <a:r>
              <a:rPr lang="cs-CZ" sz="1200" dirty="0">
                <a:solidFill>
                  <a:prstClr val="black"/>
                </a:solidFill>
              </a:rPr>
              <a:t>]. </a:t>
            </a:r>
          </a:p>
          <a:p>
            <a:r>
              <a:rPr lang="cs-CZ" sz="1200" dirty="0">
                <a:solidFill>
                  <a:prstClr val="black"/>
                </a:solidFill>
              </a:rPr>
              <a:t>Dostupný na WWW: http://hubblesite.org/gallery/album/nebula/pr2009025e/large_web</a:t>
            </a:r>
            <a:r>
              <a:rPr lang="cs-CZ" sz="1200" dirty="0" smtClean="0">
                <a:solidFill>
                  <a:prstClr val="black"/>
                </a:solidFill>
              </a:rPr>
              <a:t>/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/>
              <a:t>HEMMERLEIN, Johannes 'volty'. </a:t>
            </a:r>
            <a:r>
              <a:rPr lang="cs-CZ" sz="1200" i="1" dirty="0" err="1"/>
              <a:t>Soubor:Burning-sulfur.png</a:t>
            </a:r>
            <a:r>
              <a:rPr lang="cs-CZ" sz="1200" i="1" dirty="0"/>
              <a:t>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</a:t>
            </a:r>
            <a:r>
              <a:rPr lang="cs-CZ" sz="1200" dirty="0" smtClean="0"/>
              <a:t>27.3.2013</a:t>
            </a:r>
            <a:r>
              <a:rPr lang="cs-CZ" sz="1200" dirty="0"/>
              <a:t>]. Dostupný na WWW: http://en.wikipedia.org/wiki/File:Burning-sulfur.png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>
                <a:solidFill>
                  <a:prstClr val="black"/>
                </a:solidFill>
              </a:rPr>
              <a:t>LUCALUCA, Adrian. </a:t>
            </a:r>
            <a:r>
              <a:rPr lang="cs-CZ" sz="1200" i="1" dirty="0" err="1">
                <a:solidFill>
                  <a:prstClr val="black"/>
                </a:solidFill>
              </a:rPr>
              <a:t>Soubor:Fumarole.opening</a:t>
            </a:r>
            <a:r>
              <a:rPr lang="cs-CZ" sz="1200" i="1" dirty="0">
                <a:solidFill>
                  <a:prstClr val="black"/>
                </a:solidFill>
              </a:rPr>
              <a:t>(2cm).jpg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http://cs.wikipedia.org/wiki/Soubor:Fumarole.opening(2cm).</a:t>
            </a:r>
            <a:r>
              <a:rPr lang="cs-CZ" sz="1200" dirty="0" smtClean="0">
                <a:solidFill>
                  <a:prstClr val="black"/>
                </a:solidFill>
              </a:rPr>
              <a:t>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>
                <a:solidFill>
                  <a:prstClr val="black"/>
                </a:solidFill>
              </a:rPr>
              <a:t>NASA. </a:t>
            </a:r>
            <a:r>
              <a:rPr lang="cs-CZ" sz="1200" i="1" dirty="0">
                <a:solidFill>
                  <a:prstClr val="black"/>
                </a:solidFill>
              </a:rPr>
              <a:t>Soubor: </a:t>
            </a:r>
            <a:r>
              <a:rPr lang="cs-CZ" sz="1200" i="1" dirty="0" err="1">
                <a:solidFill>
                  <a:prstClr val="black"/>
                </a:solidFill>
              </a:rPr>
              <a:t>Io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highest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resolution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true</a:t>
            </a:r>
            <a:r>
              <a:rPr lang="cs-CZ" sz="1200" i="1" dirty="0">
                <a:solidFill>
                  <a:prstClr val="black"/>
                </a:solidFill>
              </a:rPr>
              <a:t> color.jpg - </a:t>
            </a:r>
            <a:r>
              <a:rPr lang="cs-CZ" sz="1200" i="1" dirty="0" err="1">
                <a:solidFill>
                  <a:prstClr val="black"/>
                </a:solidFill>
              </a:rPr>
              <a:t>Wikipedia</a:t>
            </a:r>
            <a:r>
              <a:rPr lang="cs-CZ" sz="1200" i="1" dirty="0">
                <a:solidFill>
                  <a:prstClr val="black"/>
                </a:solidFill>
              </a:rPr>
              <a:t>, </a:t>
            </a:r>
            <a:r>
              <a:rPr lang="cs-CZ" sz="1200" i="1" dirty="0" err="1">
                <a:solidFill>
                  <a:prstClr val="black"/>
                </a:solidFill>
              </a:rPr>
              <a:t>the</a:t>
            </a:r>
            <a:r>
              <a:rPr lang="cs-CZ" sz="1200" i="1" dirty="0">
                <a:solidFill>
                  <a:prstClr val="black"/>
                </a:solidFill>
              </a:rPr>
              <a:t> free </a:t>
            </a:r>
            <a:r>
              <a:rPr lang="cs-CZ" sz="1200" i="1" dirty="0" err="1">
                <a:solidFill>
                  <a:prstClr val="black"/>
                </a:solidFill>
              </a:rPr>
              <a:t>encyclopedia</a:t>
            </a:r>
            <a:r>
              <a:rPr lang="cs-CZ" sz="1200" dirty="0">
                <a:solidFill>
                  <a:prstClr val="black"/>
                </a:solidFill>
              </a:rPr>
              <a:t>  [online]. [cit. </a:t>
            </a:r>
            <a:r>
              <a:rPr lang="cs-CZ" sz="1200" dirty="0" smtClean="0">
                <a:solidFill>
                  <a:prstClr val="black"/>
                </a:solidFill>
              </a:rPr>
              <a:t>3.4.2013</a:t>
            </a:r>
            <a:r>
              <a:rPr lang="cs-CZ" sz="1200" dirty="0">
                <a:solidFill>
                  <a:prstClr val="black"/>
                </a:solidFill>
              </a:rPr>
              <a:t>]. 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en.wikipedia.org/wiki/File:Io_highest_resolution_true_color.jpg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>
                <a:solidFill>
                  <a:prstClr val="black"/>
                </a:solidFill>
              </a:rPr>
              <a:t>NASA. </a:t>
            </a:r>
            <a:r>
              <a:rPr lang="cs-CZ" sz="1200" i="1" dirty="0" err="1">
                <a:solidFill>
                  <a:prstClr val="black"/>
                </a:solidFill>
              </a:rPr>
              <a:t>Soubor:Io</a:t>
            </a:r>
            <a:r>
              <a:rPr lang="cs-CZ" sz="1200" i="1" dirty="0">
                <a:solidFill>
                  <a:prstClr val="black"/>
                </a:solidFill>
              </a:rPr>
              <a:t> Tupan Patera.jpg - </a:t>
            </a:r>
            <a:r>
              <a:rPr lang="cs-CZ" sz="1200" i="1" dirty="0" err="1">
                <a:solidFill>
                  <a:prstClr val="black"/>
                </a:solidFill>
              </a:rPr>
              <a:t>Wikimedia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Commons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commons.wikimedia.org/wiki/File:Io_Tupan_Patera.jpg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774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</a:t>
            </a:r>
            <a:r>
              <a:rPr lang="en-US" sz="1200" dirty="0">
                <a:solidFill>
                  <a:prstClr val="black"/>
                </a:solidFill>
              </a:rPr>
              <a:t>AUTOR NEUVEDEN. </a:t>
            </a:r>
            <a:r>
              <a:rPr lang="en-US" sz="1200" i="1" dirty="0" err="1">
                <a:solidFill>
                  <a:prstClr val="black"/>
                </a:solidFill>
              </a:rPr>
              <a:t>Soubor:Sulfur</a:t>
            </a:r>
            <a:r>
              <a:rPr lang="en-US" sz="1200" i="1" dirty="0">
                <a:solidFill>
                  <a:prstClr val="black"/>
                </a:solidFill>
              </a:rPr>
              <a:t> cycle.png - Wikimedia Commons</a:t>
            </a:r>
            <a:r>
              <a:rPr lang="en-US" sz="1200" dirty="0">
                <a:solidFill>
                  <a:prstClr val="black"/>
                </a:solidFill>
              </a:rPr>
              <a:t> [online]. [cit. </a:t>
            </a:r>
            <a:r>
              <a:rPr lang="en-US" sz="1200" dirty="0" smtClean="0">
                <a:solidFill>
                  <a:prstClr val="black"/>
                </a:solidFill>
              </a:rPr>
              <a:t>27.3.2013</a:t>
            </a:r>
            <a:r>
              <a:rPr lang="en-US" sz="1200" dirty="0">
                <a:solidFill>
                  <a:prstClr val="black"/>
                </a:solidFill>
              </a:rPr>
              <a:t>]. </a:t>
            </a:r>
            <a:r>
              <a:rPr lang="en-US" sz="1200" dirty="0" err="1">
                <a:solidFill>
                  <a:prstClr val="black"/>
                </a:solidFill>
              </a:rPr>
              <a:t>Dostupný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na</a:t>
            </a:r>
            <a:r>
              <a:rPr lang="en-US" sz="1200" dirty="0">
                <a:solidFill>
                  <a:prstClr val="black"/>
                </a:solidFill>
              </a:rPr>
              <a:t> WWW: http://commons.wikimedia.org/wiki/File:Sulfur_cycle.png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875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>
                <a:solidFill>
                  <a:prstClr val="black"/>
                </a:solidFill>
              </a:rPr>
              <a:t>BANTLE. </a:t>
            </a:r>
            <a:r>
              <a:rPr lang="cs-CZ" sz="1200" i="1" dirty="0">
                <a:solidFill>
                  <a:prstClr val="black"/>
                </a:solidFill>
              </a:rPr>
              <a:t>Soubor: </a:t>
            </a:r>
            <a:r>
              <a:rPr lang="cs-CZ" sz="1200" i="1" dirty="0" err="1">
                <a:solidFill>
                  <a:prstClr val="black"/>
                </a:solidFill>
              </a:rPr>
              <a:t>Ciclo</a:t>
            </a:r>
            <a:r>
              <a:rPr lang="cs-CZ" sz="1200" i="1" dirty="0">
                <a:solidFill>
                  <a:prstClr val="black"/>
                </a:solidFill>
              </a:rPr>
              <a:t> do </a:t>
            </a:r>
            <a:r>
              <a:rPr lang="cs-CZ" sz="1200" i="1" dirty="0" err="1">
                <a:solidFill>
                  <a:prstClr val="black"/>
                </a:solidFill>
              </a:rPr>
              <a:t>Enxofre</a:t>
            </a:r>
            <a:r>
              <a:rPr lang="cs-CZ" sz="1200" i="1" dirty="0">
                <a:solidFill>
                  <a:prstClr val="black"/>
                </a:solidFill>
              </a:rPr>
              <a:t> (</a:t>
            </a:r>
            <a:r>
              <a:rPr lang="cs-CZ" sz="1200" i="1" dirty="0" err="1">
                <a:solidFill>
                  <a:prstClr val="black"/>
                </a:solidFill>
              </a:rPr>
              <a:t>Sulfur</a:t>
            </a:r>
            <a:r>
              <a:rPr lang="cs-CZ" sz="1200" i="1" dirty="0">
                <a:solidFill>
                  <a:prstClr val="black"/>
                </a:solidFill>
              </a:rPr>
              <a:t> Cycle).png - </a:t>
            </a:r>
            <a:r>
              <a:rPr lang="cs-CZ" sz="1200" i="1" dirty="0" err="1">
                <a:solidFill>
                  <a:prstClr val="black"/>
                </a:solidFill>
              </a:rPr>
              <a:t>Wikipédia</a:t>
            </a:r>
            <a:r>
              <a:rPr lang="cs-CZ" sz="1200" i="1" dirty="0">
                <a:solidFill>
                  <a:prstClr val="black"/>
                </a:solidFill>
              </a:rPr>
              <a:t>, a </a:t>
            </a:r>
            <a:r>
              <a:rPr lang="cs-CZ" sz="1200" i="1" dirty="0" err="1">
                <a:solidFill>
                  <a:prstClr val="black"/>
                </a:solidFill>
              </a:rPr>
              <a:t>enciclopédia</a:t>
            </a:r>
            <a:r>
              <a:rPr lang="cs-CZ" sz="1200" i="1" dirty="0">
                <a:solidFill>
                  <a:prstClr val="black"/>
                </a:solidFill>
              </a:rPr>
              <a:t> livre</a:t>
            </a:r>
            <a:r>
              <a:rPr lang="cs-CZ" sz="1200" dirty="0">
                <a:solidFill>
                  <a:prstClr val="black"/>
                </a:solidFill>
              </a:rPr>
              <a:t>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http://pt.wikipedia.org/wiki/Ficheiro:Ciclo_do_Enxofre_(Sulfur_Cycle).png  </a:t>
            </a:r>
          </a:p>
        </p:txBody>
      </p:sp>
    </p:spTree>
    <p:extLst>
      <p:ext uri="{BB962C8B-B14F-4D97-AF65-F5344CB8AC3E}">
        <p14:creationId xmlns:p14="http://schemas.microsoft.com/office/powerpoint/2010/main" val="15530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404664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78965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>
                <a:solidFill>
                  <a:prstClr val="black"/>
                </a:solidFill>
              </a:rPr>
              <a:t>HULLOT, Jean-Marie. </a:t>
            </a:r>
            <a:r>
              <a:rPr lang="cs-CZ" sz="1200" i="1" dirty="0" err="1">
                <a:solidFill>
                  <a:prstClr val="black"/>
                </a:solidFill>
              </a:rPr>
              <a:t>Soubor:Kawah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Ijen</a:t>
            </a:r>
            <a:r>
              <a:rPr lang="cs-CZ" sz="1200" i="1" dirty="0">
                <a:solidFill>
                  <a:prstClr val="black"/>
                </a:solidFill>
              </a:rPr>
              <a:t> -East Java -</a:t>
            </a:r>
            <a:r>
              <a:rPr lang="cs-CZ" sz="1200" i="1" dirty="0" err="1">
                <a:solidFill>
                  <a:prstClr val="black"/>
                </a:solidFill>
              </a:rPr>
              <a:t>Indonesia</a:t>
            </a:r>
            <a:r>
              <a:rPr lang="cs-CZ" sz="1200" i="1" dirty="0">
                <a:solidFill>
                  <a:prstClr val="black"/>
                </a:solidFill>
              </a:rPr>
              <a:t> -sulphur-31July2009.jpg - </a:t>
            </a:r>
            <a:r>
              <a:rPr lang="cs-CZ" sz="1200" i="1" dirty="0" err="1">
                <a:solidFill>
                  <a:prstClr val="black"/>
                </a:solidFill>
              </a:rPr>
              <a:t>Wikipedia</a:t>
            </a:r>
            <a:r>
              <a:rPr lang="cs-CZ" sz="1200" i="1" dirty="0">
                <a:solidFill>
                  <a:prstClr val="black"/>
                </a:solidFill>
              </a:rPr>
              <a:t>, </a:t>
            </a:r>
            <a:r>
              <a:rPr lang="cs-CZ" sz="1200" i="1" dirty="0" err="1">
                <a:solidFill>
                  <a:prstClr val="black"/>
                </a:solidFill>
              </a:rPr>
              <a:t>the</a:t>
            </a:r>
            <a:r>
              <a:rPr lang="cs-CZ" sz="1200" i="1" dirty="0">
                <a:solidFill>
                  <a:prstClr val="black"/>
                </a:solidFill>
              </a:rPr>
              <a:t> free </a:t>
            </a:r>
            <a:r>
              <a:rPr lang="cs-CZ" sz="1200" i="1" dirty="0" err="1">
                <a:solidFill>
                  <a:prstClr val="black"/>
                </a:solidFill>
              </a:rPr>
              <a:t>encyclopedia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</a:t>
            </a:r>
          </a:p>
          <a:p>
            <a:r>
              <a:rPr lang="cs-CZ" sz="1200" dirty="0">
                <a:solidFill>
                  <a:prstClr val="black"/>
                </a:solidFill>
              </a:rPr>
              <a:t>Dostupný na WWW: http://en.wikipedia.org/wiki/File:Kawah_Ijen_-East_Java_-Indonesia_-</a:t>
            </a:r>
            <a:r>
              <a:rPr lang="cs-CZ" sz="1200" dirty="0" smtClean="0">
                <a:solidFill>
                  <a:prstClr val="black"/>
                </a:solidFill>
              </a:rPr>
              <a:t>sulphur-31July2009.jpg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3850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>
                <a:solidFill>
                  <a:prstClr val="black"/>
                </a:solidFill>
              </a:rPr>
              <a:t>LEONARD G.. </a:t>
            </a:r>
            <a:r>
              <a:rPr lang="cs-CZ" sz="1200" i="1" dirty="0">
                <a:solidFill>
                  <a:prstClr val="black"/>
                </a:solidFill>
              </a:rPr>
              <a:t>Soubor: AlbertaSulfurAtVancouverBC.jpg - </a:t>
            </a:r>
            <a:r>
              <a:rPr lang="cs-CZ" sz="1200" i="1" dirty="0" err="1">
                <a:solidFill>
                  <a:prstClr val="black"/>
                </a:solidFill>
              </a:rPr>
              <a:t>Wikipedia</a:t>
            </a:r>
            <a:r>
              <a:rPr lang="cs-CZ" sz="1200" i="1" dirty="0">
                <a:solidFill>
                  <a:prstClr val="black"/>
                </a:solidFill>
              </a:rPr>
              <a:t>, </a:t>
            </a:r>
            <a:r>
              <a:rPr lang="cs-CZ" sz="1200" i="1" dirty="0" err="1">
                <a:solidFill>
                  <a:prstClr val="black"/>
                </a:solidFill>
              </a:rPr>
              <a:t>the</a:t>
            </a:r>
            <a:r>
              <a:rPr lang="cs-CZ" sz="1200" i="1" dirty="0">
                <a:solidFill>
                  <a:prstClr val="black"/>
                </a:solidFill>
              </a:rPr>
              <a:t> free </a:t>
            </a:r>
            <a:r>
              <a:rPr lang="cs-CZ" sz="1200" i="1" dirty="0" err="1">
                <a:solidFill>
                  <a:prstClr val="black"/>
                </a:solidFill>
              </a:rPr>
              <a:t>encyclopedia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en.wikipedia.org/wiki/File:AlbertaSulfurAtVancouverBC.jpg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016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 </a:t>
            </a:r>
            <a:r>
              <a:rPr lang="cs-CZ" sz="1200" dirty="0" smtClean="0">
                <a:solidFill>
                  <a:prstClr val="black"/>
                </a:solidFill>
              </a:rPr>
              <a:t>HUSTVEDT</a:t>
            </a:r>
            <a:r>
              <a:rPr lang="cs-CZ" sz="1200" dirty="0">
                <a:solidFill>
                  <a:prstClr val="black"/>
                </a:solidFill>
              </a:rPr>
              <a:t>. </a:t>
            </a:r>
            <a:r>
              <a:rPr lang="cs-CZ" sz="1200" i="1" dirty="0" err="1">
                <a:solidFill>
                  <a:prstClr val="black"/>
                </a:solidFill>
              </a:rPr>
              <a:t>Soubor:Pyrodex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powder</a:t>
            </a:r>
            <a:r>
              <a:rPr lang="cs-CZ" sz="1200" i="1" dirty="0">
                <a:solidFill>
                  <a:prstClr val="black"/>
                </a:solidFill>
              </a:rPr>
              <a:t> ffg.jpg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http://cs.wikipedia.org/wiki/Soubor:Pyrodex_powder_ffg.jpg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86632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>
                <a:solidFill>
                  <a:prstClr val="black"/>
                </a:solidFill>
              </a:rPr>
              <a:t>MATTERN, Roland. </a:t>
            </a:r>
            <a:r>
              <a:rPr lang="cs-CZ" sz="1200" i="1" dirty="0">
                <a:solidFill>
                  <a:prstClr val="black"/>
                </a:solidFill>
              </a:rPr>
              <a:t>Soubor: </a:t>
            </a:r>
            <a:r>
              <a:rPr lang="cs-CZ" sz="1200" i="1" dirty="0" err="1">
                <a:solidFill>
                  <a:prstClr val="black"/>
                </a:solidFill>
              </a:rPr>
              <a:t>Frasch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Bohrkopf.svg</a:t>
            </a:r>
            <a:r>
              <a:rPr lang="cs-CZ" sz="1200" i="1" dirty="0">
                <a:solidFill>
                  <a:prstClr val="black"/>
                </a:solidFill>
              </a:rPr>
              <a:t> - Wikipedie, </a:t>
            </a:r>
            <a:r>
              <a:rPr lang="cs-CZ" sz="1200" i="1" dirty="0" err="1">
                <a:solidFill>
                  <a:prstClr val="black"/>
                </a:solidFill>
              </a:rPr>
              <a:t>Commons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3.4.2013</a:t>
            </a:r>
            <a:r>
              <a:rPr lang="cs-CZ" sz="1200" dirty="0">
                <a:solidFill>
                  <a:prstClr val="black"/>
                </a:solidFill>
              </a:rPr>
              <a:t>]. 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commons.wikimedia.org/wiki/File:Frasch_Bohrkopf.svg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32799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>
                <a:solidFill>
                  <a:prstClr val="black"/>
                </a:solidFill>
              </a:rPr>
              <a:t>BLETHROW, Justin. </a:t>
            </a:r>
            <a:r>
              <a:rPr lang="cs-CZ" sz="1200" i="1" dirty="0">
                <a:solidFill>
                  <a:prstClr val="black"/>
                </a:solidFill>
              </a:rPr>
              <a:t>Soubor: </a:t>
            </a:r>
            <a:r>
              <a:rPr lang="cs-CZ" sz="1200" i="1" dirty="0" err="1">
                <a:solidFill>
                  <a:prstClr val="black"/>
                </a:solidFill>
              </a:rPr>
              <a:t>Blethrow</a:t>
            </a:r>
            <a:r>
              <a:rPr lang="cs-CZ" sz="1200" i="1" dirty="0">
                <a:solidFill>
                  <a:prstClr val="black"/>
                </a:solidFill>
              </a:rPr>
              <a:t> Ijen4.JPG - Wikipedie, </a:t>
            </a:r>
            <a:r>
              <a:rPr lang="cs-CZ" sz="1200" i="1" dirty="0" err="1">
                <a:solidFill>
                  <a:prstClr val="black"/>
                </a:solidFill>
              </a:rPr>
              <a:t>Commons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3.4.2013</a:t>
            </a:r>
            <a:r>
              <a:rPr lang="cs-CZ" sz="1200" dirty="0">
                <a:solidFill>
                  <a:prstClr val="black"/>
                </a:solidFill>
              </a:rPr>
              <a:t>]. Dostupný na WWW: http://commons.wikimedia.org/wiki/File:Blethrow_Ijen4.JPG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6183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>
                <a:solidFill>
                  <a:prstClr val="black"/>
                </a:solidFill>
              </a:rPr>
              <a:t>VAN DE VELDE, </a:t>
            </a:r>
            <a:r>
              <a:rPr lang="cs-CZ" sz="1200" dirty="0" err="1">
                <a:solidFill>
                  <a:prstClr val="black"/>
                </a:solidFill>
              </a:rPr>
              <a:t>Willem</a:t>
            </a:r>
            <a:r>
              <a:rPr lang="cs-CZ" sz="1200" dirty="0">
                <a:solidFill>
                  <a:prstClr val="black"/>
                </a:solidFill>
              </a:rPr>
              <a:t>, Mladší. </a:t>
            </a:r>
            <a:r>
              <a:rPr lang="cs-CZ" sz="1200" i="1" dirty="0" err="1">
                <a:solidFill>
                  <a:prstClr val="black"/>
                </a:solidFill>
              </a:rPr>
              <a:t>Soubor:Cannon</a:t>
            </a:r>
            <a:r>
              <a:rPr lang="cs-CZ" sz="1200" i="1" dirty="0">
                <a:solidFill>
                  <a:prstClr val="black"/>
                </a:solidFill>
              </a:rPr>
              <a:t> shot by Velde.jpg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http://cs.wikipedia.org/wiki/Soubor:Cannon_shot_by_Velde.jpg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047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>
                <a:solidFill>
                  <a:prstClr val="black"/>
                </a:solidFill>
              </a:rPr>
              <a:t>BLOM, Lukas J.. </a:t>
            </a:r>
            <a:r>
              <a:rPr lang="cs-CZ" sz="1200" i="1" dirty="0">
                <a:solidFill>
                  <a:prstClr val="black"/>
                </a:solidFill>
              </a:rPr>
              <a:t>Soubor:Eod2.jpg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cs.wikipedia.org/wiki/Soubor:Eod2.jpg#file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6486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>
                <a:solidFill>
                  <a:prstClr val="black"/>
                </a:solidFill>
              </a:rPr>
              <a:t>GREENBERG, </a:t>
            </a:r>
            <a:r>
              <a:rPr lang="cs-CZ" sz="1200" dirty="0" err="1">
                <a:solidFill>
                  <a:prstClr val="black"/>
                </a:solidFill>
              </a:rPr>
              <a:t>Chris</a:t>
            </a:r>
            <a:r>
              <a:rPr lang="cs-CZ" sz="1200" dirty="0">
                <a:solidFill>
                  <a:prstClr val="black"/>
                </a:solidFill>
              </a:rPr>
              <a:t>. </a:t>
            </a:r>
            <a:r>
              <a:rPr lang="cs-CZ" sz="1200" i="1" dirty="0" err="1">
                <a:solidFill>
                  <a:prstClr val="black"/>
                </a:solidFill>
              </a:rPr>
              <a:t>Soubor:APEC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Australia</a:t>
            </a:r>
            <a:r>
              <a:rPr lang="cs-CZ" sz="1200" i="1" dirty="0">
                <a:solidFill>
                  <a:prstClr val="black"/>
                </a:solidFill>
              </a:rPr>
              <a:t> 2007 Sydney Opera House fireworks.jpg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</a:t>
            </a:r>
          </a:p>
          <a:p>
            <a:r>
              <a:rPr lang="cs-CZ" sz="1200" dirty="0">
                <a:solidFill>
                  <a:prstClr val="black"/>
                </a:solidFill>
              </a:rPr>
              <a:t>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cs.wikipedia.org/wiki/Soubor:APEC_Australia_2007_Sydney_Opera_House_fireworks.jpg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90856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>
                <a:solidFill>
                  <a:prstClr val="black"/>
                </a:solidFill>
              </a:rPr>
              <a:t>STEINSKY. </a:t>
            </a:r>
            <a:r>
              <a:rPr lang="cs-CZ" sz="1200" i="1" dirty="0" err="1">
                <a:solidFill>
                  <a:prstClr val="black"/>
                </a:solidFill>
              </a:rPr>
              <a:t>Soubor:Soubor:Wellies.jpg</a:t>
            </a:r>
            <a:r>
              <a:rPr lang="cs-CZ" sz="1200" i="1" dirty="0">
                <a:solidFill>
                  <a:prstClr val="black"/>
                </a:solidFill>
              </a:rPr>
              <a:t>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http://cs.wikipedia.org/wiki/Soubor:Wellies.jpg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37188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</a:t>
            </a:r>
            <a:r>
              <a:rPr lang="cs-CZ" sz="1200" dirty="0">
                <a:solidFill>
                  <a:prstClr val="black"/>
                </a:solidFill>
              </a:rPr>
              <a:t>AUTOR NEUVEDEN. </a:t>
            </a:r>
            <a:r>
              <a:rPr lang="cs-CZ" sz="1200" i="1" dirty="0" err="1">
                <a:solidFill>
                  <a:prstClr val="black"/>
                </a:solidFill>
              </a:rPr>
              <a:t>Soubor:Hockey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puck</a:t>
            </a:r>
            <a:r>
              <a:rPr lang="cs-CZ" sz="1200" i="1" dirty="0">
                <a:solidFill>
                  <a:prstClr val="black"/>
                </a:solidFill>
              </a:rPr>
              <a:t> 2.jpg - </a:t>
            </a:r>
            <a:r>
              <a:rPr lang="cs-CZ" sz="1200" i="1" dirty="0" err="1">
                <a:solidFill>
                  <a:prstClr val="black"/>
                </a:solidFill>
              </a:rPr>
              <a:t>Wikimedia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Commons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http://commons.wikimedia.org/wiki/File:Hockey_puck_2.jpg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83200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>
                <a:solidFill>
                  <a:prstClr val="black"/>
                </a:solidFill>
              </a:rPr>
              <a:t>GREENCOLANDE. </a:t>
            </a:r>
            <a:r>
              <a:rPr lang="cs-CZ" sz="1200" i="1" dirty="0" err="1">
                <a:solidFill>
                  <a:prstClr val="black"/>
                </a:solidFill>
              </a:rPr>
              <a:t>Soubor:Tire</a:t>
            </a:r>
            <a:r>
              <a:rPr lang="cs-CZ" sz="1200" i="1" dirty="0">
                <a:solidFill>
                  <a:prstClr val="black"/>
                </a:solidFill>
              </a:rPr>
              <a:t> Flip.JPG - </a:t>
            </a:r>
            <a:r>
              <a:rPr lang="cs-CZ" sz="1200" i="1" dirty="0" err="1">
                <a:solidFill>
                  <a:prstClr val="black"/>
                </a:solidFill>
              </a:rPr>
              <a:t>Wikipédia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http://sk.wikipedia.org/wiki/S%C3%BAbor:Tire_Flip.JPG 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29366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>
                <a:solidFill>
                  <a:prstClr val="black"/>
                </a:solidFill>
              </a:rPr>
              <a:t>EN:USER:SCL CHUA. </a:t>
            </a:r>
            <a:r>
              <a:rPr lang="cs-CZ" sz="1200" i="1" dirty="0" err="1">
                <a:solidFill>
                  <a:prstClr val="black"/>
                </a:solidFill>
              </a:rPr>
              <a:t>Soubor:Bowlingball.JPG</a:t>
            </a:r>
            <a:r>
              <a:rPr lang="cs-CZ" sz="1200" i="1" dirty="0">
                <a:solidFill>
                  <a:prstClr val="black"/>
                </a:solidFill>
              </a:rPr>
              <a:t> - </a:t>
            </a:r>
            <a:r>
              <a:rPr lang="cs-CZ" sz="1200" i="1" dirty="0" err="1">
                <a:solidFill>
                  <a:prstClr val="black"/>
                </a:solidFill>
              </a:rPr>
              <a:t>Wikipedia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</a:t>
            </a:r>
            <a:r>
              <a:rPr lang="cs-CZ" sz="1200" dirty="0" smtClean="0">
                <a:solidFill>
                  <a:prstClr val="black"/>
                </a:solidFill>
              </a:rPr>
              <a:t>it.wikipedia.org/wiki/File:Bowlingball.JPG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63588" y="0"/>
            <a:ext cx="741682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SÍRA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Obr.32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 </a:t>
            </a:r>
            <a:r>
              <a:rPr lang="cs-CZ" sz="1200" dirty="0" smtClean="0">
                <a:solidFill>
                  <a:prstClr val="black"/>
                </a:solidFill>
              </a:rPr>
              <a:t>KÜHN</a:t>
            </a:r>
            <a:r>
              <a:rPr lang="cs-CZ" sz="1200" dirty="0">
                <a:solidFill>
                  <a:prstClr val="black"/>
                </a:solidFill>
              </a:rPr>
              <a:t>, Stefan. </a:t>
            </a:r>
            <a:r>
              <a:rPr lang="cs-CZ" sz="1200" i="1" dirty="0" err="1">
                <a:solidFill>
                  <a:prstClr val="black"/>
                </a:solidFill>
              </a:rPr>
              <a:t>Soubor:Radebeul</a:t>
            </a:r>
            <a:r>
              <a:rPr lang="cs-CZ" sz="1200" i="1" dirty="0">
                <a:solidFill>
                  <a:prstClr val="black"/>
                </a:solidFill>
              </a:rPr>
              <a:t> Fass.jpg - </a:t>
            </a:r>
            <a:r>
              <a:rPr lang="cs-CZ" sz="1200" i="1" dirty="0" err="1">
                <a:solidFill>
                  <a:prstClr val="black"/>
                </a:solidFill>
              </a:rPr>
              <a:t>Wikimedia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Commons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http://commons.wikimedia.org/wiki/File:Radebeul_Fass.jpg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 </a:t>
            </a:r>
            <a:r>
              <a:rPr lang="cs-CZ" sz="1200" dirty="0" smtClean="0">
                <a:solidFill>
                  <a:prstClr val="black"/>
                </a:solidFill>
              </a:rPr>
              <a:t>STAVEK</a:t>
            </a:r>
            <a:r>
              <a:rPr lang="cs-CZ" sz="1200" dirty="0">
                <a:solidFill>
                  <a:prstClr val="black"/>
                </a:solidFill>
              </a:rPr>
              <a:t>, Lukas. </a:t>
            </a:r>
            <a:r>
              <a:rPr lang="cs-CZ" sz="1200" i="1" dirty="0" err="1">
                <a:solidFill>
                  <a:prstClr val="black"/>
                </a:solidFill>
              </a:rPr>
              <a:t>Soubor:Sklep</a:t>
            </a:r>
            <a:r>
              <a:rPr lang="cs-CZ" sz="1200" i="1" dirty="0">
                <a:solidFill>
                  <a:prstClr val="black"/>
                </a:solidFill>
              </a:rPr>
              <a:t> cejkovice.JPG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http://cs.wikipedia.org/wiki/Soubor:Sklep_cejkovice.JPG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 </a:t>
            </a:r>
            <a:r>
              <a:rPr lang="cs-CZ" sz="1200" dirty="0">
                <a:solidFill>
                  <a:prstClr val="black"/>
                </a:solidFill>
              </a:rPr>
              <a:t>NOSKO, Eugen. </a:t>
            </a:r>
            <a:r>
              <a:rPr lang="cs-CZ" sz="1200" i="1" dirty="0" err="1">
                <a:solidFill>
                  <a:prstClr val="black"/>
                </a:solidFill>
              </a:rPr>
              <a:t>Soubor:Fotothek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df</a:t>
            </a:r>
            <a:r>
              <a:rPr lang="cs-CZ" sz="1200" i="1" dirty="0">
                <a:solidFill>
                  <a:prstClr val="black"/>
                </a:solidFill>
              </a:rPr>
              <a:t> n-14 0000106.jpg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http://cs.wikipedia.org/wiki/Soubor:Fotothek_df_n-14_0000106.jpg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 </a:t>
            </a:r>
            <a:r>
              <a:rPr lang="cs-CZ" sz="1200" dirty="0">
                <a:solidFill>
                  <a:prstClr val="black"/>
                </a:solidFill>
              </a:rPr>
              <a:t>RUIZO. </a:t>
            </a:r>
            <a:r>
              <a:rPr lang="cs-CZ" sz="1200" i="1" dirty="0" err="1">
                <a:solidFill>
                  <a:prstClr val="black"/>
                </a:solidFill>
              </a:rPr>
              <a:t>Soubor:En</a:t>
            </a:r>
            <a:r>
              <a:rPr lang="cs-CZ" sz="1200" i="1" dirty="0">
                <a:solidFill>
                  <a:prstClr val="black"/>
                </a:solidFill>
              </a:rPr>
              <a:t> ami.jpg - Wikipedie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http://cs.wikipedia.org/wiki/Soubor:En_ami.jpg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 </a:t>
            </a:r>
            <a:r>
              <a:rPr lang="cs-CZ" sz="1200" dirty="0" smtClean="0">
                <a:solidFill>
                  <a:prstClr val="black"/>
                </a:solidFill>
              </a:rPr>
              <a:t>THYSSEN</a:t>
            </a:r>
            <a:r>
              <a:rPr lang="cs-CZ" sz="1200" dirty="0">
                <a:solidFill>
                  <a:prstClr val="black"/>
                </a:solidFill>
              </a:rPr>
              <a:t>, Malene. </a:t>
            </a:r>
            <a:r>
              <a:rPr lang="cs-CZ" sz="1200" i="1" dirty="0" err="1">
                <a:solidFill>
                  <a:prstClr val="black"/>
                </a:solidFill>
              </a:rPr>
              <a:t>Soubor:Handmade</a:t>
            </a:r>
            <a:r>
              <a:rPr lang="cs-CZ" sz="1200" i="1" dirty="0">
                <a:solidFill>
                  <a:prstClr val="black"/>
                </a:solidFill>
              </a:rPr>
              <a:t> soap.jpg - </a:t>
            </a:r>
            <a:r>
              <a:rPr lang="cs-CZ" sz="1200" i="1" dirty="0" err="1">
                <a:solidFill>
                  <a:prstClr val="black"/>
                </a:solidFill>
              </a:rPr>
              <a:t>Wikimedia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Commons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http://commons.wikimedia.org/wiki/File:Handmade_soap.jpg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 smtClean="0">
                <a:solidFill>
                  <a:prstClr val="black"/>
                </a:solidFill>
              </a:rPr>
              <a:t>PINGSTONE</a:t>
            </a:r>
            <a:r>
              <a:rPr lang="cs-CZ" sz="1200" dirty="0">
                <a:solidFill>
                  <a:prstClr val="black"/>
                </a:solidFill>
              </a:rPr>
              <a:t>, Adrian. </a:t>
            </a:r>
            <a:r>
              <a:rPr lang="cs-CZ" sz="1200" i="1" dirty="0">
                <a:solidFill>
                  <a:prstClr val="black"/>
                </a:solidFill>
              </a:rPr>
              <a:t>Soubor:Lapis.elephant.800pix.060203.jpg - </a:t>
            </a:r>
            <a:r>
              <a:rPr lang="cs-CZ" sz="1200" i="1" dirty="0" err="1">
                <a:solidFill>
                  <a:prstClr val="black"/>
                </a:solidFill>
              </a:rPr>
              <a:t>Wikimedia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Commons</a:t>
            </a:r>
            <a:r>
              <a:rPr lang="cs-CZ" sz="1200" dirty="0">
                <a:solidFill>
                  <a:prstClr val="black"/>
                </a:solidFill>
              </a:rPr>
              <a:t>[online]. [cit. </a:t>
            </a:r>
            <a:r>
              <a:rPr lang="cs-CZ" sz="1200" dirty="0" smtClean="0">
                <a:solidFill>
                  <a:prstClr val="black"/>
                </a:solidFill>
              </a:rPr>
              <a:t>27.3.2013</a:t>
            </a:r>
            <a:r>
              <a:rPr lang="cs-CZ" sz="1200" dirty="0">
                <a:solidFill>
                  <a:prstClr val="black"/>
                </a:solidFill>
              </a:rPr>
              <a:t>]. Dostupný na WWW: http://commons.wikimedia.org/wiki/File:Lapis.elephant.800pix.060203.jpg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  </a:t>
            </a:r>
            <a:r>
              <a:rPr lang="cs-CZ" sz="1200" dirty="0" smtClean="0">
                <a:solidFill>
                  <a:prstClr val="black"/>
                </a:solidFill>
              </a:rPr>
              <a:t>GRANDMONT</a:t>
            </a:r>
            <a:r>
              <a:rPr lang="cs-CZ" sz="1200" dirty="0">
                <a:solidFill>
                  <a:prstClr val="black"/>
                </a:solidFill>
              </a:rPr>
              <a:t>, Jean-Pol. </a:t>
            </a:r>
            <a:r>
              <a:rPr lang="cs-CZ" sz="1200" i="1" dirty="0">
                <a:solidFill>
                  <a:prstClr val="black"/>
                </a:solidFill>
              </a:rPr>
              <a:t>Soubor: </a:t>
            </a:r>
            <a:r>
              <a:rPr lang="cs-CZ" sz="1200" i="1" dirty="0" err="1">
                <a:solidFill>
                  <a:prstClr val="black"/>
                </a:solidFill>
              </a:rPr>
              <a:t>Clabecq</a:t>
            </a:r>
            <a:r>
              <a:rPr lang="cs-CZ" sz="1200" i="1" dirty="0">
                <a:solidFill>
                  <a:prstClr val="black"/>
                </a:solidFill>
              </a:rPr>
              <a:t> JPG01.jpg - </a:t>
            </a:r>
            <a:r>
              <a:rPr lang="cs-CZ" sz="1200" i="1" dirty="0" err="1">
                <a:solidFill>
                  <a:prstClr val="black"/>
                </a:solidFill>
              </a:rPr>
              <a:t>Wikipedia</a:t>
            </a:r>
            <a:r>
              <a:rPr lang="cs-CZ" sz="1200" i="1" dirty="0">
                <a:solidFill>
                  <a:prstClr val="black"/>
                </a:solidFill>
              </a:rPr>
              <a:t>, </a:t>
            </a:r>
            <a:r>
              <a:rPr lang="cs-CZ" sz="1200" i="1" dirty="0" err="1">
                <a:solidFill>
                  <a:prstClr val="black"/>
                </a:solidFill>
              </a:rPr>
              <a:t>the</a:t>
            </a:r>
            <a:r>
              <a:rPr lang="cs-CZ" sz="1200" i="1" dirty="0">
                <a:solidFill>
                  <a:prstClr val="black"/>
                </a:solidFill>
              </a:rPr>
              <a:t> free </a:t>
            </a:r>
            <a:r>
              <a:rPr lang="cs-CZ" sz="1200" i="1" dirty="0" err="1">
                <a:solidFill>
                  <a:prstClr val="black"/>
                </a:solidFill>
              </a:rPr>
              <a:t>encyclopedia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8.4.2013</a:t>
            </a:r>
            <a:r>
              <a:rPr lang="cs-CZ" sz="1200" dirty="0">
                <a:solidFill>
                  <a:prstClr val="black"/>
                </a:solidFill>
              </a:rPr>
              <a:t>]. Dostupný na WWW: http://en.wikipedia.org/wiki/File:Clabecq_JPG01.jpg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5662581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>
                <a:solidFill>
                  <a:prstClr val="black"/>
                </a:solidFill>
              </a:rPr>
              <a:t>Dušek </a:t>
            </a:r>
            <a:r>
              <a:rPr lang="cs-CZ" sz="1200" dirty="0">
                <a:solidFill>
                  <a:prstClr val="black"/>
                </a:solidFill>
              </a:rPr>
              <a:t>B.; </a:t>
            </a:r>
            <a:r>
              <a:rPr lang="cs-CZ" sz="1200" dirty="0" err="1">
                <a:solidFill>
                  <a:prstClr val="black"/>
                </a:solidFill>
              </a:rPr>
              <a:t>Flemr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cs-CZ" sz="1200" dirty="0" smtClean="0">
                <a:solidFill>
                  <a:prstClr val="black"/>
                </a:solidFill>
              </a:rPr>
              <a:t>V.            Chemie </a:t>
            </a:r>
            <a:r>
              <a:rPr lang="cs-CZ" sz="1200" dirty="0">
                <a:solidFill>
                  <a:prstClr val="black"/>
                </a:solidFill>
              </a:rPr>
              <a:t>pro gymnázia I. (Obecná a anorganická</a:t>
            </a:r>
            <a:r>
              <a:rPr lang="cs-CZ" sz="1200" dirty="0" smtClean="0">
                <a:solidFill>
                  <a:prstClr val="black"/>
                </a:solidFill>
              </a:rPr>
              <a:t>), SPN 2007,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cs-CZ" sz="1200" dirty="0" smtClean="0">
                <a:solidFill>
                  <a:prstClr val="black"/>
                </a:solidFill>
              </a:rPr>
              <a:t>ISBN:80-7235-369-1</a:t>
            </a:r>
            <a:endParaRPr lang="cs-CZ" sz="1200" dirty="0">
              <a:solidFill>
                <a:prstClr val="black"/>
              </a:solidFill>
            </a:endParaRPr>
          </a:p>
          <a:p>
            <a:r>
              <a:rPr lang="cs-CZ" sz="1200" dirty="0" smtClean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605725" y="5271591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5974713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62118" y="6309352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Kotlík B., Růžičková K.    Chemie </a:t>
            </a:r>
            <a:r>
              <a:rPr lang="cs-CZ" sz="1200" dirty="0">
                <a:solidFill>
                  <a:prstClr val="black"/>
                </a:solidFill>
              </a:rPr>
              <a:t>I. v kostce pro střední </a:t>
            </a:r>
            <a:r>
              <a:rPr lang="cs-CZ" sz="1200" dirty="0" smtClean="0">
                <a:solidFill>
                  <a:prstClr val="black"/>
                </a:solidFill>
              </a:rPr>
              <a:t>školy, Fragment 2002, </a:t>
            </a:r>
            <a:r>
              <a:rPr lang="cs-CZ" sz="1200" dirty="0">
                <a:solidFill>
                  <a:prstClr val="black"/>
                </a:solidFill>
              </a:rPr>
              <a:t>ISBN: 80-7200-337-2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76105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  </a:t>
            </a:r>
            <a:r>
              <a:rPr lang="cs-CZ" sz="1200" dirty="0"/>
              <a:t>RATINCKX,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27.3.2013</a:t>
            </a:r>
            <a:r>
              <a:rPr lang="cs-CZ" sz="1200" dirty="0"/>
              <a:t>]. Dostupný na WWW: http://commons.wikimedia.org/wiki/File:Joseph_Leopold_Ratinckx_Der_Alchemist.jpg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37770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Obr.33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5.3.2013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088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32,066</a:t>
            </a:r>
          </a:p>
          <a:p>
            <a:pPr algn="ctr"/>
            <a:r>
              <a:rPr lang="cs-CZ" sz="4000" b="1" baseline="-25000" dirty="0" smtClean="0"/>
              <a:t>16</a:t>
            </a:r>
            <a:r>
              <a:rPr lang="cs-CZ" sz="4000" b="1" dirty="0" smtClean="0"/>
              <a:t>S</a:t>
            </a:r>
          </a:p>
          <a:p>
            <a:pPr algn="ctr"/>
            <a:r>
              <a:rPr lang="cs-CZ" dirty="0" smtClean="0"/>
              <a:t>SÍRA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Sulphur</a:t>
            </a:r>
            <a:endParaRPr lang="cs-CZ" sz="1600" i="1" dirty="0" smtClean="0"/>
          </a:p>
          <a:p>
            <a:pPr algn="ctr"/>
            <a:r>
              <a:rPr lang="cs-CZ" dirty="0" smtClean="0"/>
              <a:t>2,58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940152" y="4280978"/>
            <a:ext cx="2930480" cy="2460390"/>
            <a:chOff x="5940152" y="4280978"/>
            <a:chExt cx="2930480" cy="2460390"/>
          </a:xfrm>
        </p:grpSpPr>
        <p:pic>
          <p:nvPicPr>
            <p:cNvPr id="1026" name="Picture 2" descr="File:Antoine lavoisier colo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944" y="4280978"/>
              <a:ext cx="1620688" cy="238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8222559" y="42930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</a:t>
              </a:r>
              <a:endParaRPr lang="cs-CZ" sz="1200" b="1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5940152" y="6095037"/>
              <a:ext cx="12939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Antoine </a:t>
              </a:r>
              <a:endParaRPr lang="cs-CZ" b="1" dirty="0" smtClean="0"/>
            </a:p>
            <a:p>
              <a:r>
                <a:rPr lang="cs-CZ" b="1" dirty="0" err="1" smtClean="0"/>
                <a:t>Lavoisier</a:t>
              </a:r>
              <a:endParaRPr lang="cs-CZ" b="1" dirty="0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1776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83715" y="5229200"/>
            <a:ext cx="325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Známa od starověku.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83714" y="5661248"/>
            <a:ext cx="303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Jako prvek popsal.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1" y="980728"/>
            <a:ext cx="8813938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865585"/>
            <a:ext cx="9143999" cy="5904656"/>
          </a:xfrm>
          <a:prstGeom prst="roundRect">
            <a:avLst>
              <a:gd name="adj" fmla="val 106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052736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1658417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7" y="24201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žlutá </a:t>
            </a:r>
            <a:r>
              <a:rPr lang="cs-CZ" sz="2400" b="1" dirty="0" smtClean="0">
                <a:solidFill>
                  <a:schemeClr val="bg1"/>
                </a:solidFill>
              </a:rPr>
              <a:t> krystalická látka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7" y="288180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bez chuti a zápachu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7" y="334347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n</a:t>
            </a:r>
            <a:r>
              <a:rPr lang="cs-CZ" sz="2400" b="1" dirty="0" smtClean="0">
                <a:solidFill>
                  <a:prstClr val="white"/>
                </a:solidFill>
              </a:rPr>
              <a:t>ení</a:t>
            </a: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toxická</a:t>
            </a:r>
            <a:r>
              <a:rPr lang="cs-CZ" sz="24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5" y="3805139"/>
            <a:ext cx="381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nerozpustná ve vodě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6426869" y="4700389"/>
            <a:ext cx="2471470" cy="1928841"/>
            <a:chOff x="6426869" y="4700389"/>
            <a:chExt cx="2471470" cy="192884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138" y="4700389"/>
              <a:ext cx="2461201" cy="192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6426869" y="470038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467544" y="4278288"/>
            <a:ext cx="750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dobře rozpustná v sirouhlíku, v </a:t>
            </a:r>
            <a:r>
              <a:rPr lang="cs-CZ" sz="2400" b="1" dirty="0" err="1">
                <a:solidFill>
                  <a:schemeClr val="bg1"/>
                </a:solidFill>
              </a:rPr>
              <a:t>ethanolu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     nebo</a:t>
            </a:r>
            <a:r>
              <a:rPr lang="cs-CZ" sz="2400" b="1" dirty="0">
                <a:solidFill>
                  <a:schemeClr val="bg1"/>
                </a:solidFill>
              </a:rPr>
              <a:t> etheru.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956376" y="10637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10928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</a:t>
            </a:r>
            <a:r>
              <a:rPr lang="cs-CZ" sz="2400" b="1" dirty="0">
                <a:solidFill>
                  <a:prstClr val="white"/>
                </a:solidFill>
              </a:rPr>
              <a:t>tání </a:t>
            </a:r>
            <a:r>
              <a:rPr lang="cs-CZ" sz="2400" b="1" dirty="0" smtClean="0">
                <a:solidFill>
                  <a:prstClr val="white"/>
                </a:solidFill>
              </a:rPr>
              <a:t>   +</a:t>
            </a:r>
            <a:r>
              <a:rPr lang="cs-CZ" sz="2400" b="1" dirty="0" smtClean="0">
                <a:solidFill>
                  <a:schemeClr val="bg1"/>
                </a:solidFill>
              </a:rPr>
              <a:t>119,21</a:t>
            </a:r>
            <a:r>
              <a:rPr lang="cs-CZ" sz="2400" b="1" dirty="0">
                <a:solidFill>
                  <a:schemeClr val="bg1"/>
                </a:solidFill>
              </a:rPr>
              <a:t> °C (392,36 K)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557095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</a:t>
            </a:r>
            <a:r>
              <a:rPr lang="cs-CZ" sz="2400" b="1" dirty="0">
                <a:solidFill>
                  <a:prstClr val="white"/>
                </a:solidFill>
              </a:rPr>
              <a:t>varu </a:t>
            </a:r>
            <a:r>
              <a:rPr lang="cs-CZ" sz="2400" b="1" dirty="0" smtClean="0">
                <a:solidFill>
                  <a:prstClr val="white"/>
                </a:solidFill>
              </a:rPr>
              <a:t>   +</a:t>
            </a:r>
            <a:r>
              <a:rPr lang="cs-CZ" sz="2400" b="1" dirty="0" smtClean="0">
                <a:solidFill>
                  <a:schemeClr val="bg1"/>
                </a:solidFill>
              </a:rPr>
              <a:t>444,6</a:t>
            </a:r>
            <a:r>
              <a:rPr lang="cs-CZ" sz="2400" b="1" dirty="0">
                <a:solidFill>
                  <a:schemeClr val="bg1"/>
                </a:solidFill>
              </a:rPr>
              <a:t> °C (717,8 K)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494662" y="2204864"/>
            <a:ext cx="2885653" cy="2073424"/>
            <a:chOff x="4926707" y="2204864"/>
            <a:chExt cx="2885653" cy="20734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707" y="2204864"/>
              <a:ext cx="2837927" cy="207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7092280" y="4001289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</a:t>
              </a:r>
              <a:endParaRPr lang="cs-CZ" sz="1200" b="1" dirty="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467544" y="606600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dobrý elektrický a tepelný izolant</a:t>
            </a:r>
          </a:p>
        </p:txBody>
      </p:sp>
    </p:spTree>
    <p:extLst>
      <p:ext uri="{BB962C8B-B14F-4D97-AF65-F5344CB8AC3E}">
        <p14:creationId xmlns:p14="http://schemas.microsoft.com/office/powerpoint/2010/main" val="8760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692696"/>
            <a:ext cx="9143999" cy="616530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836712"/>
            <a:ext cx="25202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435125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56376" y="7647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Obr.4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635896" y="1435125"/>
            <a:ext cx="25202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MODIFIKACE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2" y="1916832"/>
            <a:ext cx="705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Kosočtverečná(</a:t>
            </a:r>
            <a:r>
              <a:rPr lang="el-GR" sz="2400" b="1" dirty="0"/>
              <a:t>α</a:t>
            </a:r>
            <a:r>
              <a:rPr lang="el-GR" sz="2400" b="1" dirty="0" smtClean="0"/>
              <a:t>)</a:t>
            </a:r>
            <a:r>
              <a:rPr lang="cs-CZ" sz="2400" b="1" dirty="0" smtClean="0"/>
              <a:t> </a:t>
            </a:r>
            <a:r>
              <a:rPr lang="cs-CZ" sz="2400" b="1" dirty="0">
                <a:solidFill>
                  <a:schemeClr val="bg1"/>
                </a:solidFill>
              </a:rPr>
              <a:t>stálá </a:t>
            </a:r>
            <a:r>
              <a:rPr lang="cs-CZ" sz="2400" b="1" dirty="0" smtClean="0">
                <a:solidFill>
                  <a:schemeClr val="bg1"/>
                </a:solidFill>
              </a:rPr>
              <a:t>při běžné teplotě.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1" y="2378497"/>
            <a:ext cx="889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Při teplotě 95,3 °C přechází na modifikaci </a:t>
            </a:r>
            <a:r>
              <a:rPr lang="cs-CZ" sz="2400" b="1" dirty="0" smtClean="0"/>
              <a:t>jednoklonnou(</a:t>
            </a:r>
            <a:r>
              <a:rPr lang="el-GR" sz="2400" b="1" dirty="0"/>
              <a:t>β), </a:t>
            </a:r>
            <a:r>
              <a:rPr lang="cs-CZ" sz="2400" b="1" dirty="0" smtClean="0">
                <a:solidFill>
                  <a:schemeClr val="bg1"/>
                </a:solidFill>
              </a:rPr>
              <a:t>krystalizací </a:t>
            </a:r>
            <a:r>
              <a:rPr lang="cs-CZ" sz="2400" b="1" dirty="0">
                <a:solidFill>
                  <a:schemeClr val="bg1"/>
                </a:solidFill>
              </a:rPr>
              <a:t>kapalné síry při teplotě 100 °C a rychlým ochlazením na </a:t>
            </a:r>
            <a:r>
              <a:rPr lang="cs-CZ" sz="2400" b="1" dirty="0" smtClean="0">
                <a:solidFill>
                  <a:schemeClr val="bg1"/>
                </a:solidFill>
              </a:rPr>
              <a:t>teplotu 20</a:t>
            </a:r>
            <a:r>
              <a:rPr lang="cs-CZ" sz="2400" b="1" dirty="0">
                <a:solidFill>
                  <a:schemeClr val="bg1"/>
                </a:solidFill>
              </a:rPr>
              <a:t> °C.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9511" y="3578826"/>
            <a:ext cx="9649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Jednoklonná (</a:t>
            </a:r>
            <a:r>
              <a:rPr lang="el-GR" sz="2400" b="1" dirty="0"/>
              <a:t>γ), </a:t>
            </a:r>
            <a:r>
              <a:rPr lang="cs-CZ" sz="2400" b="1" dirty="0">
                <a:solidFill>
                  <a:schemeClr val="bg1"/>
                </a:solidFill>
              </a:rPr>
              <a:t>které se také říká perleťová, </a:t>
            </a:r>
            <a:r>
              <a:rPr lang="cs-CZ" sz="2400" b="1" dirty="0" smtClean="0">
                <a:solidFill>
                  <a:schemeClr val="bg1"/>
                </a:solidFill>
              </a:rPr>
              <a:t>pomalé ochlazování </a:t>
            </a:r>
            <a:r>
              <a:rPr lang="cs-CZ" sz="2400" b="1" dirty="0">
                <a:solidFill>
                  <a:schemeClr val="bg1"/>
                </a:solidFill>
              </a:rPr>
              <a:t>taveniny síry z teploty nad 150 °C, její molekuly jsou cyklické </a:t>
            </a:r>
            <a:r>
              <a:rPr lang="cs-CZ" sz="2400" b="1" dirty="0" err="1">
                <a:solidFill>
                  <a:schemeClr val="bg1"/>
                </a:solidFill>
              </a:rPr>
              <a:t>oktaatomické</a:t>
            </a:r>
            <a:r>
              <a:rPr lang="cs-CZ" sz="2400" b="1" dirty="0">
                <a:solidFill>
                  <a:schemeClr val="bg1"/>
                </a:solidFill>
              </a:rPr>
              <a:t> – uspořádání je těsnější než u </a:t>
            </a:r>
            <a:r>
              <a:rPr lang="el-GR" sz="2400" b="1" dirty="0">
                <a:solidFill>
                  <a:schemeClr val="bg1"/>
                </a:solidFill>
              </a:rPr>
              <a:t>β-</a:t>
            </a:r>
            <a:r>
              <a:rPr lang="cs-CZ" sz="2400" b="1" dirty="0" smtClean="0">
                <a:solidFill>
                  <a:schemeClr val="bg1"/>
                </a:solidFill>
              </a:rPr>
              <a:t>modifikace.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080448" y="1298377"/>
            <a:ext cx="1524000" cy="1114425"/>
            <a:chOff x="5389736" y="4293096"/>
            <a:chExt cx="1524000" cy="11144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736" y="4293096"/>
              <a:ext cx="15240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5389736" y="429309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Obr.5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179510" y="5148486"/>
            <a:ext cx="8964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Homocyklické formy jsou tvořeny kruhy, které obsahují 6 až 20 </a:t>
            </a:r>
            <a:r>
              <a:rPr lang="cs-CZ" sz="2400" b="1" dirty="0" smtClean="0">
                <a:solidFill>
                  <a:schemeClr val="bg1"/>
                </a:solidFill>
              </a:rPr>
              <a:t>atomů</a:t>
            </a:r>
            <a:r>
              <a:rPr lang="cs-CZ" sz="2400" b="1" dirty="0">
                <a:solidFill>
                  <a:schemeClr val="bg1"/>
                </a:solidFill>
              </a:rPr>
              <a:t> – </a:t>
            </a:r>
            <a:r>
              <a:rPr lang="cs-CZ" sz="2400" b="1" dirty="0" smtClean="0">
                <a:solidFill>
                  <a:schemeClr val="bg1"/>
                </a:solidFill>
              </a:rPr>
              <a:t>mnoho forem </a:t>
            </a:r>
            <a:r>
              <a:rPr lang="cs-CZ" sz="2400" b="1" dirty="0">
                <a:solidFill>
                  <a:schemeClr val="bg1"/>
                </a:solidFill>
              </a:rPr>
              <a:t>– </a:t>
            </a:r>
            <a:r>
              <a:rPr lang="cs-CZ" sz="2400" b="1" dirty="0">
                <a:solidFill>
                  <a:srgbClr val="FFFF00"/>
                </a:solidFill>
              </a:rPr>
              <a:t>plastická </a:t>
            </a:r>
            <a:r>
              <a:rPr lang="cs-CZ" sz="2400" b="1" dirty="0" smtClean="0">
                <a:solidFill>
                  <a:srgbClr val="FFFF00"/>
                </a:solidFill>
              </a:rPr>
              <a:t>síra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>
                <a:solidFill>
                  <a:schemeClr val="bg1"/>
                </a:solidFill>
              </a:rPr>
              <a:t>kaučukovitá síra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>
                <a:solidFill>
                  <a:schemeClr val="bg1"/>
                </a:solidFill>
              </a:rPr>
              <a:t>vláknitá síra, polymerní síra, nerozpustná síra, bílá </a:t>
            </a:r>
            <a:r>
              <a:rPr lang="cs-CZ" sz="2400" b="1" dirty="0" smtClean="0">
                <a:solidFill>
                  <a:schemeClr val="bg1"/>
                </a:solidFill>
              </a:rPr>
              <a:t>síra …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6" grpId="0" animBg="1"/>
      <p:bldP spid="17" grpId="0"/>
      <p:bldP spid="19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52890" y="836712"/>
            <a:ext cx="883822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196752"/>
            <a:ext cx="25202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461496" y="4186515"/>
            <a:ext cx="1999049" cy="1619448"/>
            <a:chOff x="5461496" y="4186515"/>
            <a:chExt cx="1999049" cy="16194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186515"/>
              <a:ext cx="1952441" cy="158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461496" y="552896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3635896" y="2018457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91217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poměrně reaktivní prvek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337180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Přímo </a:t>
            </a:r>
            <a:r>
              <a:rPr lang="cs-CZ" sz="2400" b="1" dirty="0">
                <a:solidFill>
                  <a:schemeClr val="bg1"/>
                </a:solidFill>
              </a:rPr>
              <a:t>se slučuje se všemi prvky kromě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vzácných plynů</a:t>
            </a:r>
            <a:r>
              <a:rPr lang="cs-CZ" sz="2400" b="1" dirty="0">
                <a:solidFill>
                  <a:schemeClr val="bg1"/>
                </a:solidFill>
              </a:rPr>
              <a:t>, dusíku, telluru, jodu,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iridia</a:t>
            </a:r>
            <a:r>
              <a:rPr lang="cs-CZ" sz="2400" b="1" dirty="0">
                <a:solidFill>
                  <a:schemeClr val="bg1"/>
                </a:solidFill>
              </a:rPr>
              <a:t>, platiny a zlata.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3528" y="457212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Síra hoří na vzduchu </a:t>
            </a:r>
            <a:r>
              <a:rPr lang="cs-CZ" sz="2400" b="1" dirty="0" smtClean="0">
                <a:solidFill>
                  <a:schemeClr val="bg1"/>
                </a:solidFill>
              </a:rPr>
              <a:t>modrým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     plamenem </a:t>
            </a:r>
            <a:r>
              <a:rPr lang="cs-CZ" sz="2400" b="1" dirty="0">
                <a:solidFill>
                  <a:schemeClr val="bg1"/>
                </a:solidFill>
              </a:rPr>
              <a:t>za vzniku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oxidu </a:t>
            </a:r>
            <a:r>
              <a:rPr lang="cs-CZ" sz="2400" b="1" dirty="0">
                <a:solidFill>
                  <a:schemeClr val="bg1"/>
                </a:solidFill>
              </a:rPr>
              <a:t>siřičitého </a:t>
            </a:r>
            <a:r>
              <a:rPr lang="cs-CZ" sz="2400" b="1" dirty="0" smtClean="0">
                <a:solidFill>
                  <a:schemeClr val="bg1"/>
                </a:solidFill>
              </a:rPr>
              <a:t>SO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577245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Reaguje s kyselinami, které mají oxidační </a:t>
            </a:r>
            <a:r>
              <a:rPr lang="cs-CZ" sz="2400" b="1" dirty="0" smtClean="0">
                <a:solidFill>
                  <a:schemeClr val="bg1"/>
                </a:solidFill>
              </a:rPr>
              <a:t>vlastnost: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         </a:t>
            </a:r>
            <a:r>
              <a:rPr lang="pt-BR" sz="2400" b="1" dirty="0">
                <a:solidFill>
                  <a:schemeClr val="bg1"/>
                </a:solidFill>
              </a:rPr>
              <a:t>S + 2 HNO</a:t>
            </a:r>
            <a:r>
              <a:rPr lang="pt-BR" sz="2400" b="1" baseline="-25000" dirty="0">
                <a:solidFill>
                  <a:schemeClr val="bg1"/>
                </a:solidFill>
              </a:rPr>
              <a:t>3</a:t>
            </a:r>
            <a:r>
              <a:rPr lang="pt-BR" sz="2400" b="1" dirty="0">
                <a:solidFill>
                  <a:schemeClr val="bg1"/>
                </a:solidFill>
              </a:rPr>
              <a:t> → H</a:t>
            </a:r>
            <a:r>
              <a:rPr lang="pt-BR" sz="2400" b="1" baseline="-25000" dirty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SO</a:t>
            </a:r>
            <a:r>
              <a:rPr lang="pt-BR" sz="2400" b="1" baseline="-25000" dirty="0">
                <a:solidFill>
                  <a:schemeClr val="bg1"/>
                </a:solidFill>
              </a:rPr>
              <a:t>4</a:t>
            </a:r>
            <a:r>
              <a:rPr lang="pt-BR" sz="2400" b="1" dirty="0">
                <a:solidFill>
                  <a:schemeClr val="bg1"/>
                </a:solidFill>
              </a:rPr>
              <a:t> + 2 NO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956376" y="97317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Obr.6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337974" y="4992626"/>
            <a:ext cx="756084" cy="769387"/>
            <a:chOff x="4337974" y="4992626"/>
            <a:chExt cx="756084" cy="769387"/>
          </a:xfrm>
        </p:grpSpPr>
        <p:pic>
          <p:nvPicPr>
            <p:cNvPr id="15" name="Obrázek 14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141" y="499262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ovéPole 16"/>
            <p:cNvSpPr txBox="1"/>
            <p:nvPr/>
          </p:nvSpPr>
          <p:spPr>
            <a:xfrm>
              <a:off x="4337974" y="5485014"/>
              <a:ext cx="756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Obr.33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prstClr val="white"/>
                </a:solidFill>
              </a:rPr>
              <a:t>)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052736"/>
            <a:ext cx="2160240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815207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VOLNÁ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3" y="2293863"/>
            <a:ext cx="590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/>
              <a:t>10</a:t>
            </a:r>
            <a:r>
              <a:rPr lang="cs-CZ" sz="2400" b="1" smtClean="0"/>
              <a:t>. </a:t>
            </a:r>
            <a:r>
              <a:rPr lang="cs-CZ" sz="2400" b="1" dirty="0"/>
              <a:t>prvek ve vesmíru.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67541" y="2755528"/>
            <a:ext cx="3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sopečné plyny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7541" y="3217218"/>
            <a:ext cx="381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o</a:t>
            </a:r>
            <a:r>
              <a:rPr lang="cs-CZ" sz="2400" b="1" dirty="0" smtClean="0"/>
              <a:t>kolí sopek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67541" y="3685653"/>
            <a:ext cx="3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ložiska síry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0" y="4147343"/>
            <a:ext cx="381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 smtClean="0"/>
              <a:t>důl </a:t>
            </a:r>
            <a:r>
              <a:rPr lang="cs-CZ" sz="2400" b="1" dirty="0" err="1"/>
              <a:t>Osiek</a:t>
            </a:r>
            <a:r>
              <a:rPr lang="cs-CZ" sz="2400" b="1" dirty="0"/>
              <a:t> v </a:t>
            </a:r>
            <a:r>
              <a:rPr lang="cs-CZ" sz="2400" b="1" dirty="0" smtClean="0"/>
              <a:t>Polsku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743704" y="3868551"/>
            <a:ext cx="2932752" cy="2894497"/>
            <a:chOff x="4762623" y="3073896"/>
            <a:chExt cx="3553793" cy="3285546"/>
          </a:xfrm>
        </p:grpSpPr>
        <p:pic>
          <p:nvPicPr>
            <p:cNvPr id="17" name="Obrázek 16" descr="File:Io highest resolution true color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073896"/>
              <a:ext cx="3528392" cy="3235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4762623" y="6045020"/>
              <a:ext cx="903533" cy="314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467541" y="5448706"/>
            <a:ext cx="352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dirty="0"/>
              <a:t> </a:t>
            </a:r>
            <a:r>
              <a:rPr lang="cs-CZ" sz="2400" b="1" dirty="0" smtClean="0"/>
              <a:t>okolí horkých sirných pramenů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67541" y="6279703"/>
            <a:ext cx="381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Jupiterův měsíc </a:t>
            </a:r>
            <a:r>
              <a:rPr lang="cs-CZ" sz="2400" b="1" dirty="0" err="1" smtClean="0"/>
              <a:t>Io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827580" y="4609008"/>
            <a:ext cx="378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Povolží, Kazachstán a USA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228184" y="1592126"/>
            <a:ext cx="2516872" cy="2276426"/>
            <a:chOff x="8237936" y="2748080"/>
            <a:chExt cx="2516872" cy="2276426"/>
          </a:xfrm>
        </p:grpSpPr>
        <p:pic>
          <p:nvPicPr>
            <p:cNvPr id="5122" name="Picture 2" descr="File:Io Tupan Pater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936" y="2755528"/>
              <a:ext cx="2454278" cy="2268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9982297" y="2748080"/>
              <a:ext cx="772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</a:t>
              </a:r>
              <a:endParaRPr lang="cs-CZ" sz="1200" b="1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3578507" y="982469"/>
            <a:ext cx="532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Tupan-Patera , sopečný průduch na měsíci </a:t>
            </a:r>
            <a:r>
              <a:rPr lang="cs-CZ" b="1" dirty="0" err="1"/>
              <a:t>Io</a:t>
            </a:r>
            <a:r>
              <a:rPr lang="cs-CZ" b="1" dirty="0"/>
              <a:t> 75 km v průměru, </a:t>
            </a:r>
            <a:r>
              <a:rPr lang="cs-CZ" b="1" dirty="0" smtClean="0"/>
              <a:t>plný </a:t>
            </a:r>
            <a:r>
              <a:rPr lang="cs-CZ" b="1" dirty="0"/>
              <a:t>kapalné </a:t>
            </a:r>
            <a:r>
              <a:rPr lang="cs-CZ" b="1" dirty="0" smtClean="0"/>
              <a:t>síry.</a:t>
            </a:r>
            <a:endParaRPr lang="cs-CZ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3203848" y="2693685"/>
            <a:ext cx="2068655" cy="1546076"/>
            <a:chOff x="3511458" y="2693685"/>
            <a:chExt cx="2068655" cy="1546076"/>
          </a:xfrm>
        </p:grpSpPr>
        <p:pic>
          <p:nvPicPr>
            <p:cNvPr id="3074" name="Picture 2" descr="Soubor:Fumarole.opening(2cm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679" y="2693685"/>
              <a:ext cx="2061434" cy="154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3511458" y="3962762"/>
              <a:ext cx="772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Obr.8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97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16" grpId="0"/>
      <p:bldP spid="18" grpId="0"/>
      <p:bldP spid="19" grpId="0"/>
      <p:bldP spid="21" grpId="0"/>
      <p:bldP spid="23" grpId="0"/>
      <p:bldP spid="24" grpId="0"/>
      <p:bldP spid="2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prstClr val="white"/>
                </a:solidFill>
              </a:rPr>
              <a:t>)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59832" y="1052736"/>
            <a:ext cx="2160240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1484784"/>
            <a:ext cx="1692188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VÁZANÁ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32047" y="2124662"/>
            <a:ext cx="86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l-PL" sz="2400" b="1" dirty="0"/>
              <a:t>0.46% na celé Zemi </a:t>
            </a:r>
            <a:r>
              <a:rPr lang="pl-PL" sz="2400" b="1" dirty="0" smtClean="0"/>
              <a:t>- osmé místo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2048" y="258632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 </a:t>
            </a:r>
            <a:r>
              <a:rPr lang="cs-CZ" sz="2400" b="1" dirty="0" smtClean="0"/>
              <a:t>rudy </a:t>
            </a:r>
            <a:r>
              <a:rPr lang="cs-CZ" sz="2400" b="1" dirty="0"/>
              <a:t>na bázi sulfidů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304595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sulfid zinečnatý </a:t>
            </a:r>
            <a:r>
              <a:rPr lang="pl-PL" sz="2400" b="1" dirty="0"/>
              <a:t>- </a:t>
            </a:r>
            <a:r>
              <a:rPr lang="cs-CZ" sz="2400" b="1" dirty="0" smtClean="0"/>
              <a:t>sfalerit</a:t>
            </a:r>
            <a:r>
              <a:rPr lang="cs-CZ" sz="2400" b="1" dirty="0"/>
              <a:t>, disulfid železnatý </a:t>
            </a:r>
            <a:r>
              <a:rPr lang="pl-PL" sz="2400" b="1" dirty="0"/>
              <a:t>- </a:t>
            </a:r>
            <a:r>
              <a:rPr lang="cs-CZ" sz="2400" b="1" dirty="0" smtClean="0"/>
              <a:t>pyrit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3504490"/>
            <a:ext cx="441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sulfid olovnatý - </a:t>
            </a:r>
            <a:r>
              <a:rPr lang="cs-CZ" sz="2400" b="1" dirty="0" smtClean="0"/>
              <a:t>galenit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32048" y="618214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biogenní prvek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10994" y="396615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sulfid rtuťnatý - cinabarit (rumělka</a:t>
            </a:r>
            <a:r>
              <a:rPr lang="cs-CZ" sz="2400" b="1" dirty="0" smtClean="0"/>
              <a:t>)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32047" y="535115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organické sloučeniny - proteiny, součást </a:t>
            </a:r>
            <a:r>
              <a:rPr lang="cs-CZ" sz="2400" b="1" dirty="0" smtClean="0"/>
              <a:t>vitamínů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 smtClean="0"/>
              <a:t>aminokyselina</a:t>
            </a:r>
            <a:r>
              <a:rPr lang="cs-CZ" sz="2400" b="1" dirty="0"/>
              <a:t> </a:t>
            </a:r>
            <a:r>
              <a:rPr lang="cs-CZ" sz="2400" b="1" dirty="0" smtClean="0"/>
              <a:t>cystein,</a:t>
            </a:r>
            <a:r>
              <a:rPr lang="cs-CZ" sz="2400" b="1" dirty="0"/>
              <a:t> </a:t>
            </a:r>
            <a:r>
              <a:rPr lang="cs-CZ" sz="2400" b="1" dirty="0" smtClean="0"/>
              <a:t>metionin,</a:t>
            </a:r>
            <a:r>
              <a:rPr lang="cs-CZ" sz="2400" b="1" dirty="0"/>
              <a:t> </a:t>
            </a:r>
            <a:r>
              <a:rPr lang="cs-CZ" sz="2400" b="1" dirty="0" smtClean="0"/>
              <a:t>koenzym A …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10994" y="442782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chalkopyrit </a:t>
            </a:r>
            <a:r>
              <a:rPr lang="cs-CZ" sz="2400" b="1" dirty="0" smtClean="0"/>
              <a:t>- </a:t>
            </a:r>
            <a:r>
              <a:rPr lang="cs-CZ" sz="2400" b="1" dirty="0"/>
              <a:t>směsný sulfid mědi a železa 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5536" y="4889485"/>
            <a:ext cx="712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sádrovec </a:t>
            </a:r>
            <a:r>
              <a:rPr lang="cs-CZ" sz="2400" b="1" dirty="0" smtClean="0"/>
              <a:t>- </a:t>
            </a:r>
            <a:r>
              <a:rPr lang="cs-CZ" sz="2400" b="1" dirty="0" err="1"/>
              <a:t>dihydrát</a:t>
            </a:r>
            <a:r>
              <a:rPr lang="cs-CZ" sz="2400" b="1" dirty="0"/>
              <a:t> síranu vápenatého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60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2" grpId="0"/>
      <p:bldP spid="13" grpId="0"/>
      <p:bldP spid="14" grpId="0"/>
      <p:bldP spid="15" grpId="0"/>
      <p:bldP spid="20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aoblený obdélník 25"/>
          <p:cNvSpPr/>
          <p:nvPr/>
        </p:nvSpPr>
        <p:spPr>
          <a:xfrm>
            <a:off x="323528" y="620688"/>
            <a:ext cx="8568952" cy="620769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231740" y="972017"/>
            <a:ext cx="4680520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KOLOBĚH SÍRY </a:t>
            </a:r>
            <a:endParaRPr lang="cs-CZ" sz="3200" b="1" dirty="0"/>
          </a:p>
        </p:txBody>
      </p:sp>
      <p:grpSp>
        <p:nvGrpSpPr>
          <p:cNvPr id="28" name="Skupina 27"/>
          <p:cNvGrpSpPr/>
          <p:nvPr/>
        </p:nvGrpSpPr>
        <p:grpSpPr>
          <a:xfrm>
            <a:off x="373784" y="2057400"/>
            <a:ext cx="8476721" cy="4216400"/>
            <a:chOff x="373784" y="2057400"/>
            <a:chExt cx="8476721" cy="42164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84" y="2057400"/>
              <a:ext cx="8476721" cy="421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8028384" y="5958701"/>
              <a:ext cx="802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Obr.11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7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</TotalTime>
  <Words>573</Words>
  <Application>Microsoft Office PowerPoint</Application>
  <PresentationFormat>Předvádění na obrazovce (4:3)</PresentationFormat>
  <Paragraphs>215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Tok</vt:lpstr>
      <vt:lpstr>1_Tok</vt:lpstr>
      <vt:lpstr>Prezentace aplikace PowerPoint</vt:lpstr>
      <vt:lpstr>SÍRA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Síra</dc:title>
  <dc:creator>Lenovo</dc:creator>
  <cp:lastModifiedBy>Lenovo</cp:lastModifiedBy>
  <cp:revision>187</cp:revision>
  <dcterms:created xsi:type="dcterms:W3CDTF">2013-01-15T07:03:01Z</dcterms:created>
  <dcterms:modified xsi:type="dcterms:W3CDTF">2013-06-13T19:17:25Z</dcterms:modified>
</cp:coreProperties>
</file>