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6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3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9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7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6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6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3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1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9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FA05-05E8-4D56-8169-C5DCA335F73A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EC5C-6FB7-47BE-9544-035CDA8C0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1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al.gov.uk/" TargetMode="External"/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lishmonarchs.co.uk/crown_jewels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jewelleryeditor.com/media/13879/SovereignSceptreWithCrossStarofAfricaCullinan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/>
              <a:t>Jméno autora: 	Mgr. Mária Filipová</a:t>
            </a:r>
          </a:p>
          <a:p>
            <a:pPr marL="0" indent="0">
              <a:buNone/>
            </a:pPr>
            <a:r>
              <a:rPr lang="cs-CZ" sz="1400" dirty="0" smtClean="0"/>
              <a:t>Datum vytvoření:	30. </a:t>
            </a:r>
            <a:r>
              <a:rPr lang="cs-CZ" sz="1400" smtClean="0"/>
              <a:t>07. </a:t>
            </a:r>
            <a:r>
              <a:rPr lang="cs-CZ" sz="1400" dirty="0" smtClean="0"/>
              <a:t>2013</a:t>
            </a:r>
          </a:p>
          <a:p>
            <a:pPr marL="0" indent="0">
              <a:buNone/>
            </a:pPr>
            <a:r>
              <a:rPr lang="cs-CZ" sz="1400" dirty="0" smtClean="0"/>
              <a:t>Číslo </a:t>
            </a:r>
            <a:r>
              <a:rPr lang="cs-CZ" sz="1400" dirty="0" err="1" smtClean="0"/>
              <a:t>DUMu</a:t>
            </a:r>
            <a:r>
              <a:rPr lang="cs-CZ" sz="1400" dirty="0" smtClean="0"/>
              <a:t>: 	VY_32_INOVACE_04_AJ_CM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Ročník:                	1. – 4. ročník </a:t>
            </a:r>
          </a:p>
          <a:p>
            <a:pPr marL="0" indent="0">
              <a:buNone/>
            </a:pPr>
            <a:r>
              <a:rPr lang="cs-CZ" sz="1400" dirty="0" smtClean="0"/>
              <a:t>Vzdělávací oblast:	Jazyk a jazyková komunikace</a:t>
            </a:r>
          </a:p>
          <a:p>
            <a:pPr marL="0" indent="0">
              <a:buNone/>
            </a:pPr>
            <a:r>
              <a:rPr lang="cs-CZ" sz="1400" dirty="0" smtClean="0"/>
              <a:t>Vzdělávací obor:     	Anglický jazyk</a:t>
            </a:r>
          </a:p>
          <a:p>
            <a:pPr marL="0" indent="0">
              <a:buNone/>
            </a:pPr>
            <a:r>
              <a:rPr lang="cs-CZ" sz="1400" dirty="0" smtClean="0"/>
              <a:t>Tematický okruh:               konverzační témata pro studenty  různých oborů</a:t>
            </a:r>
          </a:p>
          <a:p>
            <a:pPr marL="0" indent="0">
              <a:buNone/>
            </a:pPr>
            <a:r>
              <a:rPr lang="cs-CZ" sz="1400" dirty="0" smtClean="0"/>
              <a:t>Téma:		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Crown</a:t>
            </a:r>
            <a:r>
              <a:rPr lang="cs-CZ" sz="1400" dirty="0" smtClean="0"/>
              <a:t> </a:t>
            </a:r>
            <a:r>
              <a:rPr lang="cs-CZ" sz="1400" dirty="0" err="1" smtClean="0"/>
              <a:t>Jewels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Klíčová slova:       	</a:t>
            </a:r>
            <a:r>
              <a:rPr lang="cs-CZ" sz="1400" dirty="0" err="1" smtClean="0"/>
              <a:t>jewels</a:t>
            </a:r>
            <a:r>
              <a:rPr lang="cs-CZ" sz="1400" dirty="0" smtClean="0"/>
              <a:t>, </a:t>
            </a:r>
            <a:r>
              <a:rPr lang="cs-CZ" sz="1400" dirty="0" err="1" smtClean="0"/>
              <a:t>royal</a:t>
            </a:r>
            <a:r>
              <a:rPr lang="cs-CZ" sz="1400" dirty="0" smtClean="0"/>
              <a:t>, </a:t>
            </a:r>
            <a:r>
              <a:rPr lang="cs-CZ" sz="1400" dirty="0" err="1" smtClean="0"/>
              <a:t>sceptre</a:t>
            </a:r>
            <a:r>
              <a:rPr lang="cs-CZ" sz="1400" dirty="0" smtClean="0"/>
              <a:t>, </a:t>
            </a:r>
            <a:r>
              <a:rPr lang="cs-CZ" sz="1400" dirty="0" err="1" smtClean="0"/>
              <a:t>crown</a:t>
            </a:r>
            <a:r>
              <a:rPr lang="cs-CZ" sz="1400" dirty="0" smtClean="0"/>
              <a:t>, </a:t>
            </a:r>
            <a:r>
              <a:rPr lang="cs-CZ" sz="1400" dirty="0" err="1" smtClean="0"/>
              <a:t>orb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prstClr val="black"/>
                </a:solidFill>
              </a:rPr>
              <a:t>Metodický list/anotace: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Materiál slouží k seznámení se slovní zásobou .  Jedná se zejména o výrazy z běžného života.</a:t>
            </a:r>
          </a:p>
          <a:p>
            <a:pPr marL="0" indent="0">
              <a:buNone/>
            </a:pPr>
            <a:r>
              <a:rPr lang="cs-CZ" sz="1400" dirty="0" smtClean="0"/>
              <a:t>Studenti odhadují na základě svých znalostí význam. V případě potřeby pracují se slovníkem.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7610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5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archiv </a:t>
            </a:r>
            <a:r>
              <a:rPr lang="cs-CZ" dirty="0" smtClean="0">
                <a:solidFill>
                  <a:prstClr val="black"/>
                </a:solidFill>
              </a:rPr>
              <a:t>autora</a:t>
            </a:r>
          </a:p>
          <a:p>
            <a:r>
              <a:rPr lang="cs-CZ" dirty="0" smtClean="0">
                <a:solidFill>
                  <a:prstClr val="black"/>
                </a:solidFill>
                <a:hlinkClick r:id="rId2"/>
              </a:rPr>
              <a:t>h</a:t>
            </a:r>
            <a:r>
              <a:rPr lang="it-IT" dirty="0">
                <a:solidFill>
                  <a:prstClr val="black"/>
                </a:solidFill>
                <a:hlinkClick r:id="rId2"/>
              </a:rPr>
              <a:t>ttp://</a:t>
            </a:r>
            <a:r>
              <a:rPr lang="cs-CZ" dirty="0">
                <a:solidFill>
                  <a:prstClr val="black"/>
                </a:solidFill>
                <a:hlinkClick r:id="rId2"/>
              </a:rPr>
              <a:t>en.</a:t>
            </a:r>
            <a:r>
              <a:rPr lang="it-IT" dirty="0" smtClean="0">
                <a:solidFill>
                  <a:prstClr val="black"/>
                </a:solidFill>
                <a:hlinkClick r:id="rId2"/>
              </a:rPr>
              <a:t>wikipedia.org</a:t>
            </a:r>
            <a:endParaRPr lang="cs-CZ" dirty="0" smtClean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  <a:hlinkClick r:id="rId3"/>
              </a:rPr>
              <a:t>http://www.royal.gov.uk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</a:rPr>
              <a:t>PHILLIPS</a:t>
            </a:r>
            <a:r>
              <a:rPr lang="cs-CZ" dirty="0">
                <a:solidFill>
                  <a:prstClr val="black"/>
                </a:solidFill>
              </a:rPr>
              <a:t>, Janet a kol. Oxford studijní slovník. Oxford: Oxford University Press, 2010, ISBN 978019 430655 3. </a:t>
            </a:r>
            <a:endParaRPr lang="en-US" dirty="0">
              <a:solidFill>
                <a:prstClr val="black"/>
              </a:solidFill>
            </a:endParaRPr>
          </a:p>
          <a:p>
            <a:endParaRPr lang="cs-CZ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 smtClean="0"/>
              <a:t>Jewels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crown</a:t>
            </a:r>
            <a:r>
              <a:rPr lang="cs-CZ" dirty="0" smtClean="0"/>
              <a:t>, </a:t>
            </a:r>
            <a:r>
              <a:rPr lang="cs-CZ" dirty="0" err="1" smtClean="0"/>
              <a:t>sceptre</a:t>
            </a:r>
            <a:r>
              <a:rPr lang="cs-CZ" dirty="0" smtClean="0"/>
              <a:t>, </a:t>
            </a:r>
            <a:r>
              <a:rPr lang="cs-CZ" dirty="0" err="1" smtClean="0"/>
              <a:t>orb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8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Tower </a:t>
            </a:r>
            <a:r>
              <a:rPr lang="cs-CZ" dirty="0" err="1" smtClean="0"/>
              <a:t>of</a:t>
            </a:r>
            <a:r>
              <a:rPr lang="cs-CZ" dirty="0" smtClean="0"/>
              <a:t> London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r>
              <a:rPr lang="cs-CZ" dirty="0" smtClean="0"/>
              <a:t> by William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Conquerer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11th </a:t>
            </a:r>
            <a:r>
              <a:rPr lang="cs-CZ" dirty="0" err="1" smtClean="0"/>
              <a:t>century</a:t>
            </a:r>
            <a:endParaRPr lang="cs-CZ" dirty="0" smtClean="0"/>
          </a:p>
          <a:p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those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played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part in </a:t>
            </a:r>
            <a:r>
              <a:rPr lang="cs-CZ" dirty="0" err="1" smtClean="0"/>
              <a:t>history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Tower </a:t>
            </a:r>
            <a:r>
              <a:rPr lang="cs-CZ" dirty="0" err="1" smtClean="0"/>
              <a:t>served</a:t>
            </a:r>
            <a:r>
              <a:rPr lang="cs-CZ" dirty="0" smtClean="0"/>
              <a:t> as a </a:t>
            </a:r>
            <a:r>
              <a:rPr lang="cs-CZ" dirty="0" err="1" smtClean="0"/>
              <a:t>royal</a:t>
            </a:r>
            <a:r>
              <a:rPr lang="cs-CZ" dirty="0" smtClean="0"/>
              <a:t> residence, a </a:t>
            </a:r>
            <a:r>
              <a:rPr lang="cs-CZ" dirty="0" err="1" smtClean="0"/>
              <a:t>prison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has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conquered</a:t>
            </a:r>
            <a:endParaRPr lang="cs-CZ" dirty="0" smtClean="0"/>
          </a:p>
          <a:p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place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 smtClean="0"/>
              <a:t>jewels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3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/>
              <a:t>J</a:t>
            </a:r>
            <a:r>
              <a:rPr lang="cs-CZ" dirty="0" err="1" smtClean="0"/>
              <a:t>ewels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r>
              <a:rPr lang="cs-CZ" dirty="0" smtClean="0"/>
              <a:t>a </a:t>
            </a:r>
            <a:r>
              <a:rPr lang="cs-CZ" dirty="0" err="1" smtClean="0"/>
              <a:t>collection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crowns</a:t>
            </a:r>
            <a:r>
              <a:rPr lang="cs-CZ" dirty="0" smtClean="0"/>
              <a:t> and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jewels</a:t>
            </a:r>
            <a:r>
              <a:rPr lang="cs-CZ" dirty="0" smtClean="0"/>
              <a:t> </a:t>
            </a:r>
            <a:r>
              <a:rPr lang="cs-CZ" dirty="0" err="1" smtClean="0"/>
              <a:t>worn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ceremonies</a:t>
            </a:r>
            <a:r>
              <a:rPr lang="cs-CZ" dirty="0" smtClean="0"/>
              <a:t> by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kings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queens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are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cs-CZ" dirty="0" err="1" smtClean="0"/>
              <a:t>Imperial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Crown</a:t>
            </a:r>
            <a:r>
              <a:rPr lang="cs-CZ" dirty="0" smtClean="0"/>
              <a:t>                                                                                                                                    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Sceptre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endParaRPr lang="cs-CZ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golden</a:t>
            </a:r>
            <a:r>
              <a:rPr lang="cs-CZ" dirty="0" smtClean="0"/>
              <a:t> </a:t>
            </a:r>
            <a:r>
              <a:rPr lang="cs-CZ" dirty="0" err="1" smtClean="0"/>
              <a:t>Orb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7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Imperial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Crown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with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3,000 </a:t>
            </a:r>
            <a:r>
              <a:rPr lang="cs-CZ" dirty="0" err="1" smtClean="0"/>
              <a:t>precious</a:t>
            </a:r>
            <a:r>
              <a:rPr lang="cs-CZ" dirty="0" smtClean="0"/>
              <a:t> </a:t>
            </a:r>
            <a:r>
              <a:rPr lang="cs-CZ" dirty="0" err="1" smtClean="0"/>
              <a:t>stones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big </a:t>
            </a:r>
            <a:r>
              <a:rPr lang="cs-CZ" dirty="0" err="1" smtClean="0"/>
              <a:t>red</a:t>
            </a:r>
            <a:r>
              <a:rPr lang="cs-CZ" dirty="0" smtClean="0"/>
              <a:t> ruby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Black Prince in </a:t>
            </a:r>
            <a:r>
              <a:rPr lang="cs-CZ" dirty="0" err="1" smtClean="0"/>
              <a:t>the</a:t>
            </a:r>
            <a:r>
              <a:rPr lang="cs-CZ" dirty="0" smtClean="0"/>
              <a:t> 14th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second </a:t>
            </a:r>
            <a:r>
              <a:rPr lang="cs-CZ" dirty="0" err="1" smtClean="0"/>
              <a:t>star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Africa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Cullinan</a:t>
            </a:r>
            <a:r>
              <a:rPr lang="cs-CZ" dirty="0" smtClean="0"/>
              <a:t> </a:t>
            </a:r>
            <a:r>
              <a:rPr lang="cs-CZ" dirty="0" err="1" smtClean="0"/>
              <a:t>diamond</a:t>
            </a:r>
            <a:r>
              <a:rPr lang="cs-CZ" dirty="0" smtClean="0"/>
              <a:t>, </a:t>
            </a:r>
            <a:r>
              <a:rPr lang="cs-CZ" dirty="0" err="1" smtClean="0"/>
              <a:t>found</a:t>
            </a:r>
            <a:r>
              <a:rPr lang="cs-CZ" dirty="0" smtClean="0"/>
              <a:t> in 1905 and </a:t>
            </a:r>
            <a:r>
              <a:rPr lang="cs-CZ" dirty="0" err="1" smtClean="0"/>
              <a:t>presented</a:t>
            </a:r>
            <a:r>
              <a:rPr lang="cs-CZ" dirty="0" smtClean="0"/>
              <a:t> ti King Edward VII (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weighed</a:t>
            </a:r>
            <a:r>
              <a:rPr lang="cs-CZ" dirty="0" smtClean="0"/>
              <a:t> 3,106 </a:t>
            </a:r>
            <a:r>
              <a:rPr lang="cs-CZ" dirty="0" err="1" smtClean="0"/>
              <a:t>carats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big so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pieces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7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Sceptre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– pic.1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piece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diamond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 Star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Africa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sceptre</a:t>
            </a:r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3829" y="-387424"/>
            <a:ext cx="3096344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6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Queen´s</a:t>
            </a:r>
            <a:r>
              <a:rPr lang="cs-CZ" dirty="0" smtClean="0"/>
              <a:t> </a:t>
            </a:r>
            <a:r>
              <a:rPr lang="cs-CZ" dirty="0" err="1" smtClean="0"/>
              <a:t>coronation</a:t>
            </a:r>
            <a:r>
              <a:rPr lang="cs-CZ" dirty="0" smtClean="0"/>
              <a:t> 1953 – pic.2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1340768" y="3105835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http://www.englishmonarchs.co.uk/crown_jewels.htm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 smtClean="0"/>
              <a:t>Jewels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Where</a:t>
            </a:r>
            <a:r>
              <a:rPr lang="cs-CZ" dirty="0" smtClean="0"/>
              <a:t> are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kept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Where</a:t>
            </a:r>
            <a:r>
              <a:rPr lang="cs-CZ" dirty="0" smtClean="0"/>
              <a:t> and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Think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monarchies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 and </a:t>
            </a:r>
            <a:r>
              <a:rPr lang="cs-CZ" dirty="0" err="1" smtClean="0"/>
              <a:t>try</a:t>
            </a:r>
            <a:r>
              <a:rPr lang="cs-CZ" dirty="0" smtClean="0"/>
              <a:t> to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interesting</a:t>
            </a:r>
            <a:r>
              <a:rPr lang="cs-CZ" dirty="0" smtClean="0"/>
              <a:t> </a:t>
            </a:r>
            <a:r>
              <a:rPr lang="cs-CZ" dirty="0" err="1" smtClean="0"/>
              <a:t>facts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 smtClean="0"/>
              <a:t>jewels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pic.1 </a:t>
            </a:r>
            <a:r>
              <a:rPr lang="cs-CZ" dirty="0"/>
              <a:t>- NEZNÁMY. en.wikipedia.org [online]. [cit. </a:t>
            </a:r>
            <a:r>
              <a:rPr lang="cs-CZ" smtClean="0"/>
              <a:t>30.07.2013</a:t>
            </a:r>
            <a:r>
              <a:rPr lang="cs-CZ" dirty="0"/>
              <a:t>]. Dostupný na WWW: </a:t>
            </a:r>
            <a:r>
              <a:rPr lang="cs-CZ" dirty="0">
                <a:hlinkClick r:id="rId2"/>
              </a:rPr>
              <a:t>http://www.thejewelleryeditor.com/media/13879/SovereignSceptreWithCrossStarofAfricaCullinan1.jpg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283</Words>
  <Application>Microsoft Office PowerPoint</Application>
  <PresentationFormat>Předvádění na obrazovce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The British Crown Jewels</vt:lpstr>
      <vt:lpstr>The Tower of London</vt:lpstr>
      <vt:lpstr>The Crown Jewels</vt:lpstr>
      <vt:lpstr>Imperial State Crown</vt:lpstr>
      <vt:lpstr>The Sceptre with the Cross – pic.1</vt:lpstr>
      <vt:lpstr>The Queen´s coronation 1953 – pic.2</vt:lpstr>
      <vt:lpstr>Czech Crown Jewels</vt:lpstr>
      <vt:lpstr>Zdroje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Lenovo</cp:lastModifiedBy>
  <cp:revision>10</cp:revision>
  <dcterms:created xsi:type="dcterms:W3CDTF">2013-10-06T16:09:44Z</dcterms:created>
  <dcterms:modified xsi:type="dcterms:W3CDTF">2013-10-16T13:02:55Z</dcterms:modified>
</cp:coreProperties>
</file>