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256" r:id="rId3"/>
    <p:sldId id="257" r:id="rId4"/>
    <p:sldId id="258" r:id="rId5"/>
    <p:sldId id="268" r:id="rId6"/>
    <p:sldId id="259" r:id="rId7"/>
    <p:sldId id="269" r:id="rId8"/>
    <p:sldId id="261" r:id="rId9"/>
    <p:sldId id="262" r:id="rId10"/>
    <p:sldId id="260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ED397-434F-403F-A878-31CAB162DBA7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C6521-7A47-4DC2-8E15-F17FA5ED3E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023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2D2E-2768-45F7-B0AE-3782280EBB9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A8ED-E2E8-4532-B9C3-FB620A5573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575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2D2E-2768-45F7-B0AE-3782280EBB9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A8ED-E2E8-4532-B9C3-FB620A5573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99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2D2E-2768-45F7-B0AE-3782280EBB9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A8ED-E2E8-4532-B9C3-FB620A5573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271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2D2E-2768-45F7-B0AE-3782280EBB9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A8ED-E2E8-4532-B9C3-FB620A5573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8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2D2E-2768-45F7-B0AE-3782280EBB9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A8ED-E2E8-4532-B9C3-FB620A5573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507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2D2E-2768-45F7-B0AE-3782280EBB9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A8ED-E2E8-4532-B9C3-FB620A5573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93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2D2E-2768-45F7-B0AE-3782280EBB9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A8ED-E2E8-4532-B9C3-FB620A5573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028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2D2E-2768-45F7-B0AE-3782280EBB9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A8ED-E2E8-4532-B9C3-FB620A5573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927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2D2E-2768-45F7-B0AE-3782280EBB9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A8ED-E2E8-4532-B9C3-FB620A5573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674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2D2E-2768-45F7-B0AE-3782280EBB9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A8ED-E2E8-4532-B9C3-FB620A5573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068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2D2E-2768-45F7-B0AE-3782280EBB9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A8ED-E2E8-4532-B9C3-FB620A5573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259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C2D2E-2768-45F7-B0AE-3782280EBB9B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CA8ED-E2E8-4532-B9C3-FB620A5573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90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ineeringtoolbox.com/" TargetMode="External"/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cs-CZ" sz="1800" dirty="0">
              <a:ea typeface="Times New Roman"/>
              <a:cs typeface="Times New Roman"/>
            </a:endParaRPr>
          </a:p>
          <a:p>
            <a:pPr lvl="8">
              <a:lnSpc>
                <a:spcPct val="115000"/>
              </a:lnSpc>
            </a:pPr>
            <a:r>
              <a:rPr lang="cs-CZ" sz="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cs-CZ" sz="600" dirty="0"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14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/>
            </a:r>
            <a:br>
              <a:rPr lang="cs-CZ" sz="14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</a:b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Jméno autora:	Mgr. Mária Filipová</a:t>
            </a:r>
            <a:b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</a:b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Datum vytvoření</a:t>
            </a: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:	7</a:t>
            </a: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. 3. </a:t>
            </a: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2013 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Číslo </a:t>
            </a:r>
            <a:r>
              <a:rPr lang="cs-CZ" sz="3500" dirty="0" err="1">
                <a:solidFill>
                  <a:srgbClr val="000000"/>
                </a:solidFill>
                <a:ea typeface="Times New Roman"/>
                <a:cs typeface="Times New Roman"/>
              </a:rPr>
              <a:t>DUMu</a:t>
            </a: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:	 VY_32_INOVACE_04_AJ_ACH</a:t>
            </a:r>
            <a:b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</a:b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Ročník:                </a:t>
            </a: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	1</a:t>
            </a: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. – 4. ročník </a:t>
            </a:r>
            <a:endParaRPr lang="cs-CZ" sz="3500" dirty="0" smtClean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Vzdělávací </a:t>
            </a: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oblast: </a:t>
            </a: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	Jazyk </a:t>
            </a: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a jazyková komunikace</a:t>
            </a:r>
            <a:endParaRPr lang="cs-CZ" sz="3500" dirty="0"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Vzdělávací obor:  </a:t>
            </a: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	Anglický </a:t>
            </a: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jazyk</a:t>
            </a:r>
            <a:endParaRPr lang="cs-CZ" sz="3500" dirty="0"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Tematický okruh:  </a:t>
            </a: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	odborná </a:t>
            </a: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slovní zásoba pro studenty aplikované chemie </a:t>
            </a:r>
            <a:endParaRPr lang="cs-CZ" sz="3500" dirty="0"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Klíčová slova:       </a:t>
            </a: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        </a:t>
            </a: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chemické </a:t>
            </a: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vazby, kovalentní vazba, částice, iontová vazba</a:t>
            </a:r>
            <a:endParaRPr lang="cs-CZ" sz="3500" dirty="0"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 </a:t>
            </a:r>
            <a:endParaRPr lang="cs-CZ" sz="3500" dirty="0"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Metodický list/anotace:</a:t>
            </a: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 </a:t>
            </a:r>
            <a:endParaRPr lang="cs-CZ" sz="3500" dirty="0"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Materiál slouží k seznámení se základní odbornou slovní zásobou pro studenty oborů  Aplikovaná chemie. Jedná se zejména o termíny z oblasti biologie a chemie. 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Studenti odhadují na základě svých znalostí význam slov. V případě potřeby pracují se slovníkem. 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cs-CZ" dirty="0">
                <a:solidFill>
                  <a:srgbClr val="000000"/>
                </a:solidFill>
                <a:ea typeface="Times New Roman"/>
                <a:cs typeface="Times New Roman"/>
              </a:rPr>
              <a:t/>
            </a:r>
            <a:br>
              <a:rPr lang="cs-CZ" dirty="0">
                <a:solidFill>
                  <a:srgbClr val="000000"/>
                </a:solidFill>
                <a:ea typeface="Times New Roman"/>
                <a:cs typeface="Times New Roman"/>
              </a:rPr>
            </a:br>
            <a:endParaRPr lang="cs-CZ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500" dirty="0">
                <a:ea typeface="Times New Roman"/>
                <a:cs typeface="Times New Roman"/>
              </a:rPr>
              <a:t> 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337" y="476672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043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Pic. 1 – </a:t>
            </a:r>
            <a:r>
              <a:rPr lang="cs-CZ" dirty="0" err="1" smtClean="0"/>
              <a:t>ionic</a:t>
            </a:r>
            <a:r>
              <a:rPr lang="cs-CZ" dirty="0" smtClean="0"/>
              <a:t> bond</a:t>
            </a:r>
          </a:p>
          <a:p>
            <a:pPr marL="400050" lvl="1" indent="0">
              <a:buNone/>
            </a:pPr>
            <a:r>
              <a:rPr lang="cs-CZ" dirty="0"/>
              <a:t>RHANNOSH. File:IonicBondingRH11.png [online]. [cit. 25.5.2013]. Dostupný na WWW: http://commons.wikimedia.org/wiki/File:IonicBondingRH11.png </a:t>
            </a:r>
            <a:endParaRPr lang="cs-CZ" dirty="0" smtClean="0"/>
          </a:p>
          <a:p>
            <a:r>
              <a:rPr lang="cs-CZ" dirty="0" smtClean="0"/>
              <a:t>Pic. 2 – </a:t>
            </a:r>
            <a:r>
              <a:rPr lang="cs-CZ" dirty="0" err="1" smtClean="0"/>
              <a:t>covalent</a:t>
            </a:r>
            <a:r>
              <a:rPr lang="cs-CZ" dirty="0" smtClean="0"/>
              <a:t> bond</a:t>
            </a:r>
          </a:p>
          <a:p>
            <a:pPr marL="400050" lvl="1" indent="0">
              <a:buNone/>
            </a:pPr>
            <a:r>
              <a:rPr lang="cs-CZ" dirty="0"/>
              <a:t>NEZNÁMÝ. uddFv.jpg [online]. [cit. 25.5.2013]. Dostupný na WWW: http://i.stack.imgur.com/uddFv.jpg </a:t>
            </a:r>
          </a:p>
        </p:txBody>
      </p:sp>
    </p:spTree>
    <p:extLst>
      <p:ext uri="{BB962C8B-B14F-4D97-AF65-F5344CB8AC3E}">
        <p14:creationId xmlns:p14="http://schemas.microsoft.com/office/powerpoint/2010/main" val="429480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i="1" dirty="0">
                <a:solidFill>
                  <a:prstClr val="black"/>
                </a:solidFill>
              </a:rPr>
              <a:t>Wikipedia: the free encyclopedia</a:t>
            </a:r>
            <a:r>
              <a:rPr lang="en-US" sz="3000" dirty="0">
                <a:solidFill>
                  <a:prstClr val="black"/>
                </a:solidFill>
              </a:rPr>
              <a:t> [online]. San Francisco (CA): Wikimedia Foundation, 2001-2013 [cit. 2013-06-06]. </a:t>
            </a:r>
            <a:r>
              <a:rPr lang="en-US" sz="3000" dirty="0" err="1">
                <a:solidFill>
                  <a:prstClr val="black"/>
                </a:solidFill>
              </a:rPr>
              <a:t>Dostupné</a:t>
            </a:r>
            <a:r>
              <a:rPr lang="en-US" sz="3000" dirty="0">
                <a:solidFill>
                  <a:prstClr val="black"/>
                </a:solidFill>
              </a:rPr>
              <a:t> z:</a:t>
            </a:r>
            <a:r>
              <a:rPr lang="en-US" sz="3000" dirty="0">
                <a:solidFill>
                  <a:prstClr val="black"/>
                </a:solidFill>
                <a:hlinkClick r:id="rId2"/>
              </a:rPr>
              <a:t>http://en.wikipedia.org/wiki/Main_Page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400" dirty="0"/>
          </a:p>
          <a:p>
            <a:pPr marL="457200" lvl="5" indent="-457200"/>
            <a:r>
              <a:rPr lang="en-US" sz="3200" i="1" dirty="0"/>
              <a:t>The Engineering </a:t>
            </a:r>
            <a:r>
              <a:rPr lang="en-US" sz="3200" i="1" dirty="0" err="1"/>
              <a:t>ToolBox</a:t>
            </a:r>
            <a:r>
              <a:rPr lang="en-US" sz="3200" dirty="0"/>
              <a:t> [online]. 2013 [cit. 2013-06-19]. </a:t>
            </a:r>
            <a:r>
              <a:rPr lang="en-US" sz="3200" dirty="0" err="1"/>
              <a:t>Dostupné</a:t>
            </a:r>
            <a:r>
              <a:rPr lang="en-US" sz="3200" dirty="0"/>
              <a:t> z: </a:t>
            </a:r>
            <a:r>
              <a:rPr lang="en-US" sz="3200" dirty="0">
                <a:hlinkClick r:id="rId3"/>
              </a:rPr>
              <a:t>http://www.engineeringtoolbox.com/</a:t>
            </a:r>
            <a:r>
              <a:rPr lang="en-US" sz="3200" dirty="0"/>
              <a:t> </a:t>
            </a:r>
            <a:endParaRPr lang="cs-CZ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20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Chemical</a:t>
            </a:r>
            <a:r>
              <a:rPr lang="cs-CZ" dirty="0" smtClean="0"/>
              <a:t> </a:t>
            </a:r>
            <a:r>
              <a:rPr lang="cs-CZ" dirty="0" err="1" smtClean="0"/>
              <a:t>bonds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3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Chemical</a:t>
            </a:r>
            <a:r>
              <a:rPr lang="cs-CZ" dirty="0" smtClean="0"/>
              <a:t> </a:t>
            </a:r>
            <a:r>
              <a:rPr lang="cs-CZ" dirty="0" err="1" smtClean="0"/>
              <a:t>bonds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elements react together to form </a:t>
            </a:r>
            <a:r>
              <a:rPr lang="en-US" b="1" i="1" dirty="0" smtClean="0"/>
              <a:t>compounds</a:t>
            </a:r>
            <a:r>
              <a:rPr lang="cs-CZ" dirty="0" smtClean="0"/>
              <a:t>, </a:t>
            </a:r>
            <a:r>
              <a:rPr lang="en-US" dirty="0" smtClean="0"/>
              <a:t> their atoms join to other atoms using </a:t>
            </a:r>
            <a:r>
              <a:rPr lang="en-US" b="1" i="1" dirty="0" smtClean="0"/>
              <a:t>chemical bonds</a:t>
            </a:r>
            <a:endParaRPr lang="cs-CZ" b="1" i="1" dirty="0" smtClean="0"/>
          </a:p>
          <a:p>
            <a:r>
              <a:rPr lang="cs-CZ" dirty="0"/>
              <a:t>c</a:t>
            </a:r>
            <a:r>
              <a:rPr lang="en-US" dirty="0" err="1" smtClean="0"/>
              <a:t>ompounds</a:t>
            </a:r>
            <a:r>
              <a:rPr lang="en-US" dirty="0" smtClean="0"/>
              <a:t>  have different properties from the elements they contain</a:t>
            </a:r>
            <a:endParaRPr lang="cs-CZ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3200" dirty="0"/>
              <a:t>basic </a:t>
            </a:r>
            <a:r>
              <a:rPr lang="cs-CZ" sz="3200" dirty="0" err="1"/>
              <a:t>types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bonds</a:t>
            </a:r>
            <a:r>
              <a:rPr lang="cs-CZ" sz="3200" dirty="0"/>
              <a:t> are </a:t>
            </a:r>
            <a:r>
              <a:rPr lang="cs-CZ" sz="3200" b="1" i="1" dirty="0" err="1"/>
              <a:t>covalent</a:t>
            </a:r>
            <a:r>
              <a:rPr lang="cs-CZ" sz="3200" dirty="0"/>
              <a:t> and </a:t>
            </a:r>
            <a:r>
              <a:rPr lang="cs-CZ" sz="3200" b="1" i="1" dirty="0" err="1"/>
              <a:t>ionic</a:t>
            </a:r>
            <a:r>
              <a:rPr lang="cs-CZ" b="1" i="1" dirty="0" smtClean="0"/>
              <a:t>	</a:t>
            </a:r>
            <a:r>
              <a:rPr lang="cs-CZ" dirty="0" smtClean="0"/>
              <a:t>			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5659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Ionic</a:t>
            </a:r>
            <a:r>
              <a:rPr lang="cs-CZ" dirty="0" smtClean="0"/>
              <a:t> </a:t>
            </a:r>
            <a:r>
              <a:rPr lang="cs-CZ" dirty="0" err="1" smtClean="0"/>
              <a:t>bonds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ions</a:t>
            </a:r>
            <a:r>
              <a:rPr lang="cs-CZ" dirty="0" smtClean="0"/>
              <a:t> are </a:t>
            </a:r>
            <a:r>
              <a:rPr lang="cs-CZ" i="1" dirty="0" err="1" smtClean="0"/>
              <a:t>charged</a:t>
            </a:r>
            <a:r>
              <a:rPr lang="cs-CZ" i="1" dirty="0" smtClean="0"/>
              <a:t> </a:t>
            </a:r>
            <a:r>
              <a:rPr lang="cs-CZ" i="1" dirty="0" err="1" smtClean="0"/>
              <a:t>particles</a:t>
            </a:r>
            <a:endParaRPr lang="cs-CZ" i="1" dirty="0" smtClean="0"/>
          </a:p>
          <a:p>
            <a:r>
              <a:rPr lang="en-US" dirty="0" smtClean="0"/>
              <a:t>the force of attraction between the oppositely charged ions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t</a:t>
            </a:r>
            <a:r>
              <a:rPr lang="en-US" dirty="0" smtClean="0"/>
              <a:t>he </a:t>
            </a:r>
            <a:r>
              <a:rPr lang="en-US" b="1" i="1" dirty="0" smtClean="0"/>
              <a:t>ionic bond</a:t>
            </a:r>
            <a:endParaRPr lang="cs-CZ" b="1" i="1" dirty="0" smtClean="0"/>
          </a:p>
        </p:txBody>
      </p:sp>
    </p:spTree>
    <p:extLst>
      <p:ext uri="{BB962C8B-B14F-4D97-AF65-F5344CB8AC3E}">
        <p14:creationId xmlns:p14="http://schemas.microsoft.com/office/powerpoint/2010/main" val="28588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1628800"/>
            <a:ext cx="6324600" cy="4441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Ionic</a:t>
            </a:r>
            <a:r>
              <a:rPr lang="cs-CZ" dirty="0" smtClean="0"/>
              <a:t> bond – pic.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21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Covalent bonds</a:t>
            </a:r>
            <a:br>
              <a:rPr lang="en-US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en-US" dirty="0" smtClean="0"/>
              <a:t>non-metals consist of molecules</a:t>
            </a:r>
            <a:r>
              <a:rPr lang="cs-CZ" dirty="0" smtClean="0"/>
              <a:t>, t</a:t>
            </a:r>
            <a:r>
              <a:rPr lang="en-US" dirty="0" smtClean="0"/>
              <a:t>he atoms in a molecule are joined together by </a:t>
            </a:r>
            <a:r>
              <a:rPr lang="en-US" b="1" i="1" dirty="0" smtClean="0"/>
              <a:t>covalent bonds</a:t>
            </a:r>
            <a:r>
              <a:rPr lang="en-US" i="1" dirty="0" smtClean="0"/>
              <a:t>. </a:t>
            </a:r>
            <a:r>
              <a:rPr lang="cs-CZ" i="1" dirty="0" smtClean="0"/>
              <a:t>A</a:t>
            </a:r>
            <a:r>
              <a:rPr lang="en-US" i="1" dirty="0" smtClean="0"/>
              <a:t>toms share pairs of electrons. </a:t>
            </a:r>
            <a:endParaRPr lang="cs-CZ" i="1" dirty="0" smtClean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8662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738" y="2105025"/>
            <a:ext cx="343852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Covalent</a:t>
            </a:r>
            <a:r>
              <a:rPr lang="cs-CZ" dirty="0" smtClean="0"/>
              <a:t> bond – pic.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48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Chemical formulas</a:t>
            </a:r>
            <a:br>
              <a:rPr lang="en-US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 smtClean="0"/>
          </a:p>
          <a:p>
            <a:r>
              <a:rPr lang="cs-CZ" b="1" i="1" dirty="0" err="1"/>
              <a:t>c</a:t>
            </a:r>
            <a:r>
              <a:rPr lang="cs-CZ" b="1" i="1" dirty="0" err="1" smtClean="0"/>
              <a:t>hemical</a:t>
            </a:r>
            <a:r>
              <a:rPr lang="cs-CZ" b="1" i="1" dirty="0" smtClean="0"/>
              <a:t> </a:t>
            </a:r>
            <a:r>
              <a:rPr lang="cs-CZ" b="1" i="1" dirty="0" err="1" smtClean="0"/>
              <a:t>formulas</a:t>
            </a:r>
            <a:r>
              <a:rPr lang="cs-CZ" b="1" i="1" dirty="0" smtClean="0"/>
              <a:t> </a:t>
            </a:r>
            <a:r>
              <a:rPr lang="en-US" dirty="0" smtClean="0"/>
              <a:t>show how many of each type of atom join together to make the units which make up the compound</a:t>
            </a:r>
            <a:endParaRPr lang="cs-CZ" dirty="0" smtClean="0"/>
          </a:p>
          <a:p>
            <a:r>
              <a:rPr lang="cs-CZ" dirty="0" err="1" smtClean="0"/>
              <a:t>examples</a:t>
            </a:r>
            <a:r>
              <a:rPr lang="cs-CZ" dirty="0" smtClean="0"/>
              <a:t>:</a:t>
            </a:r>
          </a:p>
          <a:p>
            <a:pPr lvl="1">
              <a:buFont typeface="Calibri" pitchFamily="34" charset="0"/>
              <a:buChar char="–"/>
            </a:pPr>
            <a:r>
              <a:rPr lang="cs-CZ" dirty="0" smtClean="0"/>
              <a:t>  </a:t>
            </a:r>
            <a:r>
              <a:rPr lang="cs-CZ" dirty="0" err="1" smtClean="0"/>
              <a:t>carbon</a:t>
            </a:r>
            <a:r>
              <a:rPr lang="cs-CZ" dirty="0" smtClean="0"/>
              <a:t> dioxide 		CO2</a:t>
            </a:r>
          </a:p>
          <a:p>
            <a:pPr lvl="1">
              <a:buFont typeface="Calibri" pitchFamily="34" charset="0"/>
              <a:buChar char="–"/>
            </a:pPr>
            <a:r>
              <a:rPr lang="cs-CZ" dirty="0"/>
              <a:t>	</a:t>
            </a:r>
            <a:r>
              <a:rPr lang="cs-CZ" dirty="0" smtClean="0"/>
              <a:t>glycerine 			C3H5 (OH)3</a:t>
            </a:r>
          </a:p>
          <a:p>
            <a:pPr lvl="1">
              <a:buFont typeface="Calibri" pitchFamily="34" charset="0"/>
              <a:buChar char="–"/>
            </a:pPr>
            <a:r>
              <a:rPr lang="cs-CZ" dirty="0" smtClean="0"/>
              <a:t>	</a:t>
            </a:r>
            <a:r>
              <a:rPr lang="cs-CZ" dirty="0" err="1" smtClean="0"/>
              <a:t>sulphuric</a:t>
            </a:r>
            <a:r>
              <a:rPr lang="cs-CZ" dirty="0" smtClean="0"/>
              <a:t> acid 		H2SO4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227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i="1" dirty="0" smtClean="0"/>
          </a:p>
          <a:p>
            <a:r>
              <a:rPr lang="cs-CZ" b="1" i="1" dirty="0" err="1" smtClean="0"/>
              <a:t>unbalanced</a:t>
            </a:r>
            <a:r>
              <a:rPr lang="cs-CZ" dirty="0" smtClean="0"/>
              <a:t> </a:t>
            </a:r>
            <a:r>
              <a:rPr lang="cs-CZ" dirty="0" err="1" smtClean="0"/>
              <a:t>equation</a:t>
            </a:r>
            <a:r>
              <a:rPr lang="cs-CZ" dirty="0"/>
              <a:t> </a:t>
            </a:r>
            <a:r>
              <a:rPr lang="cs-CZ" dirty="0" smtClean="0"/>
              <a:t>: 								</a:t>
            </a:r>
            <a:r>
              <a:rPr lang="cs-CZ" dirty="0" err="1" smtClean="0">
                <a:solidFill>
                  <a:srgbClr val="FF0000"/>
                </a:solidFill>
              </a:rPr>
              <a:t>Cu</a:t>
            </a:r>
            <a:r>
              <a:rPr lang="cs-CZ" dirty="0" smtClean="0">
                <a:solidFill>
                  <a:srgbClr val="FF0000"/>
                </a:solidFill>
              </a:rPr>
              <a:t> +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O2</a:t>
            </a:r>
            <a:r>
              <a:rPr lang="cs-CZ" dirty="0" smtClean="0">
                <a:solidFill>
                  <a:srgbClr val="FF0000"/>
                </a:solidFill>
              </a:rPr>
              <a:t> → </a:t>
            </a:r>
            <a:r>
              <a:rPr lang="cs-CZ" dirty="0" err="1" smtClean="0">
                <a:solidFill>
                  <a:srgbClr val="FF0000"/>
                </a:solidFill>
              </a:rPr>
              <a:t>Cu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b="1" i="1" dirty="0" smtClean="0"/>
              <a:t>balanced</a:t>
            </a:r>
            <a:r>
              <a:rPr lang="en-US" dirty="0" smtClean="0"/>
              <a:t> symbol equation:</a:t>
            </a:r>
            <a:endParaRPr lang="cs-CZ" dirty="0" smtClean="0"/>
          </a:p>
          <a:p>
            <a:pPr marL="0" indent="0" algn="r">
              <a:buNone/>
            </a:pPr>
            <a:r>
              <a:rPr lang="cs-CZ" dirty="0"/>
              <a:t>		</a:t>
            </a:r>
            <a:r>
              <a:rPr lang="cs-CZ" dirty="0" smtClean="0"/>
              <a:t>		</a:t>
            </a:r>
            <a:r>
              <a:rPr lang="en-US" dirty="0" smtClean="0">
                <a:solidFill>
                  <a:srgbClr val="00B05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Cu</a:t>
            </a:r>
            <a:r>
              <a:rPr lang="en-US" dirty="0" smtClean="0"/>
              <a:t> +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O2 </a:t>
            </a:r>
            <a:r>
              <a:rPr lang="en-US" dirty="0" smtClean="0"/>
              <a:t>   →    </a:t>
            </a:r>
            <a:r>
              <a:rPr lang="en-US" dirty="0" smtClean="0">
                <a:solidFill>
                  <a:srgbClr val="00B05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Cu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dirty="0"/>
              <a:t>n</a:t>
            </a:r>
            <a:r>
              <a:rPr lang="en-US" dirty="0" smtClean="0"/>
              <a:t>o atoms are lost or made during a chemical reaction.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61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</TotalTime>
  <Words>184</Words>
  <Application>Microsoft Office PowerPoint</Application>
  <PresentationFormat>Předvádění na obrazovce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Prezentace aplikace PowerPoint</vt:lpstr>
      <vt:lpstr>Chemical bonds</vt:lpstr>
      <vt:lpstr>Chemical bonds</vt:lpstr>
      <vt:lpstr>Ionic bonds</vt:lpstr>
      <vt:lpstr>Ionic bond – pic. 1</vt:lpstr>
      <vt:lpstr>Covalent bonds </vt:lpstr>
      <vt:lpstr>Covalent bond – pic. 2</vt:lpstr>
      <vt:lpstr>Chemical formulas </vt:lpstr>
      <vt:lpstr>Remember</vt:lpstr>
      <vt:lpstr>Citace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24</cp:revision>
  <dcterms:created xsi:type="dcterms:W3CDTF">2013-03-10T11:26:36Z</dcterms:created>
  <dcterms:modified xsi:type="dcterms:W3CDTF">2013-06-24T05:39:35Z</dcterms:modified>
</cp:coreProperties>
</file>