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5" r:id="rId2"/>
    <p:sldId id="256" r:id="rId3"/>
    <p:sldId id="257" r:id="rId4"/>
    <p:sldId id="284" r:id="rId5"/>
    <p:sldId id="278" r:id="rId6"/>
    <p:sldId id="281" r:id="rId7"/>
    <p:sldId id="282" r:id="rId8"/>
    <p:sldId id="279" r:id="rId9"/>
    <p:sldId id="280" r:id="rId10"/>
    <p:sldId id="286" r:id="rId11"/>
    <p:sldId id="28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2" autoAdjust="0"/>
    <p:restoredTop sz="94625" autoAdjust="0"/>
  </p:normalViewPr>
  <p:slideViewPr>
    <p:cSldViewPr>
      <p:cViewPr varScale="1">
        <p:scale>
          <a:sx n="71" d="100"/>
          <a:sy n="71" d="100"/>
        </p:scale>
        <p:origin x="-12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502A9F0-96D4-4279-AFEC-D40089C4CC32}" type="datetimeFigureOut">
              <a:rPr lang="cs-CZ"/>
              <a:pPr>
                <a:defRPr/>
              </a:pPr>
              <a:t>24.11.2013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C3E9A4D-9DB0-40EE-AD8F-7159D3E620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5461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dirty="0" smtClean="0"/>
              <a:t>875 517 </a:t>
            </a: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2D914C2-1132-4B11-93CE-CCEA661BE359}" type="slidenum">
              <a:rPr lang="cs-CZ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0E638-2123-4E44-A78C-4A434764E8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77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6AA18-ECB6-4DFC-B173-E880C73090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91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F4C5D-4DA8-4675-BA3E-A2ABB8A0A9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95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F2855-AA8A-4F00-B390-8A05EE06E0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74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2D962-2870-41E1-8363-D89B56AD40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878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C926A-CC64-494E-8333-C25E5FEFC1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7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38A83-4D00-4AED-AFC0-95953CA6BA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95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431B8-186B-43B2-BD03-C7A00344AF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092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5B3BA-A42A-43B5-94EF-F05480B859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08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75C81-63CE-462C-AB16-C3858EA3BB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64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B6AE8-EDEF-4918-852D-4B0A36C40F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17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C4DD412-36F7-4D70-83C5-3A27DD4239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LANTA_proceso.JPG?uselang=cs" TargetMode="External"/><Relationship Id="rId2" Type="http://schemas.openxmlformats.org/officeDocument/2006/relationships/hyperlink" Target="http://commons.wikimedia.org/wiki/File:Solar_chimney_TAS_model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ixabay.com/cs/krychle-b%C3%ADl%C3%A1-%C4%8Dern%C3%A1-3d-zdarma-167847/" TargetMode="External"/><Relationship Id="rId4" Type="http://schemas.openxmlformats.org/officeDocument/2006/relationships/hyperlink" Target="http://cs.wikipedia.org/wiki/Soubor:120px-Hexahedron-slowturn.gi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5" Type="http://schemas.openxmlformats.org/officeDocument/2006/relationships/slide" Target="slide6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25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Datum vytvoření: 11. 9. 2013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Číslo DUM: VY_32_INOVACE_03_ZT_TK_1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Technické kreslení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Vzdělávací oblast: Odborné vzdělávání Technická příprava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Vzdělávací obor: 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Tematický okruh: Technické kreslení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>Téma: Druhy čar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cs-CZ" sz="14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400" i="1" dirty="0" smtClean="0">
                <a:latin typeface="Verdana" pitchFamily="34" charset="0"/>
              </a:rPr>
              <a:t>Druhy čar, základní prvek technického kreslení.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400" i="1" dirty="0" smtClean="0">
                <a:latin typeface="Verdana" pitchFamily="34" charset="0"/>
              </a:rPr>
              <a:t>V technickém kreslení se krom druhů čar používá i barevnost čar pro zvýšení přehlednosti obsahu technického výkresu.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400" i="1" dirty="0" smtClean="0">
                <a:latin typeface="Verdana" pitchFamily="34" charset="0"/>
              </a:rPr>
              <a:t>Klasifikace, rozdělení a příklady </a:t>
            </a:r>
            <a:r>
              <a:rPr lang="cs-CZ" sz="1400" i="1" dirty="0">
                <a:latin typeface="Verdana" pitchFamily="34" charset="0"/>
              </a:rPr>
              <a:t>d</a:t>
            </a:r>
            <a:r>
              <a:rPr lang="cs-CZ" sz="1400" i="1" dirty="0" smtClean="0">
                <a:latin typeface="Verdana" pitchFamily="34" charset="0"/>
              </a:rPr>
              <a:t>ruhů čar používaných v technickém kreslení  doložené na animaci konstrukce krychle.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400" i="1" dirty="0">
                <a:latin typeface="Verdana" pitchFamily="34" charset="0"/>
              </a:rPr>
              <a:t>P</a:t>
            </a:r>
            <a:r>
              <a:rPr lang="cs-CZ" sz="1400" i="1" dirty="0" smtClean="0">
                <a:latin typeface="Verdana" pitchFamily="34" charset="0"/>
              </a:rPr>
              <a:t>ro praktickou práci studentů lze doporučit rýsování ze snímku Provedení základních druhů čar.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1400" i="1" dirty="0" smtClean="0">
                <a:latin typeface="Verdana" pitchFamily="34" charset="0"/>
              </a:rPr>
              <a:t>Textová část bez znalosti praktického užití čar nemá dostatečnou výpovědní hodnotu.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1 w 7514"/>
                <a:gd name="T35" fmla="*/ 0 h 385"/>
                <a:gd name="T36" fmla="*/ 1 w 7514"/>
                <a:gd name="T37" fmla="*/ 0 h 385"/>
                <a:gd name="T38" fmla="*/ 1 w 7514"/>
                <a:gd name="T39" fmla="*/ 0 h 385"/>
                <a:gd name="T40" fmla="*/ 1 w 7514"/>
                <a:gd name="T41" fmla="*/ 0 h 385"/>
                <a:gd name="T42" fmla="*/ 1 w 7514"/>
                <a:gd name="T43" fmla="*/ 0 h 385"/>
                <a:gd name="T44" fmla="*/ 1 w 7514"/>
                <a:gd name="T45" fmla="*/ 0 h 385"/>
                <a:gd name="T46" fmla="*/ 1 w 7514"/>
                <a:gd name="T47" fmla="*/ 0 h 385"/>
                <a:gd name="T48" fmla="*/ 1 w 7514"/>
                <a:gd name="T49" fmla="*/ 0 h 385"/>
                <a:gd name="T50" fmla="*/ 1 w 7514"/>
                <a:gd name="T51" fmla="*/ 0 h 385"/>
                <a:gd name="T52" fmla="*/ 1 w 7514"/>
                <a:gd name="T53" fmla="*/ 0 h 385"/>
                <a:gd name="T54" fmla="*/ 1 w 7514"/>
                <a:gd name="T55" fmla="*/ 0 h 385"/>
                <a:gd name="T56" fmla="*/ 1 w 7514"/>
                <a:gd name="T57" fmla="*/ 0 h 385"/>
                <a:gd name="T58" fmla="*/ 1 w 7514"/>
                <a:gd name="T59" fmla="*/ 0 h 385"/>
                <a:gd name="T60" fmla="*/ 1 w 7514"/>
                <a:gd name="T61" fmla="*/ 0 h 385"/>
                <a:gd name="T62" fmla="*/ 1 w 7514"/>
                <a:gd name="T63" fmla="*/ 0 h 385"/>
                <a:gd name="T64" fmla="*/ 1 w 7514"/>
                <a:gd name="T65" fmla="*/ 0 h 385"/>
                <a:gd name="T66" fmla="*/ 1 w 7514"/>
                <a:gd name="T67" fmla="*/ 0 h 385"/>
                <a:gd name="T68" fmla="*/ 1 w 7514"/>
                <a:gd name="T69" fmla="*/ 0 h 385"/>
                <a:gd name="T70" fmla="*/ 1 w 7514"/>
                <a:gd name="T71" fmla="*/ 0 h 385"/>
                <a:gd name="T72" fmla="*/ 2 w 7514"/>
                <a:gd name="T73" fmla="*/ 0 h 385"/>
                <a:gd name="T74" fmla="*/ 2 w 7514"/>
                <a:gd name="T75" fmla="*/ 0 h 385"/>
                <a:gd name="T76" fmla="*/ 2 w 7514"/>
                <a:gd name="T77" fmla="*/ 0 h 385"/>
                <a:gd name="T78" fmla="*/ 2 w 7514"/>
                <a:gd name="T79" fmla="*/ 0 h 385"/>
                <a:gd name="T80" fmla="*/ 2 w 7514"/>
                <a:gd name="T81" fmla="*/ 0 h 385"/>
                <a:gd name="T82" fmla="*/ 2 w 7514"/>
                <a:gd name="T83" fmla="*/ 0 h 385"/>
                <a:gd name="T84" fmla="*/ 2 w 7514"/>
                <a:gd name="T85" fmla="*/ 0 h 385"/>
                <a:gd name="T86" fmla="*/ 2 w 7514"/>
                <a:gd name="T87" fmla="*/ 0 h 385"/>
                <a:gd name="T88" fmla="*/ 2 w 7514"/>
                <a:gd name="T89" fmla="*/ 0 h 385"/>
                <a:gd name="T90" fmla="*/ 2 w 7514"/>
                <a:gd name="T91" fmla="*/ 0 h 385"/>
                <a:gd name="T92" fmla="*/ 2 w 7514"/>
                <a:gd name="T93" fmla="*/ 0 h 385"/>
                <a:gd name="T94" fmla="*/ 2 w 7514"/>
                <a:gd name="T95" fmla="*/ 0 h 385"/>
                <a:gd name="T96" fmla="*/ 2 w 7514"/>
                <a:gd name="T97" fmla="*/ 0 h 385"/>
                <a:gd name="T98" fmla="*/ 2 w 7514"/>
                <a:gd name="T99" fmla="*/ 0 h 385"/>
                <a:gd name="T100" fmla="*/ 2 w 7514"/>
                <a:gd name="T101" fmla="*/ 0 h 385"/>
                <a:gd name="T102" fmla="*/ 2 w 7514"/>
                <a:gd name="T103" fmla="*/ 0 h 385"/>
                <a:gd name="T104" fmla="*/ 2 w 7514"/>
                <a:gd name="T105" fmla="*/ 0 h 385"/>
                <a:gd name="T106" fmla="*/ 3 w 7514"/>
                <a:gd name="T107" fmla="*/ 0 h 385"/>
                <a:gd name="T108" fmla="*/ 3 w 7514"/>
                <a:gd name="T109" fmla="*/ 0 h 385"/>
                <a:gd name="T110" fmla="*/ 3 w 7514"/>
                <a:gd name="T111" fmla="*/ 0 h 385"/>
                <a:gd name="T112" fmla="*/ 3 w 7514"/>
                <a:gd name="T113" fmla="*/ 0 h 385"/>
                <a:gd name="T114" fmla="*/ 3 w 7514"/>
                <a:gd name="T115" fmla="*/ 0 h 385"/>
                <a:gd name="T116" fmla="*/ 3 w 7514"/>
                <a:gd name="T117" fmla="*/ 0 h 385"/>
                <a:gd name="T118" fmla="*/ 3 w 7514"/>
                <a:gd name="T119" fmla="*/ 0 h 385"/>
                <a:gd name="T120" fmla="*/ 3 w 7514"/>
                <a:gd name="T121" fmla="*/ 0 h 385"/>
                <a:gd name="T122" fmla="*/ 3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2 w 2517"/>
                <a:gd name="T13" fmla="*/ 0 h 1689"/>
                <a:gd name="T14" fmla="*/ 2 w 2517"/>
                <a:gd name="T15" fmla="*/ 0 h 1689"/>
                <a:gd name="T16" fmla="*/ 2 w 2517"/>
                <a:gd name="T17" fmla="*/ 0 h 1689"/>
                <a:gd name="T18" fmla="*/ 2 w 2517"/>
                <a:gd name="T19" fmla="*/ 0 h 1689"/>
                <a:gd name="T20" fmla="*/ 2 w 2517"/>
                <a:gd name="T21" fmla="*/ 0 h 1689"/>
                <a:gd name="T22" fmla="*/ 2 w 2517"/>
                <a:gd name="T23" fmla="*/ 0 h 1689"/>
                <a:gd name="T24" fmla="*/ 2 w 2517"/>
                <a:gd name="T25" fmla="*/ 0 h 1689"/>
                <a:gd name="T26" fmla="*/ 2 w 2517"/>
                <a:gd name="T27" fmla="*/ 0 h 1689"/>
                <a:gd name="T28" fmla="*/ 2 w 2517"/>
                <a:gd name="T29" fmla="*/ 0 h 1689"/>
                <a:gd name="T30" fmla="*/ 2 w 2517"/>
                <a:gd name="T31" fmla="*/ 0 h 1689"/>
                <a:gd name="T32" fmla="*/ 2 w 2517"/>
                <a:gd name="T33" fmla="*/ 0 h 1689"/>
                <a:gd name="T34" fmla="*/ 2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2 w 2521"/>
                <a:gd name="T107" fmla="*/ 1 h 294"/>
                <a:gd name="T108" fmla="*/ 2 w 2521"/>
                <a:gd name="T109" fmla="*/ 1 h 294"/>
                <a:gd name="T110" fmla="*/ 2 w 2521"/>
                <a:gd name="T111" fmla="*/ 1 h 294"/>
                <a:gd name="T112" fmla="*/ 1 w 2521"/>
                <a:gd name="T113" fmla="*/ 1 h 294"/>
                <a:gd name="T114" fmla="*/ 2 w 2521"/>
                <a:gd name="T115" fmla="*/ 1 h 294"/>
                <a:gd name="T116" fmla="*/ 2 w 2521"/>
                <a:gd name="T117" fmla="*/ 1 h 294"/>
                <a:gd name="T118" fmla="*/ 2 w 2521"/>
                <a:gd name="T119" fmla="*/ 1 h 294"/>
                <a:gd name="T120" fmla="*/ 2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 w 2355"/>
                <a:gd name="T1" fmla="*/ 1 h 1405"/>
                <a:gd name="T2" fmla="*/ 1 w 2355"/>
                <a:gd name="T3" fmla="*/ 1 h 1405"/>
                <a:gd name="T4" fmla="*/ 1 w 2355"/>
                <a:gd name="T5" fmla="*/ 1 h 1405"/>
                <a:gd name="T6" fmla="*/ 1 w 2355"/>
                <a:gd name="T7" fmla="*/ 1 h 1405"/>
                <a:gd name="T8" fmla="*/ 1 w 2355"/>
                <a:gd name="T9" fmla="*/ 1 h 1405"/>
                <a:gd name="T10" fmla="*/ 1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1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2 w 2753"/>
                <a:gd name="T1" fmla="*/ 1 h 496"/>
                <a:gd name="T2" fmla="*/ 2 w 2753"/>
                <a:gd name="T3" fmla="*/ 1 h 496"/>
                <a:gd name="T4" fmla="*/ 2 w 2753"/>
                <a:gd name="T5" fmla="*/ 1 h 496"/>
                <a:gd name="T6" fmla="*/ 2 w 2753"/>
                <a:gd name="T7" fmla="*/ 1 h 496"/>
                <a:gd name="T8" fmla="*/ 2 w 2753"/>
                <a:gd name="T9" fmla="*/ 1 h 496"/>
                <a:gd name="T10" fmla="*/ 2 w 2753"/>
                <a:gd name="T11" fmla="*/ 1 h 496"/>
                <a:gd name="T12" fmla="*/ 2 w 2753"/>
                <a:gd name="T13" fmla="*/ 1 h 496"/>
                <a:gd name="T14" fmla="*/ 2 w 2753"/>
                <a:gd name="T15" fmla="*/ 1 h 496"/>
                <a:gd name="T16" fmla="*/ 2 w 2753"/>
                <a:gd name="T17" fmla="*/ 1 h 496"/>
                <a:gd name="T18" fmla="*/ 2 w 2753"/>
                <a:gd name="T19" fmla="*/ 1 h 496"/>
                <a:gd name="T20" fmla="*/ 2 w 2753"/>
                <a:gd name="T21" fmla="*/ 1 h 496"/>
                <a:gd name="T22" fmla="*/ 2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2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2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2 w 4304"/>
                <a:gd name="T49" fmla="*/ 1 h 532"/>
                <a:gd name="T50" fmla="*/ 2 w 4304"/>
                <a:gd name="T51" fmla="*/ 1 h 532"/>
                <a:gd name="T52" fmla="*/ 2 w 4304"/>
                <a:gd name="T53" fmla="*/ 1 h 532"/>
                <a:gd name="T54" fmla="*/ 2 w 4304"/>
                <a:gd name="T55" fmla="*/ 1 h 532"/>
                <a:gd name="T56" fmla="*/ 2 w 4304"/>
                <a:gd name="T57" fmla="*/ 1 h 532"/>
                <a:gd name="T58" fmla="*/ 2 w 4304"/>
                <a:gd name="T59" fmla="*/ 1 h 532"/>
                <a:gd name="T60" fmla="*/ 2 w 4304"/>
                <a:gd name="T61" fmla="*/ 1 h 532"/>
                <a:gd name="T62" fmla="*/ 2 w 4304"/>
                <a:gd name="T63" fmla="*/ 1 h 532"/>
                <a:gd name="T64" fmla="*/ 2 w 4304"/>
                <a:gd name="T65" fmla="*/ 1 h 532"/>
                <a:gd name="T66" fmla="*/ 2 w 4304"/>
                <a:gd name="T67" fmla="*/ 1 h 532"/>
                <a:gd name="T68" fmla="*/ 2 w 4304"/>
                <a:gd name="T69" fmla="*/ 1 h 532"/>
                <a:gd name="T70" fmla="*/ 2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2 w 4304"/>
                <a:gd name="T107" fmla="*/ 1 h 532"/>
                <a:gd name="T108" fmla="*/ 2 w 4304"/>
                <a:gd name="T109" fmla="*/ 1 h 532"/>
                <a:gd name="T110" fmla="*/ 2 w 4304"/>
                <a:gd name="T111" fmla="*/ 1 h 532"/>
                <a:gd name="T112" fmla="*/ 2 w 4304"/>
                <a:gd name="T113" fmla="*/ 1 h 532"/>
                <a:gd name="T114" fmla="*/ 2 w 4304"/>
                <a:gd name="T115" fmla="*/ 1 h 532"/>
                <a:gd name="T116" fmla="*/ 2 w 4304"/>
                <a:gd name="T117" fmla="*/ 1 h 532"/>
                <a:gd name="T118" fmla="*/ 2 w 4304"/>
                <a:gd name="T119" fmla="*/ 1 h 532"/>
                <a:gd name="T120" fmla="*/ 2 w 4304"/>
                <a:gd name="T121" fmla="*/ 1 h 532"/>
                <a:gd name="T122" fmla="*/ 2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2 w 2467"/>
                <a:gd name="T51" fmla="*/ 1 h 262"/>
                <a:gd name="T52" fmla="*/ 2 w 2467"/>
                <a:gd name="T53" fmla="*/ 1 h 262"/>
                <a:gd name="T54" fmla="*/ 2 w 2467"/>
                <a:gd name="T55" fmla="*/ 1 h 262"/>
                <a:gd name="T56" fmla="*/ 2 w 2467"/>
                <a:gd name="T57" fmla="*/ 1 h 262"/>
                <a:gd name="T58" fmla="*/ 2 w 2467"/>
                <a:gd name="T59" fmla="*/ 1 h 262"/>
                <a:gd name="T60" fmla="*/ 2 w 2467"/>
                <a:gd name="T61" fmla="*/ 1 h 262"/>
                <a:gd name="T62" fmla="*/ 2 w 2467"/>
                <a:gd name="T63" fmla="*/ 1 h 262"/>
                <a:gd name="T64" fmla="*/ 2 w 2467"/>
                <a:gd name="T65" fmla="*/ 1 h 262"/>
                <a:gd name="T66" fmla="*/ 2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2 w 2582"/>
                <a:gd name="T1" fmla="*/ 1 h 254"/>
                <a:gd name="T2" fmla="*/ 2 w 2582"/>
                <a:gd name="T3" fmla="*/ 1 h 254"/>
                <a:gd name="T4" fmla="*/ 2 w 2582"/>
                <a:gd name="T5" fmla="*/ 1 h 254"/>
                <a:gd name="T6" fmla="*/ 2 w 2582"/>
                <a:gd name="T7" fmla="*/ 1 h 254"/>
                <a:gd name="T8" fmla="*/ 2 w 2582"/>
                <a:gd name="T9" fmla="*/ 1 h 254"/>
                <a:gd name="T10" fmla="*/ 2 w 2582"/>
                <a:gd name="T11" fmla="*/ 1 h 254"/>
                <a:gd name="T12" fmla="*/ 2 w 2582"/>
                <a:gd name="T13" fmla="*/ 1 h 254"/>
                <a:gd name="T14" fmla="*/ 2 w 2582"/>
                <a:gd name="T15" fmla="*/ 1 h 254"/>
                <a:gd name="T16" fmla="*/ 2 w 2582"/>
                <a:gd name="T17" fmla="*/ 1 h 254"/>
                <a:gd name="T18" fmla="*/ 2 w 2582"/>
                <a:gd name="T19" fmla="*/ 1 h 254"/>
                <a:gd name="T20" fmla="*/ 2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2 w 4312"/>
                <a:gd name="T79" fmla="*/ 0 h 228"/>
                <a:gd name="T80" fmla="*/ 2 w 4312"/>
                <a:gd name="T81" fmla="*/ 0 h 228"/>
                <a:gd name="T82" fmla="*/ 2 w 4312"/>
                <a:gd name="T83" fmla="*/ 0 h 228"/>
                <a:gd name="T84" fmla="*/ 2 w 4312"/>
                <a:gd name="T85" fmla="*/ 0 h 228"/>
                <a:gd name="T86" fmla="*/ 2 w 4312"/>
                <a:gd name="T87" fmla="*/ 0 h 228"/>
                <a:gd name="T88" fmla="*/ 2 w 4312"/>
                <a:gd name="T89" fmla="*/ 0 h 228"/>
                <a:gd name="T90" fmla="*/ 2 w 4312"/>
                <a:gd name="T91" fmla="*/ 0 h 228"/>
                <a:gd name="T92" fmla="*/ 2 w 4312"/>
                <a:gd name="T93" fmla="*/ 0 h 228"/>
                <a:gd name="T94" fmla="*/ 2 w 4312"/>
                <a:gd name="T95" fmla="*/ 0 h 228"/>
                <a:gd name="T96" fmla="*/ 2 w 4312"/>
                <a:gd name="T97" fmla="*/ 0 h 228"/>
                <a:gd name="T98" fmla="*/ 2 w 4312"/>
                <a:gd name="T99" fmla="*/ 0 h 228"/>
                <a:gd name="T100" fmla="*/ 2 w 4312"/>
                <a:gd name="T101" fmla="*/ 0 h 228"/>
                <a:gd name="T102" fmla="*/ 2 w 4312"/>
                <a:gd name="T103" fmla="*/ 0 h 228"/>
                <a:gd name="T104" fmla="*/ 2 w 4312"/>
                <a:gd name="T105" fmla="*/ 0 h 228"/>
                <a:gd name="T106" fmla="*/ 2 w 4312"/>
                <a:gd name="T107" fmla="*/ 0 h 228"/>
                <a:gd name="T108" fmla="*/ 2 w 4312"/>
                <a:gd name="T109" fmla="*/ 0 h 228"/>
                <a:gd name="T110" fmla="*/ 2 w 4312"/>
                <a:gd name="T111" fmla="*/ 0 h 228"/>
                <a:gd name="T112" fmla="*/ 2 w 4312"/>
                <a:gd name="T113" fmla="*/ 0 h 228"/>
                <a:gd name="T114" fmla="*/ 2 w 4312"/>
                <a:gd name="T115" fmla="*/ 0 h 228"/>
                <a:gd name="T116" fmla="*/ 2 w 4312"/>
                <a:gd name="T117" fmla="*/ 0 h 228"/>
                <a:gd name="T118" fmla="*/ 2 w 4312"/>
                <a:gd name="T119" fmla="*/ 0 h 228"/>
                <a:gd name="T120" fmla="*/ 2 w 4312"/>
                <a:gd name="T121" fmla="*/ 0 h 228"/>
                <a:gd name="T122" fmla="*/ 2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92635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1746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Citace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134938" y="1349375"/>
            <a:ext cx="8893175" cy="54102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Obr. 1</a:t>
            </a:r>
            <a:r>
              <a:rPr lang="cs-CZ" sz="1400" dirty="0" smtClean="0"/>
              <a:t> Archiv autora</a:t>
            </a:r>
          </a:p>
          <a:p>
            <a:pPr marL="0" indent="0">
              <a:buNone/>
            </a:pPr>
            <a:r>
              <a:rPr lang="cs-CZ" sz="1400" b="1" dirty="0" smtClean="0"/>
              <a:t>Obr. 2 </a:t>
            </a:r>
            <a:r>
              <a:rPr lang="cs-CZ" sz="1400" dirty="0"/>
              <a:t>EFPALINOS. </a:t>
            </a:r>
            <a:r>
              <a:rPr lang="cs-CZ" sz="1400" i="1" dirty="0"/>
              <a:t>Soubor: Solární komín TAS model.jpg - </a:t>
            </a:r>
            <a:r>
              <a:rPr lang="cs-CZ" sz="1400" i="1" dirty="0" err="1"/>
              <a:t>Wikimedia</a:t>
            </a:r>
            <a:r>
              <a:rPr lang="cs-CZ" sz="1400" i="1" dirty="0"/>
              <a:t> </a:t>
            </a:r>
            <a:r>
              <a:rPr lang="cs-CZ" sz="1400" i="1" dirty="0" err="1"/>
              <a:t>Commons</a:t>
            </a:r>
            <a:r>
              <a:rPr lang="cs-CZ" sz="1400" dirty="0"/>
              <a:t> [online]. [cit. </a:t>
            </a:r>
            <a:r>
              <a:rPr lang="cs-CZ" sz="1400" smtClean="0"/>
              <a:t>11.9.2013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2"/>
              </a:rPr>
              <a:t>http://</a:t>
            </a:r>
            <a:r>
              <a:rPr lang="cs-CZ" sz="1400" dirty="0" smtClean="0">
                <a:hlinkClick r:id="rId2"/>
              </a:rPr>
              <a:t>commons.wikimedia.org/wiki/File:Solar_chimney_TAS_model.jpg</a:t>
            </a:r>
            <a:endParaRPr lang="cs-CZ" sz="14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Obr. 3 </a:t>
            </a:r>
            <a:r>
              <a:rPr lang="cs-CZ" sz="1400" dirty="0"/>
              <a:t>ARQUIWHAT. </a:t>
            </a:r>
            <a:r>
              <a:rPr lang="cs-CZ" sz="1400" i="1" dirty="0"/>
              <a:t>File:PLANTA proceso.JPG – </a:t>
            </a:r>
            <a:r>
              <a:rPr lang="cs-CZ" sz="1400" i="1" dirty="0" err="1"/>
              <a:t>Wikimedia</a:t>
            </a:r>
            <a:r>
              <a:rPr lang="cs-CZ" sz="1400" i="1" dirty="0"/>
              <a:t> </a:t>
            </a:r>
            <a:r>
              <a:rPr lang="cs-CZ" sz="1400" i="1" dirty="0" err="1"/>
              <a:t>Commons</a:t>
            </a:r>
            <a:r>
              <a:rPr lang="cs-CZ" sz="1400" dirty="0"/>
              <a:t> [online]. [cit. </a:t>
            </a:r>
            <a:r>
              <a:rPr lang="cs-CZ" sz="1400" dirty="0" smtClean="0"/>
              <a:t>11.9.2013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commons.wikimedia.org/wiki/File:PLANTA_proceso.JPG?uselang=cs</a:t>
            </a:r>
            <a:endParaRPr lang="cs-CZ" sz="1400" b="1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Obr. 4 </a:t>
            </a:r>
            <a:r>
              <a:rPr lang="cs-CZ" sz="1400" dirty="0"/>
              <a:t>STEINBERG, Peter. </a:t>
            </a:r>
            <a:r>
              <a:rPr lang="cs-CZ" sz="1400" i="1" dirty="0"/>
              <a:t>Soubor:120px-Hexahedron-slowturn.gif – Wikipedie</a:t>
            </a:r>
            <a:r>
              <a:rPr lang="cs-CZ" sz="1400" dirty="0"/>
              <a:t> [online]. [cit. </a:t>
            </a:r>
            <a:r>
              <a:rPr lang="cs-CZ" sz="1400" dirty="0" smtClean="0"/>
              <a:t>11.9.2013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cs.wikipedia.org/wiki/Soubor:120px-Hexahedron-slowturn.gif</a:t>
            </a:r>
            <a:endParaRPr lang="cs-CZ" sz="14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sz="1400" b="1" dirty="0" smtClean="0"/>
              <a:t>Obr. 5 </a:t>
            </a:r>
            <a:r>
              <a:rPr lang="cs-CZ" sz="1400" dirty="0"/>
              <a:t>ALEXANDERSTEIN. </a:t>
            </a:r>
            <a:r>
              <a:rPr lang="cs-CZ" sz="1400" i="1" dirty="0"/>
              <a:t>Krychle, Bílá, Černá, 3D, Zdarma - Volně dostupný obrázek - 167847</a:t>
            </a:r>
            <a:r>
              <a:rPr lang="cs-CZ" sz="1400" dirty="0"/>
              <a:t>[online]. [cit. </a:t>
            </a:r>
            <a:r>
              <a:rPr lang="cs-CZ" sz="1400" dirty="0" smtClean="0"/>
              <a:t>11.9.2013</a:t>
            </a:r>
            <a:r>
              <a:rPr lang="cs-CZ" sz="1400" dirty="0"/>
              <a:t>]. Dostupný na WWW: </a:t>
            </a:r>
            <a:r>
              <a:rPr lang="cs-CZ" sz="1400" dirty="0">
                <a:hlinkClick r:id="rId5"/>
              </a:rPr>
              <a:t>http://pixabay.com/cs/krychle-b%C3%ADl%C3%A1-%C4%8Dern%C3%A1-3d-zdarma-167847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smtClean="0"/>
              <a:t> </a:t>
            </a:r>
            <a:endParaRPr lang="cs-CZ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63717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bdélník 2"/>
          <p:cNvSpPr>
            <a:spLocks noChangeArrowheads="1"/>
          </p:cNvSpPr>
          <p:nvPr/>
        </p:nvSpPr>
        <p:spPr bwMode="auto">
          <a:xfrm>
            <a:off x="417513" y="1493838"/>
            <a:ext cx="823595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sz="1400" dirty="0"/>
              <a:t>Wikipedia: the free encyclopedia [online]. San Francisco (CA): Wikimedia Foundation, 2001-201</a:t>
            </a:r>
            <a:r>
              <a:rPr lang="cs-CZ" altLang="cs-CZ" sz="1400" dirty="0"/>
              <a:t>3</a:t>
            </a:r>
            <a:r>
              <a:rPr lang="en-US" altLang="cs-CZ" sz="1400" dirty="0"/>
              <a:t> [cit. </a:t>
            </a:r>
            <a:r>
              <a:rPr lang="cs-CZ" altLang="cs-CZ" sz="1400" dirty="0"/>
              <a:t> </a:t>
            </a:r>
            <a:r>
              <a:rPr lang="cs-CZ" altLang="cs-CZ" sz="1400" dirty="0" smtClean="0"/>
              <a:t>11.9.2013</a:t>
            </a:r>
            <a:r>
              <a:rPr lang="en-US" altLang="cs-CZ" sz="1400" dirty="0" smtClean="0"/>
              <a:t>].</a:t>
            </a:r>
            <a:r>
              <a:rPr lang="en-US" altLang="cs-CZ" sz="1400" dirty="0"/>
              <a:t> </a:t>
            </a:r>
            <a:r>
              <a:rPr lang="en-US" altLang="cs-CZ" sz="1400" dirty="0" err="1"/>
              <a:t>Dostupné</a:t>
            </a:r>
            <a:r>
              <a:rPr lang="en-US" altLang="cs-CZ" sz="1400" dirty="0"/>
              <a:t> z: </a:t>
            </a:r>
            <a:r>
              <a:rPr lang="en-US" altLang="cs-CZ" sz="1400" dirty="0">
                <a:hlinkClick r:id="rId2"/>
              </a:rPr>
              <a:t>http://</a:t>
            </a:r>
            <a:r>
              <a:rPr lang="en-US" altLang="cs-CZ" sz="1400" dirty="0" smtClean="0">
                <a:hlinkClick r:id="rId2"/>
              </a:rPr>
              <a:t>en.wikipedia.org/wiki/Main_Page</a:t>
            </a:r>
            <a:endParaRPr lang="cs-CZ" altLang="cs-CZ" sz="1400" dirty="0" smtClean="0"/>
          </a:p>
          <a:p>
            <a:pPr eaLnBrk="1" hangingPunct="1"/>
            <a:endParaRPr lang="cs-CZ" altLang="cs-CZ" sz="1400" dirty="0"/>
          </a:p>
          <a:p>
            <a:pPr eaLnBrk="1" hangingPunct="1"/>
            <a:r>
              <a:rPr lang="cs-CZ" sz="1400" dirty="0"/>
              <a:t>KLETEČKA, Jaroslav a Petr FOŘT. </a:t>
            </a:r>
            <a:r>
              <a:rPr lang="cs-CZ" sz="1400" i="1" dirty="0"/>
              <a:t>Technické kreslení</a:t>
            </a:r>
            <a:r>
              <a:rPr lang="cs-CZ" sz="1400" dirty="0"/>
              <a:t>. 2. </a:t>
            </a:r>
            <a:r>
              <a:rPr lang="cs-CZ" sz="1400" dirty="0" err="1"/>
              <a:t>opr</a:t>
            </a:r>
            <a:r>
              <a:rPr lang="cs-CZ" sz="1400" dirty="0"/>
              <a:t>. vyd. Brno: </a:t>
            </a:r>
            <a:r>
              <a:rPr lang="cs-CZ" sz="1400" dirty="0" err="1"/>
              <a:t>Computer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r>
              <a:rPr lang="cs-CZ" sz="1400" dirty="0"/>
              <a:t>, 2007, 252 s. ISBN 978-80-251-1887-0</a:t>
            </a:r>
            <a:r>
              <a:rPr lang="cs-CZ" sz="1400" dirty="0" smtClean="0"/>
              <a:t>.</a:t>
            </a:r>
          </a:p>
          <a:p>
            <a:pPr eaLnBrk="1" hangingPunct="1"/>
            <a:endParaRPr lang="cs-CZ" altLang="cs-CZ" sz="1400" dirty="0"/>
          </a:p>
          <a:p>
            <a:pPr eaLnBrk="1" hangingPunct="1"/>
            <a:r>
              <a:rPr lang="cs-CZ" sz="1400" dirty="0"/>
              <a:t>VESELÍK, Pavel a Miroslava VESELÍKOVÁ. </a:t>
            </a:r>
            <a:r>
              <a:rPr lang="cs-CZ" sz="1400" i="1" dirty="0"/>
              <a:t>Technické kreslení pro 7.-9. ročník základní školy</a:t>
            </a:r>
            <a:r>
              <a:rPr lang="cs-CZ" sz="1400" dirty="0"/>
              <a:t>. 2., </a:t>
            </a:r>
            <a:r>
              <a:rPr lang="cs-CZ" sz="1400" dirty="0" err="1"/>
              <a:t>upr</a:t>
            </a:r>
            <a:r>
              <a:rPr lang="cs-CZ" sz="1400" dirty="0"/>
              <a:t>. vyd. Praha: Fortuna, 2003, 63 s. ISBN 80-716-8690-5</a:t>
            </a:r>
            <a:r>
              <a:rPr lang="cs-CZ" sz="1400" dirty="0" smtClean="0"/>
              <a:t>.</a:t>
            </a:r>
            <a:endParaRPr lang="cs-CZ" altLang="cs-CZ" sz="14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09575" y="414338"/>
            <a:ext cx="8229600" cy="855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kern="0" dirty="0" smtClean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213594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350"/>
            <a:ext cx="9144000" cy="227858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Čáry v technickém kreslení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56565" y="3185623"/>
            <a:ext cx="4097338" cy="3078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rId2" action="ppaction://hlinksldjump"/>
              </a:rPr>
              <a:t>►</a:t>
            </a:r>
            <a:r>
              <a:rPr lang="cs-CZ" altLang="cs-CZ" sz="1600" dirty="0"/>
              <a:t> Barva čar</a:t>
            </a:r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rId3" action="ppaction://hlinksldjump"/>
              </a:rPr>
              <a:t>►</a:t>
            </a:r>
            <a:r>
              <a:rPr lang="cs-CZ" altLang="cs-CZ" sz="1600" dirty="0"/>
              <a:t> </a:t>
            </a:r>
            <a:r>
              <a:rPr lang="cs-CZ" altLang="cs-CZ" sz="1600" dirty="0" smtClean="0"/>
              <a:t>Použití čar při zobrazení těles</a:t>
            </a:r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 smtClean="0">
                <a:hlinkClick r:id="rId4" action="ppaction://hlinksldjump"/>
              </a:rPr>
              <a:t>►</a:t>
            </a:r>
            <a:r>
              <a:rPr lang="cs-CZ" altLang="cs-CZ" sz="1600" dirty="0" smtClean="0"/>
              <a:t> Čáry</a:t>
            </a:r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 smtClean="0">
                <a:hlinkClick r:id="rId4" action="ppaction://hlinksldjump"/>
              </a:rPr>
              <a:t>►</a:t>
            </a:r>
            <a:r>
              <a:rPr lang="cs-CZ" altLang="cs-CZ" sz="1600" dirty="0" smtClean="0"/>
              <a:t> Druhy </a:t>
            </a:r>
            <a:r>
              <a:rPr lang="cs-CZ" altLang="cs-CZ" sz="1600" dirty="0"/>
              <a:t>čar</a:t>
            </a:r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rId5" action="ppaction://hlinksldjump"/>
              </a:rPr>
              <a:t>►</a:t>
            </a:r>
            <a:r>
              <a:rPr lang="cs-CZ" altLang="cs-CZ" sz="1600" dirty="0"/>
              <a:t> Provedení základních čar</a:t>
            </a:r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rId5" action="ppaction://hlinksldjump"/>
              </a:rPr>
              <a:t>►</a:t>
            </a:r>
            <a:r>
              <a:rPr lang="cs-CZ" altLang="cs-CZ" sz="1600" dirty="0"/>
              <a:t> Příklady užití </a:t>
            </a:r>
            <a:r>
              <a:rPr lang="cs-CZ" altLang="cs-CZ" sz="1600" dirty="0" smtClean="0"/>
              <a:t>čar</a:t>
            </a:r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 smtClean="0">
                <a:hlinkClick r:id="rId5" action="ppaction://hlinksldjump"/>
              </a:rPr>
              <a:t>►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Význam a použití čar </a:t>
            </a:r>
            <a:r>
              <a:rPr lang="cs-CZ" altLang="cs-CZ" sz="1600" dirty="0" smtClean="0"/>
              <a:t>A.</a:t>
            </a:r>
            <a:endParaRPr lang="cs-CZ" altLang="cs-CZ" sz="1600" dirty="0"/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1600" dirty="0">
                <a:hlinkClick r:id="" action="ppaction://noaction"/>
              </a:rPr>
              <a:t>►</a:t>
            </a:r>
            <a:r>
              <a:rPr lang="cs-CZ" altLang="cs-CZ" sz="1600" dirty="0"/>
              <a:t> Význam čar a použití </a:t>
            </a:r>
            <a:r>
              <a:rPr lang="cs-CZ" altLang="cs-CZ" sz="1600" dirty="0" smtClean="0"/>
              <a:t>B. 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062058" y="6110805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 flipV="1">
            <a:off x="6062058" y="3589855"/>
            <a:ext cx="198120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7052658" y="2284930"/>
            <a:ext cx="0" cy="388937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8" name="Line 10"/>
          <p:cNvSpPr>
            <a:spLocks noChangeShapeType="1"/>
          </p:cNvSpPr>
          <p:nvPr/>
        </p:nvSpPr>
        <p:spPr bwMode="auto">
          <a:xfrm flipV="1">
            <a:off x="6062058" y="2419867"/>
            <a:ext cx="990600" cy="1169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Line 11"/>
          <p:cNvSpPr>
            <a:spLocks noChangeShapeType="1"/>
          </p:cNvSpPr>
          <p:nvPr/>
        </p:nvSpPr>
        <p:spPr bwMode="auto">
          <a:xfrm>
            <a:off x="7052658" y="2419867"/>
            <a:ext cx="990600" cy="1169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70" name="Line 12"/>
          <p:cNvSpPr>
            <a:spLocks noChangeShapeType="1"/>
          </p:cNvSpPr>
          <p:nvPr/>
        </p:nvSpPr>
        <p:spPr bwMode="auto">
          <a:xfrm flipH="1">
            <a:off x="6062058" y="3589855"/>
            <a:ext cx="198120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71" name="Line 14"/>
          <p:cNvSpPr>
            <a:spLocks noChangeShapeType="1"/>
          </p:cNvSpPr>
          <p:nvPr/>
        </p:nvSpPr>
        <p:spPr bwMode="auto">
          <a:xfrm>
            <a:off x="6062058" y="3589855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72" name="Line 15"/>
          <p:cNvSpPr>
            <a:spLocks noChangeShapeType="1"/>
          </p:cNvSpPr>
          <p:nvPr/>
        </p:nvSpPr>
        <p:spPr bwMode="auto">
          <a:xfrm>
            <a:off x="8043258" y="3589855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73" name="Line 16"/>
          <p:cNvSpPr>
            <a:spLocks noChangeShapeType="1"/>
          </p:cNvSpPr>
          <p:nvPr/>
        </p:nvSpPr>
        <p:spPr bwMode="auto">
          <a:xfrm flipV="1">
            <a:off x="6062058" y="3589855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5876320" y="4850330"/>
            <a:ext cx="22510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5366" grpId="0" animBg="1"/>
      <p:bldP spid="15367" grpId="0" animBg="1"/>
      <p:bldP spid="15369" grpId="0" animBg="1"/>
      <p:bldP spid="15368" grpId="0" animBg="1"/>
      <p:bldP spid="2" grpId="0" animBg="1"/>
      <p:bldP spid="15370" grpId="0" animBg="1"/>
      <p:bldP spid="15371" grpId="0" animBg="1"/>
      <p:bldP spid="15372" grpId="0" animBg="1"/>
      <p:bldP spid="15373" grpId="0" animBg="1"/>
      <p:bldP spid="1537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Soubor: Solární komín TAS mod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71" y="3900584"/>
            <a:ext cx="3245034" cy="2903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Nadpis 1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3715"/>
          </a:xfrm>
        </p:spPr>
        <p:txBody>
          <a:bodyPr/>
          <a:lstStyle/>
          <a:p>
            <a:r>
              <a:rPr lang="cs-CZ" altLang="cs-CZ" dirty="0" smtClean="0"/>
              <a:t>Barva čar</a:t>
            </a:r>
          </a:p>
        </p:txBody>
      </p:sp>
      <p:sp>
        <p:nvSpPr>
          <p:cNvPr id="4101" name="Obdélník 1"/>
          <p:cNvSpPr>
            <a:spLocks noChangeArrowheads="1"/>
          </p:cNvSpPr>
          <p:nvPr/>
        </p:nvSpPr>
        <p:spPr bwMode="auto">
          <a:xfrm>
            <a:off x="4540588" y="908720"/>
            <a:ext cx="43068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/>
              <a:t>Situační výkresy a projektové výkresy vícebarevné</a:t>
            </a:r>
          </a:p>
        </p:txBody>
      </p:sp>
      <p:sp>
        <p:nvSpPr>
          <p:cNvPr id="4102" name="Obdélník 3"/>
          <p:cNvSpPr>
            <a:spLocks noChangeArrowheads="1"/>
          </p:cNvSpPr>
          <p:nvPr/>
        </p:nvSpPr>
        <p:spPr bwMode="auto">
          <a:xfrm>
            <a:off x="420687" y="908720"/>
            <a:ext cx="34194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Strojnické výkresy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srgbClr val="000000"/>
                </a:solidFill>
              </a:rPr>
              <a:t>černé čáry na bílém podkladu.</a:t>
            </a:r>
          </a:p>
        </p:txBody>
      </p:sp>
      <p:grpSp>
        <p:nvGrpSpPr>
          <p:cNvPr id="2" name="Skupina 1"/>
          <p:cNvGrpSpPr/>
          <p:nvPr/>
        </p:nvGrpSpPr>
        <p:grpSpPr>
          <a:xfrm>
            <a:off x="420687" y="1506489"/>
            <a:ext cx="4179887" cy="2176462"/>
            <a:chOff x="122238" y="3519488"/>
            <a:chExt cx="4286250" cy="2324100"/>
          </a:xfrm>
        </p:grpSpPr>
        <p:pic>
          <p:nvPicPr>
            <p:cNvPr id="4098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238" y="3519488"/>
              <a:ext cx="4286250" cy="2324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1" name="Přímá spojnice 10"/>
            <p:cNvCxnSpPr/>
            <p:nvPr/>
          </p:nvCxnSpPr>
          <p:spPr>
            <a:xfrm>
              <a:off x="3041650" y="5219700"/>
              <a:ext cx="97948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3005138" y="4144963"/>
              <a:ext cx="101917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se šipkou 13"/>
            <p:cNvCxnSpPr/>
            <p:nvPr/>
          </p:nvCxnSpPr>
          <p:spPr>
            <a:xfrm>
              <a:off x="3986213" y="4144963"/>
              <a:ext cx="0" cy="1074737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flipV="1">
              <a:off x="2117725" y="3878263"/>
              <a:ext cx="788988" cy="7207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se šipkou 20"/>
            <p:cNvCxnSpPr/>
            <p:nvPr/>
          </p:nvCxnSpPr>
          <p:spPr>
            <a:xfrm flipV="1">
              <a:off x="2220913" y="4329113"/>
              <a:ext cx="190500" cy="17303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se šipkou 28"/>
            <p:cNvCxnSpPr/>
            <p:nvPr/>
          </p:nvCxnSpPr>
          <p:spPr>
            <a:xfrm flipV="1">
              <a:off x="2835275" y="3771900"/>
              <a:ext cx="192088" cy="17303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0" name="TextovéPole 21"/>
            <p:cNvSpPr txBox="1">
              <a:spLocks noChangeArrowheads="1"/>
            </p:cNvSpPr>
            <p:nvPr/>
          </p:nvSpPr>
          <p:spPr bwMode="auto">
            <a:xfrm>
              <a:off x="1827213" y="5449888"/>
              <a:ext cx="674687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/>
                <a:t>110</a:t>
              </a:r>
            </a:p>
          </p:txBody>
        </p:sp>
        <p:sp>
          <p:nvSpPr>
            <p:cNvPr id="4111" name="TextovéPole 30"/>
            <p:cNvSpPr txBox="1">
              <a:spLocks noChangeArrowheads="1"/>
            </p:cNvSpPr>
            <p:nvPr/>
          </p:nvSpPr>
          <p:spPr bwMode="auto">
            <a:xfrm>
              <a:off x="1285875" y="5219700"/>
              <a:ext cx="676275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/>
                <a:t>75</a:t>
              </a:r>
            </a:p>
          </p:txBody>
        </p:sp>
        <p:pic>
          <p:nvPicPr>
            <p:cNvPr id="4112" name="Picture 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512661">
              <a:off x="1946275" y="4337050"/>
              <a:ext cx="368300" cy="18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1" name="Přímá spojnice 40"/>
            <p:cNvCxnSpPr/>
            <p:nvPr/>
          </p:nvCxnSpPr>
          <p:spPr>
            <a:xfrm>
              <a:off x="3368675" y="3529013"/>
              <a:ext cx="101917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/>
            <p:cNvCxnSpPr/>
            <p:nvPr/>
          </p:nvCxnSpPr>
          <p:spPr>
            <a:xfrm>
              <a:off x="3416300" y="5213350"/>
              <a:ext cx="97948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/>
            <p:nvPr/>
          </p:nvCxnSpPr>
          <p:spPr>
            <a:xfrm>
              <a:off x="4302125" y="3529013"/>
              <a:ext cx="0" cy="1684337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6" name="TextovéPole 44"/>
            <p:cNvSpPr txBox="1">
              <a:spLocks noChangeArrowheads="1"/>
            </p:cNvSpPr>
            <p:nvPr/>
          </p:nvSpPr>
          <p:spPr bwMode="auto">
            <a:xfrm rot="16200000">
              <a:off x="3978275" y="4332252"/>
              <a:ext cx="401638" cy="252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dirty="0"/>
                <a:t>60</a:t>
              </a:r>
            </a:p>
          </p:txBody>
        </p:sp>
        <p:sp>
          <p:nvSpPr>
            <p:cNvPr id="4117" name="TextovéPole 45"/>
            <p:cNvSpPr txBox="1">
              <a:spLocks noChangeArrowheads="1"/>
            </p:cNvSpPr>
            <p:nvPr/>
          </p:nvSpPr>
          <p:spPr bwMode="auto">
            <a:xfrm rot="-5400000">
              <a:off x="3709194" y="4536282"/>
              <a:ext cx="33655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/>
                <a:t>35</a:t>
              </a:r>
            </a:p>
          </p:txBody>
        </p:sp>
      </p:grpSp>
      <p:sp>
        <p:nvSpPr>
          <p:cNvPr id="3" name="Obdélník 2"/>
          <p:cNvSpPr/>
          <p:nvPr/>
        </p:nvSpPr>
        <p:spPr>
          <a:xfrm>
            <a:off x="3745245" y="5833717"/>
            <a:ext cx="51922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Barvy v </a:t>
            </a:r>
            <a:r>
              <a:rPr lang="cs-CZ" sz="1200" b="1" dirty="0" err="1" smtClean="0"/>
              <a:t>AutoCAD</a:t>
            </a:r>
            <a:r>
              <a:rPr lang="cs-CZ" sz="1200" b="1" dirty="0" err="1"/>
              <a:t>u</a:t>
            </a:r>
            <a:endParaRPr lang="cs-CZ" sz="1200" dirty="0" smtClean="0"/>
          </a:p>
          <a:p>
            <a:r>
              <a:rPr lang="cs-CZ" sz="1200" dirty="0" smtClean="0"/>
              <a:t>Barvy se mohu </a:t>
            </a:r>
            <a:r>
              <a:rPr lang="cs-CZ" sz="1200" dirty="0"/>
              <a:t>používat zcela svobodně na odlišení </a:t>
            </a:r>
            <a:r>
              <a:rPr lang="cs-CZ" sz="1200" dirty="0" smtClean="0"/>
              <a:t>jednotlivých typů konstrukcí</a:t>
            </a:r>
            <a:r>
              <a:rPr lang="cs-CZ" sz="1200" dirty="0"/>
              <a:t>, </a:t>
            </a:r>
            <a:r>
              <a:rPr lang="cs-CZ" sz="1200" dirty="0" smtClean="0"/>
              <a:t>zvýraznění či </a:t>
            </a:r>
            <a:r>
              <a:rPr lang="cs-CZ" sz="1200" dirty="0"/>
              <a:t>potlačení viditelnosti jednotlivých </a:t>
            </a:r>
            <a:r>
              <a:rPr lang="cs-CZ" sz="1200" dirty="0" smtClean="0"/>
              <a:t>hladin nebo </a:t>
            </a:r>
            <a:r>
              <a:rPr lang="cs-CZ" sz="1200" dirty="0"/>
              <a:t>objektů </a:t>
            </a:r>
            <a:r>
              <a:rPr lang="cs-CZ" sz="1200" dirty="0" smtClean="0"/>
              <a:t>atd. Jednotlivé prvky </a:t>
            </a:r>
            <a:r>
              <a:rPr lang="cs-CZ" sz="1200" dirty="0"/>
              <a:t>se </a:t>
            </a:r>
            <a:r>
              <a:rPr lang="cs-CZ" sz="1200" dirty="0" smtClean="0"/>
              <a:t>následně vytisknou černobíle přestože v digitální podobě mají </a:t>
            </a:r>
            <a:r>
              <a:rPr lang="cs-CZ" sz="1200" dirty="0"/>
              <a:t>různé barvy</a:t>
            </a:r>
            <a:r>
              <a:rPr lang="cs-CZ" sz="1200" dirty="0" smtClean="0"/>
              <a:t>.</a:t>
            </a:r>
            <a:endParaRPr lang="cs-CZ" sz="1200" dirty="0"/>
          </a:p>
        </p:txBody>
      </p:sp>
      <p:sp>
        <p:nvSpPr>
          <p:cNvPr id="4" name="Šipka doleva 3"/>
          <p:cNvSpPr/>
          <p:nvPr/>
        </p:nvSpPr>
        <p:spPr>
          <a:xfrm>
            <a:off x="3851920" y="5493715"/>
            <a:ext cx="978408" cy="320550"/>
          </a:xfrm>
          <a:prstGeom prst="leftArrow">
            <a:avLst/>
          </a:prstGeom>
          <a:solidFill>
            <a:schemeClr val="tx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2" descr="File:PLANTA proceso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065" y="1190296"/>
            <a:ext cx="3780420" cy="453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161915" y="6548751"/>
            <a:ext cx="567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2</a:t>
            </a:r>
            <a:endParaRPr lang="cs-CZ" sz="105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049930" y="3383995"/>
            <a:ext cx="567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1</a:t>
            </a:r>
            <a:endParaRPr lang="cs-CZ" sz="105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8370410" y="5814265"/>
            <a:ext cx="567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3</a:t>
            </a:r>
            <a:endParaRPr lang="cs-CZ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http://pixabay.com/get/ec7080b63e60053d34ea/1380955729/cube-167847_1920.jpg?dire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998538"/>
            <a:ext cx="9180513" cy="612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938"/>
            <a:ext cx="9174163" cy="1143000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bg1"/>
                </a:solidFill>
              </a:rPr>
              <a:t>Použití čar při zobrazení těles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20670" y="1254056"/>
            <a:ext cx="8325925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cs-CZ" dirty="0"/>
              <a:t>Síla a druh čáry vyjadřuje vlastnost konkrétní části zobrazovaného předmětu.</a:t>
            </a:r>
          </a:p>
        </p:txBody>
      </p:sp>
      <p:sp>
        <p:nvSpPr>
          <p:cNvPr id="5" name="Obdélník 4"/>
          <p:cNvSpPr/>
          <p:nvPr/>
        </p:nvSpPr>
        <p:spPr>
          <a:xfrm rot="3634702">
            <a:off x="3513138" y="1931987"/>
            <a:ext cx="2497138" cy="3122613"/>
          </a:xfrm>
          <a:custGeom>
            <a:avLst/>
            <a:gdLst>
              <a:gd name="connsiteX0" fmla="*/ 0 w 1487612"/>
              <a:gd name="connsiteY0" fmla="*/ 0 h 1440160"/>
              <a:gd name="connsiteX1" fmla="*/ 1487612 w 1487612"/>
              <a:gd name="connsiteY1" fmla="*/ 0 h 1440160"/>
              <a:gd name="connsiteX2" fmla="*/ 1487612 w 1487612"/>
              <a:gd name="connsiteY2" fmla="*/ 1440160 h 1440160"/>
              <a:gd name="connsiteX3" fmla="*/ 0 w 1487612"/>
              <a:gd name="connsiteY3" fmla="*/ 1440160 h 1440160"/>
              <a:gd name="connsiteX4" fmla="*/ 0 w 1487612"/>
              <a:gd name="connsiteY4" fmla="*/ 0 h 1440160"/>
              <a:gd name="connsiteX0" fmla="*/ 0 w 1523312"/>
              <a:gd name="connsiteY0" fmla="*/ 373539 h 1813699"/>
              <a:gd name="connsiteX1" fmla="*/ 1523312 w 1523312"/>
              <a:gd name="connsiteY1" fmla="*/ 0 h 1813699"/>
              <a:gd name="connsiteX2" fmla="*/ 1487612 w 1523312"/>
              <a:gd name="connsiteY2" fmla="*/ 1813699 h 1813699"/>
              <a:gd name="connsiteX3" fmla="*/ 0 w 1523312"/>
              <a:gd name="connsiteY3" fmla="*/ 1813699 h 1813699"/>
              <a:gd name="connsiteX4" fmla="*/ 0 w 1523312"/>
              <a:gd name="connsiteY4" fmla="*/ 373539 h 1813699"/>
              <a:gd name="connsiteX0" fmla="*/ 6947 w 1523312"/>
              <a:gd name="connsiteY0" fmla="*/ 348296 h 1813699"/>
              <a:gd name="connsiteX1" fmla="*/ 1523312 w 1523312"/>
              <a:gd name="connsiteY1" fmla="*/ 0 h 1813699"/>
              <a:gd name="connsiteX2" fmla="*/ 1487612 w 1523312"/>
              <a:gd name="connsiteY2" fmla="*/ 1813699 h 1813699"/>
              <a:gd name="connsiteX3" fmla="*/ 0 w 1523312"/>
              <a:gd name="connsiteY3" fmla="*/ 1813699 h 1813699"/>
              <a:gd name="connsiteX4" fmla="*/ 6947 w 1523312"/>
              <a:gd name="connsiteY4" fmla="*/ 348296 h 1813699"/>
              <a:gd name="connsiteX0" fmla="*/ 142493 w 1658858"/>
              <a:gd name="connsiteY0" fmla="*/ 348296 h 2079897"/>
              <a:gd name="connsiteX1" fmla="*/ 1658858 w 1658858"/>
              <a:gd name="connsiteY1" fmla="*/ 0 h 2079897"/>
              <a:gd name="connsiteX2" fmla="*/ 1623158 w 1658858"/>
              <a:gd name="connsiteY2" fmla="*/ 1813699 h 2079897"/>
              <a:gd name="connsiteX3" fmla="*/ 0 w 1658858"/>
              <a:gd name="connsiteY3" fmla="*/ 2079897 h 2079897"/>
              <a:gd name="connsiteX4" fmla="*/ 142493 w 1658858"/>
              <a:gd name="connsiteY4" fmla="*/ 348296 h 2079897"/>
              <a:gd name="connsiteX0" fmla="*/ 142493 w 1658858"/>
              <a:gd name="connsiteY0" fmla="*/ 348296 h 2079897"/>
              <a:gd name="connsiteX1" fmla="*/ 1658858 w 1658858"/>
              <a:gd name="connsiteY1" fmla="*/ 0 h 2079897"/>
              <a:gd name="connsiteX2" fmla="*/ 1613800 w 1658858"/>
              <a:gd name="connsiteY2" fmla="*/ 1830293 h 2079897"/>
              <a:gd name="connsiteX3" fmla="*/ 0 w 1658858"/>
              <a:gd name="connsiteY3" fmla="*/ 2079897 h 2079897"/>
              <a:gd name="connsiteX4" fmla="*/ 142493 w 1658858"/>
              <a:gd name="connsiteY4" fmla="*/ 348296 h 2079897"/>
              <a:gd name="connsiteX0" fmla="*/ 142493 w 1658858"/>
              <a:gd name="connsiteY0" fmla="*/ 348296 h 2079897"/>
              <a:gd name="connsiteX1" fmla="*/ 1658858 w 1658858"/>
              <a:gd name="connsiteY1" fmla="*/ 0 h 2079897"/>
              <a:gd name="connsiteX2" fmla="*/ 1604817 w 1658858"/>
              <a:gd name="connsiteY2" fmla="*/ 1846222 h 2079897"/>
              <a:gd name="connsiteX3" fmla="*/ 0 w 1658858"/>
              <a:gd name="connsiteY3" fmla="*/ 2079897 h 2079897"/>
              <a:gd name="connsiteX4" fmla="*/ 142493 w 1658858"/>
              <a:gd name="connsiteY4" fmla="*/ 348296 h 2079897"/>
              <a:gd name="connsiteX0" fmla="*/ 142493 w 1651671"/>
              <a:gd name="connsiteY0" fmla="*/ 335552 h 2067153"/>
              <a:gd name="connsiteX1" fmla="*/ 1651671 w 1651671"/>
              <a:gd name="connsiteY1" fmla="*/ 0 h 2067153"/>
              <a:gd name="connsiteX2" fmla="*/ 1604817 w 1651671"/>
              <a:gd name="connsiteY2" fmla="*/ 1833478 h 2067153"/>
              <a:gd name="connsiteX3" fmla="*/ 0 w 1651671"/>
              <a:gd name="connsiteY3" fmla="*/ 2067153 h 2067153"/>
              <a:gd name="connsiteX4" fmla="*/ 142493 w 1651671"/>
              <a:gd name="connsiteY4" fmla="*/ 335552 h 2067153"/>
              <a:gd name="connsiteX0" fmla="*/ 121454 w 1651671"/>
              <a:gd name="connsiteY0" fmla="*/ 364766 h 2067153"/>
              <a:gd name="connsiteX1" fmla="*/ 1651671 w 1651671"/>
              <a:gd name="connsiteY1" fmla="*/ 0 h 2067153"/>
              <a:gd name="connsiteX2" fmla="*/ 1604817 w 1651671"/>
              <a:gd name="connsiteY2" fmla="*/ 1833478 h 2067153"/>
              <a:gd name="connsiteX3" fmla="*/ 0 w 1651671"/>
              <a:gd name="connsiteY3" fmla="*/ 2067153 h 2067153"/>
              <a:gd name="connsiteX4" fmla="*/ 121454 w 1651671"/>
              <a:gd name="connsiteY4" fmla="*/ 364766 h 2067153"/>
              <a:gd name="connsiteX0" fmla="*/ 121454 w 1651671"/>
              <a:gd name="connsiteY0" fmla="*/ 364766 h 2067153"/>
              <a:gd name="connsiteX1" fmla="*/ 1651671 w 1651671"/>
              <a:gd name="connsiteY1" fmla="*/ 0 h 2067153"/>
              <a:gd name="connsiteX2" fmla="*/ 1604817 w 1651671"/>
              <a:gd name="connsiteY2" fmla="*/ 1833478 h 2067153"/>
              <a:gd name="connsiteX3" fmla="*/ 0 w 1651671"/>
              <a:gd name="connsiteY3" fmla="*/ 2067153 h 2067153"/>
              <a:gd name="connsiteX4" fmla="*/ 121454 w 1651671"/>
              <a:gd name="connsiteY4" fmla="*/ 364766 h 2067153"/>
              <a:gd name="connsiteX0" fmla="*/ 135125 w 1651671"/>
              <a:gd name="connsiteY0" fmla="*/ 340526 h 2067153"/>
              <a:gd name="connsiteX1" fmla="*/ 1651671 w 1651671"/>
              <a:gd name="connsiteY1" fmla="*/ 0 h 2067153"/>
              <a:gd name="connsiteX2" fmla="*/ 1604817 w 1651671"/>
              <a:gd name="connsiteY2" fmla="*/ 1833478 h 2067153"/>
              <a:gd name="connsiteX3" fmla="*/ 0 w 1651671"/>
              <a:gd name="connsiteY3" fmla="*/ 2067153 h 2067153"/>
              <a:gd name="connsiteX4" fmla="*/ 135125 w 1651671"/>
              <a:gd name="connsiteY4" fmla="*/ 340526 h 2067153"/>
              <a:gd name="connsiteX0" fmla="*/ 135125 w 1651671"/>
              <a:gd name="connsiteY0" fmla="*/ 340526 h 2067153"/>
              <a:gd name="connsiteX1" fmla="*/ 1651671 w 1651671"/>
              <a:gd name="connsiteY1" fmla="*/ 0 h 2067153"/>
              <a:gd name="connsiteX2" fmla="*/ 1604817 w 1651671"/>
              <a:gd name="connsiteY2" fmla="*/ 1833478 h 2067153"/>
              <a:gd name="connsiteX3" fmla="*/ 0 w 1651671"/>
              <a:gd name="connsiteY3" fmla="*/ 2067153 h 2067153"/>
              <a:gd name="connsiteX4" fmla="*/ 135125 w 1651671"/>
              <a:gd name="connsiteY4" fmla="*/ 340526 h 2067153"/>
              <a:gd name="connsiteX0" fmla="*/ 147024 w 1663570"/>
              <a:gd name="connsiteY0" fmla="*/ 340526 h 2055878"/>
              <a:gd name="connsiteX1" fmla="*/ 1663570 w 1663570"/>
              <a:gd name="connsiteY1" fmla="*/ 0 h 2055878"/>
              <a:gd name="connsiteX2" fmla="*/ 1616716 w 1663570"/>
              <a:gd name="connsiteY2" fmla="*/ 1833478 h 2055878"/>
              <a:gd name="connsiteX3" fmla="*/ 0 w 1663570"/>
              <a:gd name="connsiteY3" fmla="*/ 2055878 h 2055878"/>
              <a:gd name="connsiteX4" fmla="*/ 147024 w 1663570"/>
              <a:gd name="connsiteY4" fmla="*/ 340526 h 2055878"/>
              <a:gd name="connsiteX0" fmla="*/ 147024 w 1668985"/>
              <a:gd name="connsiteY0" fmla="*/ 342036 h 2057388"/>
              <a:gd name="connsiteX1" fmla="*/ 1668985 w 1668985"/>
              <a:gd name="connsiteY1" fmla="*/ 0 h 2057388"/>
              <a:gd name="connsiteX2" fmla="*/ 1616716 w 1668985"/>
              <a:gd name="connsiteY2" fmla="*/ 1834988 h 2057388"/>
              <a:gd name="connsiteX3" fmla="*/ 0 w 1668985"/>
              <a:gd name="connsiteY3" fmla="*/ 2057388 h 2057388"/>
              <a:gd name="connsiteX4" fmla="*/ 147024 w 1668985"/>
              <a:gd name="connsiteY4" fmla="*/ 342036 h 2057388"/>
              <a:gd name="connsiteX0" fmla="*/ 147979 w 1669940"/>
              <a:gd name="connsiteY0" fmla="*/ 342036 h 2076063"/>
              <a:gd name="connsiteX1" fmla="*/ 1669940 w 1669940"/>
              <a:gd name="connsiteY1" fmla="*/ 0 h 2076063"/>
              <a:gd name="connsiteX2" fmla="*/ 1617671 w 1669940"/>
              <a:gd name="connsiteY2" fmla="*/ 1834988 h 2076063"/>
              <a:gd name="connsiteX3" fmla="*/ 0 w 1669940"/>
              <a:gd name="connsiteY3" fmla="*/ 2076063 h 2076063"/>
              <a:gd name="connsiteX4" fmla="*/ 147979 w 1669940"/>
              <a:gd name="connsiteY4" fmla="*/ 342036 h 2076063"/>
              <a:gd name="connsiteX0" fmla="*/ 147979 w 1669940"/>
              <a:gd name="connsiteY0" fmla="*/ 342036 h 2076063"/>
              <a:gd name="connsiteX1" fmla="*/ 1669940 w 1669940"/>
              <a:gd name="connsiteY1" fmla="*/ 0 h 2076063"/>
              <a:gd name="connsiteX2" fmla="*/ 1666479 w 1669940"/>
              <a:gd name="connsiteY2" fmla="*/ 1818643 h 2076063"/>
              <a:gd name="connsiteX3" fmla="*/ 0 w 1669940"/>
              <a:gd name="connsiteY3" fmla="*/ 2076063 h 2076063"/>
              <a:gd name="connsiteX4" fmla="*/ 147979 w 1669940"/>
              <a:gd name="connsiteY4" fmla="*/ 342036 h 2076063"/>
              <a:gd name="connsiteX0" fmla="*/ 136976 w 1669940"/>
              <a:gd name="connsiteY0" fmla="*/ 369582 h 2076063"/>
              <a:gd name="connsiteX1" fmla="*/ 1669940 w 1669940"/>
              <a:gd name="connsiteY1" fmla="*/ 0 h 2076063"/>
              <a:gd name="connsiteX2" fmla="*/ 1666479 w 1669940"/>
              <a:gd name="connsiteY2" fmla="*/ 1818643 h 2076063"/>
              <a:gd name="connsiteX3" fmla="*/ 0 w 1669940"/>
              <a:gd name="connsiteY3" fmla="*/ 2076063 h 2076063"/>
              <a:gd name="connsiteX4" fmla="*/ 136976 w 1669940"/>
              <a:gd name="connsiteY4" fmla="*/ 369582 h 2076063"/>
              <a:gd name="connsiteX0" fmla="*/ 136976 w 1670612"/>
              <a:gd name="connsiteY0" fmla="*/ 345211 h 2051692"/>
              <a:gd name="connsiteX1" fmla="*/ 1670612 w 1670612"/>
              <a:gd name="connsiteY1" fmla="*/ 0 h 2051692"/>
              <a:gd name="connsiteX2" fmla="*/ 1666479 w 1670612"/>
              <a:gd name="connsiteY2" fmla="*/ 1794272 h 2051692"/>
              <a:gd name="connsiteX3" fmla="*/ 0 w 1670612"/>
              <a:gd name="connsiteY3" fmla="*/ 2051692 h 2051692"/>
              <a:gd name="connsiteX4" fmla="*/ 136976 w 1670612"/>
              <a:gd name="connsiteY4" fmla="*/ 345211 h 2051692"/>
              <a:gd name="connsiteX0" fmla="*/ 136976 w 1670612"/>
              <a:gd name="connsiteY0" fmla="*/ 345211 h 2051692"/>
              <a:gd name="connsiteX1" fmla="*/ 1670612 w 1670612"/>
              <a:gd name="connsiteY1" fmla="*/ 0 h 2051692"/>
              <a:gd name="connsiteX2" fmla="*/ 1662941 w 1670612"/>
              <a:gd name="connsiteY2" fmla="*/ 1825926 h 2051692"/>
              <a:gd name="connsiteX3" fmla="*/ 0 w 1670612"/>
              <a:gd name="connsiteY3" fmla="*/ 2051692 h 2051692"/>
              <a:gd name="connsiteX4" fmla="*/ 136976 w 1670612"/>
              <a:gd name="connsiteY4" fmla="*/ 345211 h 2051692"/>
              <a:gd name="connsiteX0" fmla="*/ 136976 w 1670612"/>
              <a:gd name="connsiteY0" fmla="*/ 345211 h 2051692"/>
              <a:gd name="connsiteX1" fmla="*/ 1670612 w 1670612"/>
              <a:gd name="connsiteY1" fmla="*/ 0 h 2051692"/>
              <a:gd name="connsiteX2" fmla="*/ 1650115 w 1670612"/>
              <a:gd name="connsiteY2" fmla="*/ 1826860 h 2051692"/>
              <a:gd name="connsiteX3" fmla="*/ 0 w 1670612"/>
              <a:gd name="connsiteY3" fmla="*/ 2051692 h 2051692"/>
              <a:gd name="connsiteX4" fmla="*/ 136976 w 1670612"/>
              <a:gd name="connsiteY4" fmla="*/ 345211 h 2051692"/>
              <a:gd name="connsiteX0" fmla="*/ 136976 w 1685189"/>
              <a:gd name="connsiteY0" fmla="*/ 349176 h 2055657"/>
              <a:gd name="connsiteX1" fmla="*/ 1685189 w 1685189"/>
              <a:gd name="connsiteY1" fmla="*/ 0 h 2055657"/>
              <a:gd name="connsiteX2" fmla="*/ 1650115 w 1685189"/>
              <a:gd name="connsiteY2" fmla="*/ 1830825 h 2055657"/>
              <a:gd name="connsiteX3" fmla="*/ 0 w 1685189"/>
              <a:gd name="connsiteY3" fmla="*/ 2055657 h 2055657"/>
              <a:gd name="connsiteX4" fmla="*/ 136976 w 1685189"/>
              <a:gd name="connsiteY4" fmla="*/ 349176 h 2055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5189" h="2055657">
                <a:moveTo>
                  <a:pt x="136976" y="349176"/>
                </a:moveTo>
                <a:lnTo>
                  <a:pt x="1685189" y="0"/>
                </a:lnTo>
                <a:cubicBezTo>
                  <a:pt x="1684035" y="606214"/>
                  <a:pt x="1651269" y="1224611"/>
                  <a:pt x="1650115" y="1830825"/>
                </a:cubicBezTo>
                <a:lnTo>
                  <a:pt x="0" y="2055657"/>
                </a:lnTo>
                <a:cubicBezTo>
                  <a:pt x="2316" y="1567189"/>
                  <a:pt x="103050" y="828945"/>
                  <a:pt x="136976" y="349176"/>
                </a:cubicBezTo>
                <a:close/>
              </a:path>
            </a:pathLst>
          </a:cu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/>
          <p:cNvSpPr/>
          <p:nvPr/>
        </p:nvSpPr>
        <p:spPr>
          <a:xfrm rot="3400391">
            <a:off x="1759744" y="4399757"/>
            <a:ext cx="3627437" cy="857250"/>
          </a:xfrm>
          <a:custGeom>
            <a:avLst/>
            <a:gdLst>
              <a:gd name="connsiteX0" fmla="*/ 0 w 1577986"/>
              <a:gd name="connsiteY0" fmla="*/ 0 h 1009183"/>
              <a:gd name="connsiteX1" fmla="*/ 1577986 w 1577986"/>
              <a:gd name="connsiteY1" fmla="*/ 0 h 1009183"/>
              <a:gd name="connsiteX2" fmla="*/ 1577986 w 1577986"/>
              <a:gd name="connsiteY2" fmla="*/ 1009183 h 1009183"/>
              <a:gd name="connsiteX3" fmla="*/ 0 w 1577986"/>
              <a:gd name="connsiteY3" fmla="*/ 1009183 h 1009183"/>
              <a:gd name="connsiteX4" fmla="*/ 0 w 1577986"/>
              <a:gd name="connsiteY4" fmla="*/ 0 h 1009183"/>
              <a:gd name="connsiteX0" fmla="*/ 0 w 1620521"/>
              <a:gd name="connsiteY0" fmla="*/ 11428 h 1020611"/>
              <a:gd name="connsiteX1" fmla="*/ 1620521 w 1620521"/>
              <a:gd name="connsiteY1" fmla="*/ 0 h 1020611"/>
              <a:gd name="connsiteX2" fmla="*/ 1577986 w 1620521"/>
              <a:gd name="connsiteY2" fmla="*/ 1020611 h 1020611"/>
              <a:gd name="connsiteX3" fmla="*/ 0 w 1620521"/>
              <a:gd name="connsiteY3" fmla="*/ 1020611 h 1020611"/>
              <a:gd name="connsiteX4" fmla="*/ 0 w 1620521"/>
              <a:gd name="connsiteY4" fmla="*/ 11428 h 1020611"/>
              <a:gd name="connsiteX0" fmla="*/ 0 w 1630946"/>
              <a:gd name="connsiteY0" fmla="*/ 127142 h 1020611"/>
              <a:gd name="connsiteX1" fmla="*/ 1630946 w 1630946"/>
              <a:gd name="connsiteY1" fmla="*/ 0 h 1020611"/>
              <a:gd name="connsiteX2" fmla="*/ 1588411 w 1630946"/>
              <a:gd name="connsiteY2" fmla="*/ 1020611 h 1020611"/>
              <a:gd name="connsiteX3" fmla="*/ 10425 w 1630946"/>
              <a:gd name="connsiteY3" fmla="*/ 1020611 h 1020611"/>
              <a:gd name="connsiteX4" fmla="*/ 0 w 1630946"/>
              <a:gd name="connsiteY4" fmla="*/ 127142 h 1020611"/>
              <a:gd name="connsiteX0" fmla="*/ 0 w 2338591"/>
              <a:gd name="connsiteY0" fmla="*/ 127142 h 1020611"/>
              <a:gd name="connsiteX1" fmla="*/ 1630946 w 2338591"/>
              <a:gd name="connsiteY1" fmla="*/ 0 h 1020611"/>
              <a:gd name="connsiteX2" fmla="*/ 2338591 w 2338591"/>
              <a:gd name="connsiteY2" fmla="*/ 458918 h 1020611"/>
              <a:gd name="connsiteX3" fmla="*/ 10425 w 2338591"/>
              <a:gd name="connsiteY3" fmla="*/ 1020611 h 1020611"/>
              <a:gd name="connsiteX4" fmla="*/ 0 w 2338591"/>
              <a:gd name="connsiteY4" fmla="*/ 127142 h 1020611"/>
              <a:gd name="connsiteX0" fmla="*/ 0 w 2338591"/>
              <a:gd name="connsiteY0" fmla="*/ 127142 h 711111"/>
              <a:gd name="connsiteX1" fmla="*/ 1630946 w 2338591"/>
              <a:gd name="connsiteY1" fmla="*/ 0 h 711111"/>
              <a:gd name="connsiteX2" fmla="*/ 2338591 w 2338591"/>
              <a:gd name="connsiteY2" fmla="*/ 458918 h 711111"/>
              <a:gd name="connsiteX3" fmla="*/ 664816 w 2338591"/>
              <a:gd name="connsiteY3" fmla="*/ 711111 h 711111"/>
              <a:gd name="connsiteX4" fmla="*/ 0 w 2338591"/>
              <a:gd name="connsiteY4" fmla="*/ 127142 h 711111"/>
              <a:gd name="connsiteX0" fmla="*/ 0 w 2338591"/>
              <a:gd name="connsiteY0" fmla="*/ 127142 h 535448"/>
              <a:gd name="connsiteX1" fmla="*/ 1630946 w 2338591"/>
              <a:gd name="connsiteY1" fmla="*/ 0 h 535448"/>
              <a:gd name="connsiteX2" fmla="*/ 2338591 w 2338591"/>
              <a:gd name="connsiteY2" fmla="*/ 458918 h 535448"/>
              <a:gd name="connsiteX3" fmla="*/ 850363 w 2338591"/>
              <a:gd name="connsiteY3" fmla="*/ 535448 h 535448"/>
              <a:gd name="connsiteX4" fmla="*/ 0 w 2338591"/>
              <a:gd name="connsiteY4" fmla="*/ 127142 h 535448"/>
              <a:gd name="connsiteX0" fmla="*/ 0 w 2338591"/>
              <a:gd name="connsiteY0" fmla="*/ 127142 h 458918"/>
              <a:gd name="connsiteX1" fmla="*/ 1630946 w 2338591"/>
              <a:gd name="connsiteY1" fmla="*/ 0 h 458918"/>
              <a:gd name="connsiteX2" fmla="*/ 2338591 w 2338591"/>
              <a:gd name="connsiteY2" fmla="*/ 458918 h 458918"/>
              <a:gd name="connsiteX3" fmla="*/ 886368 w 2338591"/>
              <a:gd name="connsiteY3" fmla="*/ 454063 h 458918"/>
              <a:gd name="connsiteX4" fmla="*/ 0 w 2338591"/>
              <a:gd name="connsiteY4" fmla="*/ 127142 h 458918"/>
              <a:gd name="connsiteX0" fmla="*/ 0 w 2338591"/>
              <a:gd name="connsiteY0" fmla="*/ 127142 h 556840"/>
              <a:gd name="connsiteX1" fmla="*/ 1630946 w 2338591"/>
              <a:gd name="connsiteY1" fmla="*/ 0 h 556840"/>
              <a:gd name="connsiteX2" fmla="*/ 2338591 w 2338591"/>
              <a:gd name="connsiteY2" fmla="*/ 458918 h 556840"/>
              <a:gd name="connsiteX3" fmla="*/ 836299 w 2338591"/>
              <a:gd name="connsiteY3" fmla="*/ 556840 h 556840"/>
              <a:gd name="connsiteX4" fmla="*/ 0 w 2338591"/>
              <a:gd name="connsiteY4" fmla="*/ 127142 h 556840"/>
              <a:gd name="connsiteX0" fmla="*/ 0 w 2386145"/>
              <a:gd name="connsiteY0" fmla="*/ 127142 h 556840"/>
              <a:gd name="connsiteX1" fmla="*/ 1630946 w 2386145"/>
              <a:gd name="connsiteY1" fmla="*/ 0 h 556840"/>
              <a:gd name="connsiteX2" fmla="*/ 2386145 w 2386145"/>
              <a:gd name="connsiteY2" fmla="*/ 480670 h 556840"/>
              <a:gd name="connsiteX3" fmla="*/ 836299 w 2386145"/>
              <a:gd name="connsiteY3" fmla="*/ 556840 h 556840"/>
              <a:gd name="connsiteX4" fmla="*/ 0 w 2386145"/>
              <a:gd name="connsiteY4" fmla="*/ 127142 h 556840"/>
              <a:gd name="connsiteX0" fmla="*/ 0 w 2386145"/>
              <a:gd name="connsiteY0" fmla="*/ 127142 h 568808"/>
              <a:gd name="connsiteX1" fmla="*/ 1630946 w 2386145"/>
              <a:gd name="connsiteY1" fmla="*/ 0 h 568808"/>
              <a:gd name="connsiteX2" fmla="*/ 2386145 w 2386145"/>
              <a:gd name="connsiteY2" fmla="*/ 480670 h 568808"/>
              <a:gd name="connsiteX3" fmla="*/ 861737 w 2386145"/>
              <a:gd name="connsiteY3" fmla="*/ 568808 h 568808"/>
              <a:gd name="connsiteX4" fmla="*/ 0 w 2386145"/>
              <a:gd name="connsiteY4" fmla="*/ 127142 h 568808"/>
              <a:gd name="connsiteX0" fmla="*/ 0 w 2381776"/>
              <a:gd name="connsiteY0" fmla="*/ 120499 h 568808"/>
              <a:gd name="connsiteX1" fmla="*/ 1626577 w 2381776"/>
              <a:gd name="connsiteY1" fmla="*/ 0 h 568808"/>
              <a:gd name="connsiteX2" fmla="*/ 2381776 w 2381776"/>
              <a:gd name="connsiteY2" fmla="*/ 480670 h 568808"/>
              <a:gd name="connsiteX3" fmla="*/ 857368 w 2381776"/>
              <a:gd name="connsiteY3" fmla="*/ 568808 h 568808"/>
              <a:gd name="connsiteX4" fmla="*/ 0 w 2381776"/>
              <a:gd name="connsiteY4" fmla="*/ 120499 h 568808"/>
              <a:gd name="connsiteX0" fmla="*/ 0 w 2381777"/>
              <a:gd name="connsiteY0" fmla="*/ 120499 h 568808"/>
              <a:gd name="connsiteX1" fmla="*/ 1626578 w 2381777"/>
              <a:gd name="connsiteY1" fmla="*/ 0 h 568808"/>
              <a:gd name="connsiteX2" fmla="*/ 2381777 w 2381777"/>
              <a:gd name="connsiteY2" fmla="*/ 480670 h 568808"/>
              <a:gd name="connsiteX3" fmla="*/ 857369 w 2381777"/>
              <a:gd name="connsiteY3" fmla="*/ 568808 h 568808"/>
              <a:gd name="connsiteX4" fmla="*/ 0 w 2381777"/>
              <a:gd name="connsiteY4" fmla="*/ 120499 h 568808"/>
              <a:gd name="connsiteX0" fmla="*/ 0 w 2386236"/>
              <a:gd name="connsiteY0" fmla="*/ 112808 h 568808"/>
              <a:gd name="connsiteX1" fmla="*/ 1631037 w 2386236"/>
              <a:gd name="connsiteY1" fmla="*/ 0 h 568808"/>
              <a:gd name="connsiteX2" fmla="*/ 2386236 w 2386236"/>
              <a:gd name="connsiteY2" fmla="*/ 480670 h 568808"/>
              <a:gd name="connsiteX3" fmla="*/ 861828 w 2386236"/>
              <a:gd name="connsiteY3" fmla="*/ 568808 h 568808"/>
              <a:gd name="connsiteX4" fmla="*/ 0 w 2386236"/>
              <a:gd name="connsiteY4" fmla="*/ 112808 h 568808"/>
              <a:gd name="connsiteX0" fmla="*/ 0 w 2393926"/>
              <a:gd name="connsiteY0" fmla="*/ 117267 h 568808"/>
              <a:gd name="connsiteX1" fmla="*/ 1638727 w 2393926"/>
              <a:gd name="connsiteY1" fmla="*/ 0 h 568808"/>
              <a:gd name="connsiteX2" fmla="*/ 2393926 w 2393926"/>
              <a:gd name="connsiteY2" fmla="*/ 480670 h 568808"/>
              <a:gd name="connsiteX3" fmla="*/ 869518 w 2393926"/>
              <a:gd name="connsiteY3" fmla="*/ 568808 h 568808"/>
              <a:gd name="connsiteX4" fmla="*/ 0 w 2393926"/>
              <a:gd name="connsiteY4" fmla="*/ 117267 h 568808"/>
              <a:gd name="connsiteX0" fmla="*/ 0 w 2383374"/>
              <a:gd name="connsiteY0" fmla="*/ 138353 h 568808"/>
              <a:gd name="connsiteX1" fmla="*/ 1628175 w 2383374"/>
              <a:gd name="connsiteY1" fmla="*/ 0 h 568808"/>
              <a:gd name="connsiteX2" fmla="*/ 2383374 w 2383374"/>
              <a:gd name="connsiteY2" fmla="*/ 480670 h 568808"/>
              <a:gd name="connsiteX3" fmla="*/ 858966 w 2383374"/>
              <a:gd name="connsiteY3" fmla="*/ 568808 h 568808"/>
              <a:gd name="connsiteX4" fmla="*/ 0 w 2383374"/>
              <a:gd name="connsiteY4" fmla="*/ 138353 h 568808"/>
              <a:gd name="connsiteX0" fmla="*/ 0 w 2383374"/>
              <a:gd name="connsiteY0" fmla="*/ 109411 h 539866"/>
              <a:gd name="connsiteX1" fmla="*/ 1628365 w 2383374"/>
              <a:gd name="connsiteY1" fmla="*/ 0 h 539866"/>
              <a:gd name="connsiteX2" fmla="*/ 2383374 w 2383374"/>
              <a:gd name="connsiteY2" fmla="*/ 451728 h 539866"/>
              <a:gd name="connsiteX3" fmla="*/ 858966 w 2383374"/>
              <a:gd name="connsiteY3" fmla="*/ 539866 h 539866"/>
              <a:gd name="connsiteX4" fmla="*/ 0 w 2383374"/>
              <a:gd name="connsiteY4" fmla="*/ 109411 h 539866"/>
              <a:gd name="connsiteX0" fmla="*/ 0 w 2383374"/>
              <a:gd name="connsiteY0" fmla="*/ 105664 h 536119"/>
              <a:gd name="connsiteX1" fmla="*/ 1621648 w 2383374"/>
              <a:gd name="connsiteY1" fmla="*/ 0 h 536119"/>
              <a:gd name="connsiteX2" fmla="*/ 2383374 w 2383374"/>
              <a:gd name="connsiteY2" fmla="*/ 447981 h 536119"/>
              <a:gd name="connsiteX3" fmla="*/ 858966 w 2383374"/>
              <a:gd name="connsiteY3" fmla="*/ 536119 h 536119"/>
              <a:gd name="connsiteX4" fmla="*/ 0 w 2383374"/>
              <a:gd name="connsiteY4" fmla="*/ 105664 h 536119"/>
              <a:gd name="connsiteX0" fmla="*/ 0 w 2383374"/>
              <a:gd name="connsiteY0" fmla="*/ 111170 h 541625"/>
              <a:gd name="connsiteX1" fmla="*/ 1612945 w 2383374"/>
              <a:gd name="connsiteY1" fmla="*/ 0 h 541625"/>
              <a:gd name="connsiteX2" fmla="*/ 2383374 w 2383374"/>
              <a:gd name="connsiteY2" fmla="*/ 453487 h 541625"/>
              <a:gd name="connsiteX3" fmla="*/ 858966 w 2383374"/>
              <a:gd name="connsiteY3" fmla="*/ 541625 h 541625"/>
              <a:gd name="connsiteX4" fmla="*/ 0 w 2383374"/>
              <a:gd name="connsiteY4" fmla="*/ 111170 h 54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3374" h="541625">
                <a:moveTo>
                  <a:pt x="0" y="111170"/>
                </a:moveTo>
                <a:lnTo>
                  <a:pt x="1612945" y="0"/>
                </a:lnTo>
                <a:lnTo>
                  <a:pt x="2383374" y="453487"/>
                </a:lnTo>
                <a:lnTo>
                  <a:pt x="858966" y="541625"/>
                </a:lnTo>
                <a:lnTo>
                  <a:pt x="0" y="111170"/>
                </a:lnTo>
                <a:close/>
              </a:path>
            </a:pathLst>
          </a:cu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>
          <a:xfrm rot="20050231">
            <a:off x="3859213" y="4467225"/>
            <a:ext cx="3343275" cy="1385888"/>
          </a:xfrm>
          <a:custGeom>
            <a:avLst/>
            <a:gdLst>
              <a:gd name="connsiteX0" fmla="*/ 0 w 2186475"/>
              <a:gd name="connsiteY0" fmla="*/ 0 h 841639"/>
              <a:gd name="connsiteX1" fmla="*/ 2186475 w 2186475"/>
              <a:gd name="connsiteY1" fmla="*/ 0 h 841639"/>
              <a:gd name="connsiteX2" fmla="*/ 2186475 w 2186475"/>
              <a:gd name="connsiteY2" fmla="*/ 841639 h 841639"/>
              <a:gd name="connsiteX3" fmla="*/ 0 w 2186475"/>
              <a:gd name="connsiteY3" fmla="*/ 841639 h 841639"/>
              <a:gd name="connsiteX4" fmla="*/ 0 w 2186475"/>
              <a:gd name="connsiteY4" fmla="*/ 0 h 841639"/>
              <a:gd name="connsiteX0" fmla="*/ 348466 w 2186475"/>
              <a:gd name="connsiteY0" fmla="*/ 2070 h 841639"/>
              <a:gd name="connsiteX1" fmla="*/ 2186475 w 2186475"/>
              <a:gd name="connsiteY1" fmla="*/ 0 h 841639"/>
              <a:gd name="connsiteX2" fmla="*/ 2186475 w 2186475"/>
              <a:gd name="connsiteY2" fmla="*/ 841639 h 841639"/>
              <a:gd name="connsiteX3" fmla="*/ 0 w 2186475"/>
              <a:gd name="connsiteY3" fmla="*/ 841639 h 841639"/>
              <a:gd name="connsiteX4" fmla="*/ 348466 w 2186475"/>
              <a:gd name="connsiteY4" fmla="*/ 2070 h 841639"/>
              <a:gd name="connsiteX0" fmla="*/ 348466 w 2186475"/>
              <a:gd name="connsiteY0" fmla="*/ 2070 h 841639"/>
              <a:gd name="connsiteX1" fmla="*/ 2186475 w 2186475"/>
              <a:gd name="connsiteY1" fmla="*/ 0 h 841639"/>
              <a:gd name="connsiteX2" fmla="*/ 1766860 w 2186475"/>
              <a:gd name="connsiteY2" fmla="*/ 776684 h 841639"/>
              <a:gd name="connsiteX3" fmla="*/ 0 w 2186475"/>
              <a:gd name="connsiteY3" fmla="*/ 841639 h 841639"/>
              <a:gd name="connsiteX4" fmla="*/ 348466 w 2186475"/>
              <a:gd name="connsiteY4" fmla="*/ 2070 h 841639"/>
              <a:gd name="connsiteX0" fmla="*/ 348466 w 2186475"/>
              <a:gd name="connsiteY0" fmla="*/ 2070 h 841639"/>
              <a:gd name="connsiteX1" fmla="*/ 2186475 w 2186475"/>
              <a:gd name="connsiteY1" fmla="*/ 0 h 841639"/>
              <a:gd name="connsiteX2" fmla="*/ 1698145 w 2186475"/>
              <a:gd name="connsiteY2" fmla="*/ 775930 h 841639"/>
              <a:gd name="connsiteX3" fmla="*/ 0 w 2186475"/>
              <a:gd name="connsiteY3" fmla="*/ 841639 h 841639"/>
              <a:gd name="connsiteX4" fmla="*/ 348466 w 2186475"/>
              <a:gd name="connsiteY4" fmla="*/ 2070 h 841639"/>
              <a:gd name="connsiteX0" fmla="*/ 348466 w 2145690"/>
              <a:gd name="connsiteY0" fmla="*/ 0 h 839569"/>
              <a:gd name="connsiteX1" fmla="*/ 2145690 w 2145690"/>
              <a:gd name="connsiteY1" fmla="*/ 6633 h 839569"/>
              <a:gd name="connsiteX2" fmla="*/ 1698145 w 2145690"/>
              <a:gd name="connsiteY2" fmla="*/ 773860 h 839569"/>
              <a:gd name="connsiteX3" fmla="*/ 0 w 2145690"/>
              <a:gd name="connsiteY3" fmla="*/ 839569 h 839569"/>
              <a:gd name="connsiteX4" fmla="*/ 348466 w 2145690"/>
              <a:gd name="connsiteY4" fmla="*/ 0 h 839569"/>
              <a:gd name="connsiteX0" fmla="*/ 348466 w 2186369"/>
              <a:gd name="connsiteY0" fmla="*/ 10249 h 849818"/>
              <a:gd name="connsiteX1" fmla="*/ 2186369 w 2186369"/>
              <a:gd name="connsiteY1" fmla="*/ 0 h 849818"/>
              <a:gd name="connsiteX2" fmla="*/ 1698145 w 2186369"/>
              <a:gd name="connsiteY2" fmla="*/ 784109 h 849818"/>
              <a:gd name="connsiteX3" fmla="*/ 0 w 2186369"/>
              <a:gd name="connsiteY3" fmla="*/ 849818 h 849818"/>
              <a:gd name="connsiteX4" fmla="*/ 348466 w 2186369"/>
              <a:gd name="connsiteY4" fmla="*/ 10249 h 849818"/>
              <a:gd name="connsiteX0" fmla="*/ 348466 w 2186369"/>
              <a:gd name="connsiteY0" fmla="*/ 10249 h 849818"/>
              <a:gd name="connsiteX1" fmla="*/ 2186369 w 2186369"/>
              <a:gd name="connsiteY1" fmla="*/ 0 h 849818"/>
              <a:gd name="connsiteX2" fmla="*/ 1620832 w 2186369"/>
              <a:gd name="connsiteY2" fmla="*/ 750749 h 849818"/>
              <a:gd name="connsiteX3" fmla="*/ 0 w 2186369"/>
              <a:gd name="connsiteY3" fmla="*/ 849818 h 849818"/>
              <a:gd name="connsiteX4" fmla="*/ 348466 w 2186369"/>
              <a:gd name="connsiteY4" fmla="*/ 10249 h 849818"/>
              <a:gd name="connsiteX0" fmla="*/ 348466 w 2186369"/>
              <a:gd name="connsiteY0" fmla="*/ 10249 h 849818"/>
              <a:gd name="connsiteX1" fmla="*/ 2186369 w 2186369"/>
              <a:gd name="connsiteY1" fmla="*/ 0 h 849818"/>
              <a:gd name="connsiteX2" fmla="*/ 1706219 w 2186369"/>
              <a:gd name="connsiteY2" fmla="*/ 775827 h 849818"/>
              <a:gd name="connsiteX3" fmla="*/ 0 w 2186369"/>
              <a:gd name="connsiteY3" fmla="*/ 849818 h 849818"/>
              <a:gd name="connsiteX4" fmla="*/ 348466 w 2186369"/>
              <a:gd name="connsiteY4" fmla="*/ 10249 h 849818"/>
              <a:gd name="connsiteX0" fmla="*/ 348466 w 2178086"/>
              <a:gd name="connsiteY0" fmla="*/ 18322 h 857891"/>
              <a:gd name="connsiteX1" fmla="*/ 2178086 w 2178086"/>
              <a:gd name="connsiteY1" fmla="*/ 0 h 857891"/>
              <a:gd name="connsiteX2" fmla="*/ 1706219 w 2178086"/>
              <a:gd name="connsiteY2" fmla="*/ 783900 h 857891"/>
              <a:gd name="connsiteX3" fmla="*/ 0 w 2178086"/>
              <a:gd name="connsiteY3" fmla="*/ 857891 h 857891"/>
              <a:gd name="connsiteX4" fmla="*/ 348466 w 2178086"/>
              <a:gd name="connsiteY4" fmla="*/ 18322 h 857891"/>
              <a:gd name="connsiteX0" fmla="*/ 348466 w 2195979"/>
              <a:gd name="connsiteY0" fmla="*/ 9660 h 849229"/>
              <a:gd name="connsiteX1" fmla="*/ 2195979 w 2195979"/>
              <a:gd name="connsiteY1" fmla="*/ 0 h 849229"/>
              <a:gd name="connsiteX2" fmla="*/ 1706219 w 2195979"/>
              <a:gd name="connsiteY2" fmla="*/ 775238 h 849229"/>
              <a:gd name="connsiteX3" fmla="*/ 0 w 2195979"/>
              <a:gd name="connsiteY3" fmla="*/ 849229 h 849229"/>
              <a:gd name="connsiteX4" fmla="*/ 348466 w 2195979"/>
              <a:gd name="connsiteY4" fmla="*/ 9660 h 849229"/>
              <a:gd name="connsiteX0" fmla="*/ 355395 w 2202908"/>
              <a:gd name="connsiteY0" fmla="*/ 9660 h 863543"/>
              <a:gd name="connsiteX1" fmla="*/ 2202908 w 2202908"/>
              <a:gd name="connsiteY1" fmla="*/ 0 h 863543"/>
              <a:gd name="connsiteX2" fmla="*/ 1713148 w 2202908"/>
              <a:gd name="connsiteY2" fmla="*/ 775238 h 863543"/>
              <a:gd name="connsiteX3" fmla="*/ 0 w 2202908"/>
              <a:gd name="connsiteY3" fmla="*/ 863543 h 863543"/>
              <a:gd name="connsiteX4" fmla="*/ 355395 w 2202908"/>
              <a:gd name="connsiteY4" fmla="*/ 9660 h 863543"/>
              <a:gd name="connsiteX0" fmla="*/ 360477 w 2207990"/>
              <a:gd name="connsiteY0" fmla="*/ 9660 h 883169"/>
              <a:gd name="connsiteX1" fmla="*/ 2207990 w 2207990"/>
              <a:gd name="connsiteY1" fmla="*/ 0 h 883169"/>
              <a:gd name="connsiteX2" fmla="*/ 1718230 w 2207990"/>
              <a:gd name="connsiteY2" fmla="*/ 775238 h 883169"/>
              <a:gd name="connsiteX3" fmla="*/ 0 w 2207990"/>
              <a:gd name="connsiteY3" fmla="*/ 883169 h 883169"/>
              <a:gd name="connsiteX4" fmla="*/ 360477 w 2207990"/>
              <a:gd name="connsiteY4" fmla="*/ 9660 h 883169"/>
              <a:gd name="connsiteX0" fmla="*/ 373885 w 2207990"/>
              <a:gd name="connsiteY0" fmla="*/ 29463 h 883169"/>
              <a:gd name="connsiteX1" fmla="*/ 2207990 w 2207990"/>
              <a:gd name="connsiteY1" fmla="*/ 0 h 883169"/>
              <a:gd name="connsiteX2" fmla="*/ 1718230 w 2207990"/>
              <a:gd name="connsiteY2" fmla="*/ 775238 h 883169"/>
              <a:gd name="connsiteX3" fmla="*/ 0 w 2207990"/>
              <a:gd name="connsiteY3" fmla="*/ 883169 h 883169"/>
              <a:gd name="connsiteX4" fmla="*/ 373885 w 2207990"/>
              <a:gd name="connsiteY4" fmla="*/ 29463 h 883169"/>
              <a:gd name="connsiteX0" fmla="*/ 279398 w 2113503"/>
              <a:gd name="connsiteY0" fmla="*/ 29463 h 927382"/>
              <a:gd name="connsiteX1" fmla="*/ 2113503 w 2113503"/>
              <a:gd name="connsiteY1" fmla="*/ 0 h 927382"/>
              <a:gd name="connsiteX2" fmla="*/ 1623743 w 2113503"/>
              <a:gd name="connsiteY2" fmla="*/ 775238 h 927382"/>
              <a:gd name="connsiteX3" fmla="*/ 0 w 2113503"/>
              <a:gd name="connsiteY3" fmla="*/ 927382 h 927382"/>
              <a:gd name="connsiteX4" fmla="*/ 279398 w 2113503"/>
              <a:gd name="connsiteY4" fmla="*/ 29463 h 927382"/>
              <a:gd name="connsiteX0" fmla="*/ 392540 w 2226645"/>
              <a:gd name="connsiteY0" fmla="*/ 29463 h 892477"/>
              <a:gd name="connsiteX1" fmla="*/ 2226645 w 2226645"/>
              <a:gd name="connsiteY1" fmla="*/ 0 h 892477"/>
              <a:gd name="connsiteX2" fmla="*/ 1736885 w 2226645"/>
              <a:gd name="connsiteY2" fmla="*/ 775238 h 892477"/>
              <a:gd name="connsiteX3" fmla="*/ 0 w 2226645"/>
              <a:gd name="connsiteY3" fmla="*/ 892477 h 892477"/>
              <a:gd name="connsiteX4" fmla="*/ 392540 w 2226645"/>
              <a:gd name="connsiteY4" fmla="*/ 29463 h 892477"/>
              <a:gd name="connsiteX0" fmla="*/ 392540 w 2226645"/>
              <a:gd name="connsiteY0" fmla="*/ 29463 h 892477"/>
              <a:gd name="connsiteX1" fmla="*/ 2226645 w 2226645"/>
              <a:gd name="connsiteY1" fmla="*/ 0 h 892477"/>
              <a:gd name="connsiteX2" fmla="*/ 1736885 w 2226645"/>
              <a:gd name="connsiteY2" fmla="*/ 775238 h 892477"/>
              <a:gd name="connsiteX3" fmla="*/ 0 w 2226645"/>
              <a:gd name="connsiteY3" fmla="*/ 892477 h 892477"/>
              <a:gd name="connsiteX4" fmla="*/ 392540 w 2226645"/>
              <a:gd name="connsiteY4" fmla="*/ 29463 h 892477"/>
              <a:gd name="connsiteX0" fmla="*/ 392540 w 2224815"/>
              <a:gd name="connsiteY0" fmla="*/ 25809 h 888823"/>
              <a:gd name="connsiteX1" fmla="*/ 2224815 w 2224815"/>
              <a:gd name="connsiteY1" fmla="*/ 0 h 888823"/>
              <a:gd name="connsiteX2" fmla="*/ 1736885 w 2224815"/>
              <a:gd name="connsiteY2" fmla="*/ 771584 h 888823"/>
              <a:gd name="connsiteX3" fmla="*/ 0 w 2224815"/>
              <a:gd name="connsiteY3" fmla="*/ 888823 h 888823"/>
              <a:gd name="connsiteX4" fmla="*/ 392540 w 2224815"/>
              <a:gd name="connsiteY4" fmla="*/ 25809 h 888823"/>
              <a:gd name="connsiteX0" fmla="*/ 392540 w 2215306"/>
              <a:gd name="connsiteY0" fmla="*/ 34769 h 897783"/>
              <a:gd name="connsiteX1" fmla="*/ 2215306 w 2215306"/>
              <a:gd name="connsiteY1" fmla="*/ 0 h 897783"/>
              <a:gd name="connsiteX2" fmla="*/ 1736885 w 2215306"/>
              <a:gd name="connsiteY2" fmla="*/ 780544 h 897783"/>
              <a:gd name="connsiteX3" fmla="*/ 0 w 2215306"/>
              <a:gd name="connsiteY3" fmla="*/ 897783 h 897783"/>
              <a:gd name="connsiteX4" fmla="*/ 392540 w 2215306"/>
              <a:gd name="connsiteY4" fmla="*/ 34769 h 897783"/>
              <a:gd name="connsiteX0" fmla="*/ 388914 w 2215306"/>
              <a:gd name="connsiteY0" fmla="*/ 42077 h 897783"/>
              <a:gd name="connsiteX1" fmla="*/ 2215306 w 2215306"/>
              <a:gd name="connsiteY1" fmla="*/ 0 h 897783"/>
              <a:gd name="connsiteX2" fmla="*/ 1736885 w 2215306"/>
              <a:gd name="connsiteY2" fmla="*/ 780544 h 897783"/>
              <a:gd name="connsiteX3" fmla="*/ 0 w 2215306"/>
              <a:gd name="connsiteY3" fmla="*/ 897783 h 897783"/>
              <a:gd name="connsiteX4" fmla="*/ 388914 w 2215306"/>
              <a:gd name="connsiteY4" fmla="*/ 42077 h 897783"/>
              <a:gd name="connsiteX0" fmla="*/ 395308 w 2215306"/>
              <a:gd name="connsiteY0" fmla="*/ 103722 h 897783"/>
              <a:gd name="connsiteX1" fmla="*/ 2215306 w 2215306"/>
              <a:gd name="connsiteY1" fmla="*/ 0 h 897783"/>
              <a:gd name="connsiteX2" fmla="*/ 1736885 w 2215306"/>
              <a:gd name="connsiteY2" fmla="*/ 780544 h 897783"/>
              <a:gd name="connsiteX3" fmla="*/ 0 w 2215306"/>
              <a:gd name="connsiteY3" fmla="*/ 897783 h 897783"/>
              <a:gd name="connsiteX4" fmla="*/ 395308 w 2215306"/>
              <a:gd name="connsiteY4" fmla="*/ 103722 h 897783"/>
              <a:gd name="connsiteX0" fmla="*/ 391682 w 2215306"/>
              <a:gd name="connsiteY0" fmla="*/ 111029 h 897783"/>
              <a:gd name="connsiteX1" fmla="*/ 2215306 w 2215306"/>
              <a:gd name="connsiteY1" fmla="*/ 0 h 897783"/>
              <a:gd name="connsiteX2" fmla="*/ 1736885 w 2215306"/>
              <a:gd name="connsiteY2" fmla="*/ 780544 h 897783"/>
              <a:gd name="connsiteX3" fmla="*/ 0 w 2215306"/>
              <a:gd name="connsiteY3" fmla="*/ 897783 h 897783"/>
              <a:gd name="connsiteX4" fmla="*/ 391682 w 2215306"/>
              <a:gd name="connsiteY4" fmla="*/ 111029 h 897783"/>
              <a:gd name="connsiteX0" fmla="*/ 427561 w 2215306"/>
              <a:gd name="connsiteY0" fmla="*/ 150520 h 897783"/>
              <a:gd name="connsiteX1" fmla="*/ 2215306 w 2215306"/>
              <a:gd name="connsiteY1" fmla="*/ 0 h 897783"/>
              <a:gd name="connsiteX2" fmla="*/ 1736885 w 2215306"/>
              <a:gd name="connsiteY2" fmla="*/ 780544 h 897783"/>
              <a:gd name="connsiteX3" fmla="*/ 0 w 2215306"/>
              <a:gd name="connsiteY3" fmla="*/ 897783 h 897783"/>
              <a:gd name="connsiteX4" fmla="*/ 427561 w 2215306"/>
              <a:gd name="connsiteY4" fmla="*/ 150520 h 897783"/>
              <a:gd name="connsiteX0" fmla="*/ 400866 w 2215306"/>
              <a:gd name="connsiteY0" fmla="*/ 101837 h 897783"/>
              <a:gd name="connsiteX1" fmla="*/ 2215306 w 2215306"/>
              <a:gd name="connsiteY1" fmla="*/ 0 h 897783"/>
              <a:gd name="connsiteX2" fmla="*/ 1736885 w 2215306"/>
              <a:gd name="connsiteY2" fmla="*/ 780544 h 897783"/>
              <a:gd name="connsiteX3" fmla="*/ 0 w 2215306"/>
              <a:gd name="connsiteY3" fmla="*/ 897783 h 897783"/>
              <a:gd name="connsiteX4" fmla="*/ 400866 w 2215306"/>
              <a:gd name="connsiteY4" fmla="*/ 101837 h 897783"/>
              <a:gd name="connsiteX0" fmla="*/ 400866 w 2215306"/>
              <a:gd name="connsiteY0" fmla="*/ 101837 h 897783"/>
              <a:gd name="connsiteX1" fmla="*/ 2215306 w 2215306"/>
              <a:gd name="connsiteY1" fmla="*/ 0 h 897783"/>
              <a:gd name="connsiteX2" fmla="*/ 1736885 w 2215306"/>
              <a:gd name="connsiteY2" fmla="*/ 780544 h 897783"/>
              <a:gd name="connsiteX3" fmla="*/ 0 w 2215306"/>
              <a:gd name="connsiteY3" fmla="*/ 897783 h 897783"/>
              <a:gd name="connsiteX4" fmla="*/ 400866 w 2215306"/>
              <a:gd name="connsiteY4" fmla="*/ 101837 h 897783"/>
              <a:gd name="connsiteX0" fmla="*/ 400866 w 2191261"/>
              <a:gd name="connsiteY0" fmla="*/ 90643 h 886589"/>
              <a:gd name="connsiteX1" fmla="*/ 2191261 w 2191261"/>
              <a:gd name="connsiteY1" fmla="*/ 0 h 886589"/>
              <a:gd name="connsiteX2" fmla="*/ 1736885 w 2191261"/>
              <a:gd name="connsiteY2" fmla="*/ 769350 h 886589"/>
              <a:gd name="connsiteX3" fmla="*/ 0 w 2191261"/>
              <a:gd name="connsiteY3" fmla="*/ 886589 h 886589"/>
              <a:gd name="connsiteX4" fmla="*/ 400866 w 2191261"/>
              <a:gd name="connsiteY4" fmla="*/ 90643 h 886589"/>
              <a:gd name="connsiteX0" fmla="*/ 400866 w 2191261"/>
              <a:gd name="connsiteY0" fmla="*/ 90643 h 886589"/>
              <a:gd name="connsiteX1" fmla="*/ 2191261 w 2191261"/>
              <a:gd name="connsiteY1" fmla="*/ 0 h 886589"/>
              <a:gd name="connsiteX2" fmla="*/ 1703416 w 2191261"/>
              <a:gd name="connsiteY2" fmla="*/ 771584 h 886589"/>
              <a:gd name="connsiteX3" fmla="*/ 0 w 2191261"/>
              <a:gd name="connsiteY3" fmla="*/ 886589 h 886589"/>
              <a:gd name="connsiteX4" fmla="*/ 400866 w 2191261"/>
              <a:gd name="connsiteY4" fmla="*/ 90643 h 886589"/>
              <a:gd name="connsiteX0" fmla="*/ 400866 w 2181838"/>
              <a:gd name="connsiteY0" fmla="*/ 99603 h 895549"/>
              <a:gd name="connsiteX1" fmla="*/ 2181838 w 2181838"/>
              <a:gd name="connsiteY1" fmla="*/ 0 h 895549"/>
              <a:gd name="connsiteX2" fmla="*/ 1703416 w 2181838"/>
              <a:gd name="connsiteY2" fmla="*/ 780544 h 895549"/>
              <a:gd name="connsiteX3" fmla="*/ 0 w 2181838"/>
              <a:gd name="connsiteY3" fmla="*/ 895549 h 895549"/>
              <a:gd name="connsiteX4" fmla="*/ 400866 w 2181838"/>
              <a:gd name="connsiteY4" fmla="*/ 99603 h 895549"/>
              <a:gd name="connsiteX0" fmla="*/ 400866 w 2191261"/>
              <a:gd name="connsiteY0" fmla="*/ 90644 h 886590"/>
              <a:gd name="connsiteX1" fmla="*/ 2191261 w 2191261"/>
              <a:gd name="connsiteY1" fmla="*/ 0 h 886590"/>
              <a:gd name="connsiteX2" fmla="*/ 1703416 w 2191261"/>
              <a:gd name="connsiteY2" fmla="*/ 771585 h 886590"/>
              <a:gd name="connsiteX3" fmla="*/ 0 w 2191261"/>
              <a:gd name="connsiteY3" fmla="*/ 886590 h 886590"/>
              <a:gd name="connsiteX4" fmla="*/ 400866 w 2191261"/>
              <a:gd name="connsiteY4" fmla="*/ 90644 h 886590"/>
              <a:gd name="connsiteX0" fmla="*/ 400866 w 2091691"/>
              <a:gd name="connsiteY0" fmla="*/ 20411 h 816357"/>
              <a:gd name="connsiteX1" fmla="*/ 2091691 w 2091691"/>
              <a:gd name="connsiteY1" fmla="*/ 0 h 816357"/>
              <a:gd name="connsiteX2" fmla="*/ 1703416 w 2091691"/>
              <a:gd name="connsiteY2" fmla="*/ 701352 h 816357"/>
              <a:gd name="connsiteX3" fmla="*/ 0 w 2091691"/>
              <a:gd name="connsiteY3" fmla="*/ 816357 h 816357"/>
              <a:gd name="connsiteX4" fmla="*/ 400866 w 2091691"/>
              <a:gd name="connsiteY4" fmla="*/ 20411 h 816357"/>
              <a:gd name="connsiteX0" fmla="*/ 400866 w 2191262"/>
              <a:gd name="connsiteY0" fmla="*/ 90644 h 886590"/>
              <a:gd name="connsiteX1" fmla="*/ 2191262 w 2191262"/>
              <a:gd name="connsiteY1" fmla="*/ 0 h 886590"/>
              <a:gd name="connsiteX2" fmla="*/ 1703416 w 2191262"/>
              <a:gd name="connsiteY2" fmla="*/ 771585 h 886590"/>
              <a:gd name="connsiteX3" fmla="*/ 0 w 2191262"/>
              <a:gd name="connsiteY3" fmla="*/ 886590 h 886590"/>
              <a:gd name="connsiteX4" fmla="*/ 400866 w 2191262"/>
              <a:gd name="connsiteY4" fmla="*/ 90644 h 886590"/>
              <a:gd name="connsiteX0" fmla="*/ 371142 w 2191262"/>
              <a:gd name="connsiteY0" fmla="*/ 94647 h 886590"/>
              <a:gd name="connsiteX1" fmla="*/ 2191262 w 2191262"/>
              <a:gd name="connsiteY1" fmla="*/ 0 h 886590"/>
              <a:gd name="connsiteX2" fmla="*/ 1703416 w 2191262"/>
              <a:gd name="connsiteY2" fmla="*/ 771585 h 886590"/>
              <a:gd name="connsiteX3" fmla="*/ 0 w 2191262"/>
              <a:gd name="connsiteY3" fmla="*/ 886590 h 886590"/>
              <a:gd name="connsiteX4" fmla="*/ 371142 w 2191262"/>
              <a:gd name="connsiteY4" fmla="*/ 94647 h 886590"/>
              <a:gd name="connsiteX0" fmla="*/ 380196 w 2191262"/>
              <a:gd name="connsiteY0" fmla="*/ 76400 h 886590"/>
              <a:gd name="connsiteX1" fmla="*/ 2191262 w 2191262"/>
              <a:gd name="connsiteY1" fmla="*/ 0 h 886590"/>
              <a:gd name="connsiteX2" fmla="*/ 1703416 w 2191262"/>
              <a:gd name="connsiteY2" fmla="*/ 771585 h 886590"/>
              <a:gd name="connsiteX3" fmla="*/ 0 w 2191262"/>
              <a:gd name="connsiteY3" fmla="*/ 886590 h 886590"/>
              <a:gd name="connsiteX4" fmla="*/ 380196 w 2191262"/>
              <a:gd name="connsiteY4" fmla="*/ 76400 h 886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1262" h="886590">
                <a:moveTo>
                  <a:pt x="380196" y="76400"/>
                </a:moveTo>
                <a:lnTo>
                  <a:pt x="2191262" y="0"/>
                </a:lnTo>
                <a:lnTo>
                  <a:pt x="1703416" y="771585"/>
                </a:lnTo>
                <a:lnTo>
                  <a:pt x="0" y="886590"/>
                </a:lnTo>
                <a:cubicBezTo>
                  <a:pt x="128897" y="593497"/>
                  <a:pt x="230742" y="364303"/>
                  <a:pt x="380196" y="76400"/>
                </a:cubicBezTo>
                <a:close/>
              </a:path>
            </a:pathLst>
          </a:cu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9" name="Přímá spojnice 8"/>
          <p:cNvCxnSpPr>
            <a:stCxn id="5" idx="0"/>
          </p:cNvCxnSpPr>
          <p:nvPr/>
        </p:nvCxnSpPr>
        <p:spPr>
          <a:xfrm>
            <a:off x="5145088" y="2076450"/>
            <a:ext cx="44450" cy="154305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>
            <a:endCxn id="7" idx="2"/>
          </p:cNvCxnSpPr>
          <p:nvPr/>
        </p:nvCxnSpPr>
        <p:spPr>
          <a:xfrm>
            <a:off x="5189538" y="3613150"/>
            <a:ext cx="1400175" cy="1604963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>
            <a:stCxn id="6" idx="3"/>
          </p:cNvCxnSpPr>
          <p:nvPr/>
        </p:nvCxnSpPr>
        <p:spPr>
          <a:xfrm flipV="1">
            <a:off x="2936875" y="3619500"/>
            <a:ext cx="2252663" cy="1020763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V="1">
            <a:off x="2947988" y="3616325"/>
            <a:ext cx="2243137" cy="1017588"/>
          </a:xfrm>
          <a:prstGeom prst="line">
            <a:avLst/>
          </a:prstGeom>
          <a:ln w="6350">
            <a:solidFill>
              <a:srgbClr val="7030A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5145088" y="2076450"/>
            <a:ext cx="44450" cy="1543050"/>
          </a:xfrm>
          <a:prstGeom prst="line">
            <a:avLst/>
          </a:prstGeom>
          <a:ln w="6350">
            <a:solidFill>
              <a:srgbClr val="7030A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>
            <a:endCxn id="7" idx="2"/>
          </p:cNvCxnSpPr>
          <p:nvPr/>
        </p:nvCxnSpPr>
        <p:spPr>
          <a:xfrm>
            <a:off x="5189538" y="3619500"/>
            <a:ext cx="1400175" cy="1598613"/>
          </a:xfrm>
          <a:prstGeom prst="line">
            <a:avLst/>
          </a:prstGeom>
          <a:ln w="6350">
            <a:solidFill>
              <a:srgbClr val="7030A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68" name="Zaoblený obdélníkový popisek 32767"/>
          <p:cNvSpPr/>
          <p:nvPr/>
        </p:nvSpPr>
        <p:spPr>
          <a:xfrm>
            <a:off x="1547813" y="5803900"/>
            <a:ext cx="2025650" cy="809625"/>
          </a:xfrm>
          <a:prstGeom prst="wedgeRoundRectCallout">
            <a:avLst>
              <a:gd name="adj1" fmla="val 83177"/>
              <a:gd name="adj2" fmla="val -97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Čára souvislá, nepřerušovaná, tlustá, znázorňuje</a:t>
            </a:r>
          </a:p>
          <a:p>
            <a:pPr algn="ctr">
              <a:defRPr/>
            </a:pPr>
            <a:r>
              <a:rPr lang="cs-CZ" sz="1200" b="1" dirty="0">
                <a:solidFill>
                  <a:schemeClr val="tx1"/>
                </a:solidFill>
              </a:rPr>
              <a:t>viditelné hrany </a:t>
            </a:r>
          </a:p>
        </p:txBody>
      </p:sp>
      <p:sp>
        <p:nvSpPr>
          <p:cNvPr id="35" name="Zaoblený obdélníkový popisek 34"/>
          <p:cNvSpPr/>
          <p:nvPr/>
        </p:nvSpPr>
        <p:spPr>
          <a:xfrm>
            <a:off x="5907088" y="1943100"/>
            <a:ext cx="2025650" cy="811213"/>
          </a:xfrm>
          <a:prstGeom prst="wedgeRoundRectCallout">
            <a:avLst>
              <a:gd name="adj1" fmla="val -85875"/>
              <a:gd name="adj2" fmla="val 3359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Čára přerušovaná, tenká, znázorňuje</a:t>
            </a:r>
          </a:p>
          <a:p>
            <a:pPr algn="ctr">
              <a:defRPr/>
            </a:pPr>
            <a:r>
              <a:rPr lang="cs-CZ" sz="1200" b="1" dirty="0">
                <a:solidFill>
                  <a:schemeClr val="tx1"/>
                </a:solidFill>
              </a:rPr>
              <a:t>skryté hrany </a:t>
            </a:r>
          </a:p>
        </p:txBody>
      </p:sp>
      <p:sp>
        <p:nvSpPr>
          <p:cNvPr id="32769" name="Oválný popisek 32768"/>
          <p:cNvSpPr/>
          <p:nvPr/>
        </p:nvSpPr>
        <p:spPr>
          <a:xfrm>
            <a:off x="7253288" y="2847975"/>
            <a:ext cx="1368425" cy="1020763"/>
          </a:xfrm>
          <a:prstGeom prst="wedgeEllipseCallout">
            <a:avLst>
              <a:gd name="adj1" fmla="val -61783"/>
              <a:gd name="adj2" fmla="val -666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000" dirty="0">
                <a:solidFill>
                  <a:schemeClr val="tx1"/>
                </a:solidFill>
              </a:rPr>
              <a:t>Délka</a:t>
            </a:r>
          </a:p>
          <a:p>
            <a:pPr algn="ctr">
              <a:defRPr/>
            </a:pPr>
            <a:r>
              <a:rPr lang="cs-CZ" sz="1000" b="1" dirty="0">
                <a:solidFill>
                  <a:schemeClr val="tx1"/>
                </a:solidFill>
              </a:rPr>
              <a:t>krátké čárky </a:t>
            </a:r>
            <a:r>
              <a:rPr lang="cs-CZ" sz="1000" dirty="0">
                <a:solidFill>
                  <a:schemeClr val="tx1"/>
                </a:solidFill>
              </a:rPr>
              <a:t>5 mm</a:t>
            </a:r>
          </a:p>
          <a:p>
            <a:pPr algn="ctr">
              <a:defRPr/>
            </a:pPr>
            <a:r>
              <a:rPr lang="cs-CZ" sz="1000" b="1" dirty="0">
                <a:solidFill>
                  <a:schemeClr val="tx1"/>
                </a:solidFill>
              </a:rPr>
              <a:t>mezera</a:t>
            </a:r>
          </a:p>
          <a:p>
            <a:pPr algn="ctr">
              <a:defRPr/>
            </a:pPr>
            <a:r>
              <a:rPr lang="cs-CZ" sz="1000" dirty="0">
                <a:solidFill>
                  <a:schemeClr val="tx1"/>
                </a:solidFill>
              </a:rPr>
              <a:t>1 mm</a:t>
            </a:r>
          </a:p>
        </p:txBody>
      </p:sp>
      <p:pic>
        <p:nvPicPr>
          <p:cNvPr id="37" name="Picture 2" descr="120px-Hexahedron-slowturn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82813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Zaoblený obdélníkový popisek 32770"/>
          <p:cNvSpPr/>
          <p:nvPr/>
        </p:nvSpPr>
        <p:spPr>
          <a:xfrm>
            <a:off x="611188" y="3698875"/>
            <a:ext cx="1665287" cy="809625"/>
          </a:xfrm>
          <a:prstGeom prst="wedgeRoundRectCallout">
            <a:avLst>
              <a:gd name="adj1" fmla="val -26202"/>
              <a:gd name="adj2" fmla="val -8961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000" dirty="0">
                <a:solidFill>
                  <a:schemeClr val="accent6"/>
                </a:solidFill>
              </a:rPr>
              <a:t>U tohoto obrázku </a:t>
            </a:r>
            <a:r>
              <a:rPr lang="cs-CZ" sz="1000" dirty="0" smtClean="0">
                <a:solidFill>
                  <a:schemeClr val="accent6"/>
                </a:solidFill>
              </a:rPr>
              <a:t>pomáhá vytvářet dojem prostoru zabarvení </a:t>
            </a:r>
            <a:r>
              <a:rPr lang="cs-CZ" sz="1000" dirty="0">
                <a:solidFill>
                  <a:schemeClr val="accent6"/>
                </a:solidFill>
              </a:rPr>
              <a:t>předních ploch a jejich  snížená průhlednost.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709400" y="3077436"/>
            <a:ext cx="567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>
                <a:solidFill>
                  <a:schemeClr val="bg1">
                    <a:lumMod val="85000"/>
                  </a:schemeClr>
                </a:solidFill>
              </a:rPr>
              <a:t>Obr. 4</a:t>
            </a:r>
            <a:endParaRPr lang="cs-CZ" sz="105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761707" y="6336919"/>
            <a:ext cx="567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>
                <a:solidFill>
                  <a:schemeClr val="bg1">
                    <a:lumMod val="85000"/>
                  </a:schemeClr>
                </a:solidFill>
              </a:rPr>
              <a:t>Obr. 5</a:t>
            </a:r>
            <a:endParaRPr lang="cs-CZ" sz="105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2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27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2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768" grpId="0" animBg="1"/>
      <p:bldP spid="35" grpId="0" animBg="1"/>
      <p:bldP spid="32769" grpId="0" animBg="1"/>
      <p:bldP spid="3277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969962"/>
          </a:xfrm>
        </p:spPr>
        <p:txBody>
          <a:bodyPr/>
          <a:lstStyle/>
          <a:p>
            <a:r>
              <a:rPr lang="cs-CZ" altLang="cs-CZ" dirty="0" smtClean="0"/>
              <a:t>Čáry</a:t>
            </a:r>
          </a:p>
        </p:txBody>
      </p:sp>
      <p:sp>
        <p:nvSpPr>
          <p:cNvPr id="6147" name="TextovéPole 2"/>
          <p:cNvSpPr txBox="1">
            <a:spLocks noChangeArrowheads="1"/>
          </p:cNvSpPr>
          <p:nvPr/>
        </p:nvSpPr>
        <p:spPr bwMode="auto">
          <a:xfrm>
            <a:off x="296863" y="977900"/>
            <a:ext cx="85963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cs-CZ" altLang="cs-CZ" sz="1600" dirty="0"/>
              <a:t>Tloušťka čar musí odpovídat účelu a formátu výkresu.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1600" dirty="0" smtClean="0"/>
              <a:t>Skupinu </a:t>
            </a:r>
            <a:r>
              <a:rPr lang="cs-CZ" altLang="cs-CZ" sz="1600" dirty="0"/>
              <a:t>čar volíme podle velikosti a složitosti </a:t>
            </a:r>
            <a:r>
              <a:rPr lang="cs-CZ" altLang="cs-CZ" sz="1600" dirty="0" smtClean="0"/>
              <a:t>výkresu </a:t>
            </a:r>
            <a:r>
              <a:rPr lang="cs-CZ" altLang="cs-CZ" sz="1600" dirty="0"/>
              <a:t>a podle velikosti měřítka, ve kterém je výkres nakreslen</a:t>
            </a:r>
            <a:r>
              <a:rPr lang="cs-CZ" altLang="cs-CZ" sz="1600" dirty="0" smtClean="0"/>
              <a:t>.</a:t>
            </a:r>
            <a:endParaRPr lang="cs-CZ" altLang="cs-CZ" sz="1600" dirty="0"/>
          </a:p>
          <a:p>
            <a:pPr eaLnBrk="1" hangingPunct="1">
              <a:buFont typeface="Arial" charset="0"/>
              <a:buChar char="•"/>
            </a:pPr>
            <a:r>
              <a:rPr lang="cs-CZ" altLang="cs-CZ" sz="1600" dirty="0"/>
              <a:t>Ve stavebnictví a strojnictví používáme odlišné sady čar.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74638" y="2079429"/>
            <a:ext cx="8280400" cy="11695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400" b="1" dirty="0"/>
              <a:t>Základní druhy čar: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400" dirty="0"/>
              <a:t>od ruky, podle pravítka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400" dirty="0"/>
              <a:t>plné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400" dirty="0"/>
              <a:t>přerušované – čárkované, tečkované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400" dirty="0"/>
              <a:t>střídavé – čerchované</a:t>
            </a:r>
          </a:p>
        </p:txBody>
      </p:sp>
      <p:sp>
        <p:nvSpPr>
          <p:cNvPr id="6149" name="TextovéPole 4"/>
          <p:cNvSpPr txBox="1">
            <a:spLocks noChangeArrowheads="1"/>
          </p:cNvSpPr>
          <p:nvPr/>
        </p:nvSpPr>
        <p:spPr bwMode="auto">
          <a:xfrm>
            <a:off x="164125" y="3311300"/>
            <a:ext cx="85058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600" dirty="0"/>
              <a:t>Tloušťky používaných čar: (0,18); 0,25; 0,35; 0,5; 0,7; 1,0; 1,4; 2,0 mm </a:t>
            </a:r>
          </a:p>
        </p:txBody>
      </p:sp>
      <p:sp>
        <p:nvSpPr>
          <p:cNvPr id="6150" name="TextovéPole 5"/>
          <p:cNvSpPr txBox="1">
            <a:spLocks noChangeArrowheads="1"/>
          </p:cNvSpPr>
          <p:nvPr/>
        </p:nvSpPr>
        <p:spPr bwMode="auto">
          <a:xfrm>
            <a:off x="1804709" y="3924055"/>
            <a:ext cx="5580619" cy="369332"/>
          </a:xfrm>
          <a:prstGeom prst="rect">
            <a:avLst/>
          </a:prstGeom>
          <a:ln/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cs-CZ" dirty="0">
                <a:solidFill>
                  <a:schemeClr val="bg1"/>
                </a:solidFill>
              </a:rPr>
              <a:t>Čáry o určitých sílách se </a:t>
            </a:r>
            <a:r>
              <a:rPr lang="cs-CZ" altLang="cs-CZ" dirty="0" smtClean="0">
                <a:solidFill>
                  <a:schemeClr val="bg1"/>
                </a:solidFill>
              </a:rPr>
              <a:t>sdružují v daném poměru</a:t>
            </a:r>
            <a:endParaRPr lang="cs-CZ" altLang="cs-CZ" dirty="0">
              <a:solidFill>
                <a:schemeClr val="bg1"/>
              </a:solidFill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504714"/>
              </p:ext>
            </p:extLst>
          </p:nvPr>
        </p:nvGraphicFramePr>
        <p:xfrm>
          <a:off x="164126" y="4460387"/>
          <a:ext cx="8818363" cy="15338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32599"/>
                <a:gridCol w="945105"/>
                <a:gridCol w="1125125"/>
                <a:gridCol w="1036236"/>
                <a:gridCol w="1439039"/>
                <a:gridCol w="1080493"/>
                <a:gridCol w="1259766"/>
              </a:tblGrid>
              <a:tr h="225225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skupiny a podskupiny čar</a:t>
                      </a:r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1469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skupina / podskupina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cs-CZ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b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b</a:t>
                      </a:r>
                      <a:endParaRPr lang="cs-CZ" sz="1400" dirty="0"/>
                    </a:p>
                  </a:txBody>
                  <a:tcPr/>
                </a:tc>
              </a:tr>
              <a:tr h="225225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tenká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0,18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6"/>
                          </a:solidFill>
                        </a:rPr>
                        <a:t>0,25</a:t>
                      </a:r>
                      <a:endParaRPr lang="cs-CZ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0,25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0,35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0,35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0,5</a:t>
                      </a:r>
                      <a:endParaRPr lang="cs-CZ" sz="1400" dirty="0"/>
                    </a:p>
                  </a:txBody>
                  <a:tcPr/>
                </a:tc>
              </a:tr>
              <a:tr h="225225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tlustá</a:t>
                      </a:r>
                      <a:endParaRPr lang="cs-CZ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6"/>
                          </a:solidFill>
                        </a:rPr>
                        <a:t>0,5</a:t>
                      </a:r>
                      <a:endParaRPr lang="cs-CZ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0,7</a:t>
                      </a:r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25225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velmi</a:t>
                      </a:r>
                      <a:r>
                        <a:rPr lang="cs-CZ" sz="1400" baseline="0" dirty="0" smtClean="0"/>
                        <a:t> tlustá</a:t>
                      </a:r>
                      <a:endParaRPr lang="cs-CZ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b="1" dirty="0" smtClean="0">
                          <a:solidFill>
                            <a:schemeClr val="accent6"/>
                          </a:solidFill>
                        </a:rPr>
                        <a:t>1,0</a:t>
                      </a:r>
                      <a:endParaRPr lang="cs-CZ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1,4</a:t>
                      </a:r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90" name="TextovéPole 9"/>
          <p:cNvSpPr txBox="1">
            <a:spLocks noChangeArrowheads="1"/>
          </p:cNvSpPr>
          <p:nvPr/>
        </p:nvSpPr>
        <p:spPr bwMode="auto">
          <a:xfrm>
            <a:off x="1781175" y="6240463"/>
            <a:ext cx="5940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/>
              <a:t>Podskupina </a:t>
            </a:r>
            <a:r>
              <a:rPr lang="cs-CZ" altLang="cs-CZ" sz="1400" b="1"/>
              <a:t>a</a:t>
            </a:r>
            <a:r>
              <a:rPr lang="cs-CZ" altLang="cs-CZ" sz="1400"/>
              <a:t> se používá ve stavebnictví, poměr tlouštěk čar: </a:t>
            </a:r>
            <a:r>
              <a:rPr lang="cs-CZ" altLang="cs-CZ" sz="1400" b="1"/>
              <a:t>1 : 3 : 6</a:t>
            </a:r>
          </a:p>
          <a:p>
            <a:pPr eaLnBrk="1" hangingPunct="1"/>
            <a:r>
              <a:rPr lang="cs-CZ" altLang="cs-CZ" sz="1400"/>
              <a:t>Podskupina </a:t>
            </a:r>
            <a:r>
              <a:rPr lang="cs-CZ" altLang="cs-CZ" sz="1400" b="1"/>
              <a:t>b</a:t>
            </a:r>
            <a:r>
              <a:rPr lang="cs-CZ" altLang="cs-CZ" sz="1400"/>
              <a:t> se používá ve strojnictví, poměr tlouštěk čar: </a:t>
            </a:r>
            <a:r>
              <a:rPr lang="cs-CZ" altLang="cs-CZ" sz="1400" b="1"/>
              <a:t>1 : 2 : 4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27168" y="2383624"/>
            <a:ext cx="2542782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cs-CZ" sz="1600" dirty="0"/>
              <a:t>V naší práci budeme převážně používat modře vyznačenou sadu čar.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133745"/>
          </a:xfrm>
        </p:spPr>
        <p:txBody>
          <a:bodyPr/>
          <a:lstStyle/>
          <a:p>
            <a:r>
              <a:rPr lang="cs-CZ" altLang="cs-CZ" dirty="0" smtClean="0"/>
              <a:t>Druhy čar</a:t>
            </a:r>
          </a:p>
        </p:txBody>
      </p:sp>
      <p:graphicFrame>
        <p:nvGraphicFramePr>
          <p:cNvPr id="19539" name="Group 83"/>
          <p:cNvGraphicFramePr>
            <a:graphicFrameLocks noGrp="1"/>
          </p:cNvGraphicFramePr>
          <p:nvPr/>
        </p:nvGraphicFramePr>
        <p:xfrm>
          <a:off x="341313" y="1452563"/>
          <a:ext cx="8415337" cy="3148013"/>
        </p:xfrm>
        <a:graphic>
          <a:graphicData uri="http://schemas.openxmlformats.org/drawingml/2006/table">
            <a:tbl>
              <a:tblPr/>
              <a:tblGrid>
                <a:gridCol w="2805112"/>
                <a:gridCol w="2805113"/>
                <a:gridCol w="2805112"/>
              </a:tblGrid>
              <a:tr h="304800"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Souvislá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70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Tenká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Tlustá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Velmi tlustá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obrysy sklopených průřezů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viditelné obrysy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lepené spoje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neurčité hrany a průniky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viditelné hrany pohledů, řezů, průniků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šrafován řezů a průřezů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rámeček výkresu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kótovací, vynášecí a odkazovací čáry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ukončení závitu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patní kružnice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zobrazení závitů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úhlopříčky hranolů a jehlanů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ohraničení vynášených podrobností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565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047877"/>
              </p:ext>
            </p:extLst>
          </p:nvPr>
        </p:nvGraphicFramePr>
        <p:xfrm>
          <a:off x="341313" y="5106988"/>
          <a:ext cx="8370888" cy="1546437"/>
        </p:xfrm>
        <a:graphic>
          <a:graphicData uri="http://schemas.openxmlformats.org/drawingml/2006/table">
            <a:tbl>
              <a:tblPr/>
              <a:tblGrid>
                <a:gridCol w="2835532"/>
                <a:gridCol w="2790310"/>
                <a:gridCol w="2745046"/>
              </a:tblGrid>
              <a:tr h="3048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souvislá nepravidelná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čárkovaná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čárkovaná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11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tenká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tenká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tlustá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4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přerušení a ukončení obrazců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zakryté (neviditelné) hrany a obrysy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označení ploch s provedenými povrchovými úpravami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rozhraní mezi pohledem a částečným řezem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513"/>
            <a:ext cx="8229600" cy="1143001"/>
          </a:xfrm>
        </p:spPr>
        <p:txBody>
          <a:bodyPr/>
          <a:lstStyle/>
          <a:p>
            <a:r>
              <a:rPr lang="cs-CZ" altLang="cs-CZ" dirty="0" smtClean="0"/>
              <a:t>Provedení základních druhů čar</a:t>
            </a:r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0" y="1043735"/>
            <a:ext cx="8608681" cy="5689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/>
          <a:lstStyle/>
          <a:p>
            <a:r>
              <a:rPr lang="cs-CZ" altLang="cs-CZ" dirty="0" smtClean="0"/>
              <a:t>Síla čar</a:t>
            </a:r>
          </a:p>
        </p:txBody>
      </p:sp>
      <p:sp>
        <p:nvSpPr>
          <p:cNvPr id="11267" name="Obdélník 3"/>
          <p:cNvSpPr>
            <a:spLocks noChangeArrowheads="1"/>
          </p:cNvSpPr>
          <p:nvPr/>
        </p:nvSpPr>
        <p:spPr bwMode="auto">
          <a:xfrm>
            <a:off x="1962291" y="1043735"/>
            <a:ext cx="5400392" cy="366712"/>
          </a:xfrm>
          <a:prstGeom prst="rect">
            <a:avLst/>
          </a:prstGeom>
          <a:ln/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bg1"/>
                </a:solidFill>
              </a:rPr>
              <a:t>Tloušťka čáry má být v celé délce stejná.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657829"/>
              </p:ext>
            </p:extLst>
          </p:nvPr>
        </p:nvGraphicFramePr>
        <p:xfrm>
          <a:off x="432017" y="1628800"/>
          <a:ext cx="8460940" cy="50342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789833"/>
                <a:gridCol w="56711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Druh</a:t>
                      </a:r>
                      <a:r>
                        <a:rPr lang="cs-CZ" baseline="0" dirty="0" smtClean="0"/>
                        <a:t> čáry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Použití čáry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Souvislá tenká čára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zobrazení závitů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šrafování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obrysy sklopených průřezů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kótovací</a:t>
                      </a:r>
                      <a:r>
                        <a:rPr lang="cs-CZ" baseline="0" dirty="0" smtClean="0"/>
                        <a:t> a pomocné čáry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 smtClean="0"/>
                        <a:t>odkazové čáry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 smtClean="0"/>
                        <a:t>ohraničení tvarových podrobností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 smtClean="0"/>
                        <a:t>viditelné zaoblené a neurčité hrany i průniky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 smtClean="0"/>
                        <a:t>krátké osy čáry ohybu ohýbaných ploch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 smtClean="0"/>
                        <a:t>úhlopříčky pro vyznačení rovinných ploch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Souvislá tlustá čára</a:t>
                      </a:r>
                      <a:endParaRPr lang="cs-CZ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viditelné hrany a obrysy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ukončení délky závitů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dělící roviny odlitků a zápustkových výkovků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čáry šipek u řezů a průřezů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vymezení kreslící plochy formátu výkresů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Souvislá velmi tlustá čára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označení lepeného a pájeného spoje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746575" y="3383995"/>
            <a:ext cx="21152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746575" y="5364215"/>
            <a:ext cx="21152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746575" y="6489340"/>
            <a:ext cx="211523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76545" y="1633"/>
            <a:ext cx="8229600" cy="1143000"/>
          </a:xfrm>
        </p:spPr>
        <p:txBody>
          <a:bodyPr/>
          <a:lstStyle/>
          <a:p>
            <a:r>
              <a:rPr lang="cs-CZ" altLang="cs-CZ" dirty="0" smtClean="0"/>
              <a:t>Použití čar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791600"/>
              </p:ext>
            </p:extLst>
          </p:nvPr>
        </p:nvGraphicFramePr>
        <p:xfrm>
          <a:off x="341530" y="998730"/>
          <a:ext cx="8436260" cy="569913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218130"/>
                <a:gridCol w="4218130"/>
              </a:tblGrid>
              <a:tr h="1500362"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Souvislá tenká čára od ruky</a:t>
                      </a:r>
                    </a:p>
                    <a:p>
                      <a:endParaRPr lang="cs-CZ" sz="20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/>
                        <a:t>Souvislá tenká čára se zlomy</a:t>
                      </a:r>
                      <a:br>
                        <a:rPr lang="cs-CZ" sz="1600" b="0" dirty="0" smtClean="0"/>
                      </a:br>
                      <a:endParaRPr lang="cs-CZ" sz="16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b="0" dirty="0" smtClean="0"/>
                        <a:t>přerušení obrazu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b="0" dirty="0" smtClean="0"/>
                        <a:t>ukončení částečně nakresleného obrazu</a:t>
                      </a:r>
                      <a:endParaRPr lang="cs-CZ" sz="1600" b="0" dirty="0"/>
                    </a:p>
                  </a:txBody>
                  <a:tcPr/>
                </a:tc>
              </a:tr>
              <a:tr h="656408"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Čárkovaná</a:t>
                      </a:r>
                      <a:r>
                        <a:rPr lang="cs-CZ" sz="1600" b="0" baseline="0" dirty="0" smtClean="0"/>
                        <a:t> tenká čára</a:t>
                      </a:r>
                    </a:p>
                    <a:p>
                      <a:endParaRPr lang="cs-CZ" sz="16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b="0" dirty="0" smtClean="0"/>
                        <a:t>zakryté</a:t>
                      </a:r>
                      <a:r>
                        <a:rPr lang="cs-CZ" sz="1600" b="0" baseline="0" dirty="0" smtClean="0"/>
                        <a:t> (neviditelné) hrana a obrysy</a:t>
                      </a:r>
                    </a:p>
                  </a:txBody>
                  <a:tcPr>
                    <a:noFill/>
                  </a:tcPr>
                </a:tc>
              </a:tr>
              <a:tr h="794455"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Čerchovaná tenká čára</a:t>
                      </a:r>
                      <a:br>
                        <a:rPr lang="cs-CZ" sz="1600" b="0" dirty="0" smtClean="0"/>
                      </a:br>
                      <a:endParaRPr lang="cs-CZ" sz="1600" b="0" dirty="0" smtClean="0"/>
                    </a:p>
                    <a:p>
                      <a:endParaRPr lang="cs-CZ" sz="16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b="0" dirty="0" smtClean="0"/>
                        <a:t>osy souměrnosti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b="0" dirty="0" smtClean="0"/>
                        <a:t>roztečné kružnice a přímky</a:t>
                      </a:r>
                    </a:p>
                  </a:txBody>
                  <a:tcPr/>
                </a:tc>
              </a:tr>
              <a:tr h="9377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/>
                        <a:t>Čerchovaná tlustá čára (se sílou čáry dojde k prodloužení jejich prvků)</a:t>
                      </a:r>
                    </a:p>
                    <a:p>
                      <a:endParaRPr lang="cs-CZ" sz="16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b="0" dirty="0" smtClean="0"/>
                        <a:t>označení rovin řezů a průřezů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b="0" dirty="0" smtClean="0"/>
                        <a:t>označení části povrchu součásti (např. tepelně zpracovaných)</a:t>
                      </a:r>
                      <a:endParaRPr lang="cs-CZ" sz="1600" b="0" dirty="0"/>
                    </a:p>
                  </a:txBody>
                  <a:tcPr>
                    <a:noFill/>
                  </a:tcPr>
                </a:tc>
              </a:tr>
              <a:tr h="1781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/>
                        <a:t>Čerchovaná tenká čára se dvěma tečkami (čárkami)</a:t>
                      </a:r>
                    </a:p>
                    <a:p>
                      <a:endParaRPr lang="cs-CZ" sz="16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b="0" dirty="0" smtClean="0"/>
                        <a:t>krajní polohy pohyblivých částí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b="0" dirty="0" smtClean="0"/>
                        <a:t>zobrazení původního a konečného tvaru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b="0" dirty="0" smtClean="0"/>
                        <a:t>obrysy a hrany</a:t>
                      </a:r>
                      <a:r>
                        <a:rPr lang="cs-CZ" sz="1600" b="0" baseline="0" dirty="0" smtClean="0"/>
                        <a:t> sousedících částí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b="0" baseline="0" dirty="0" smtClean="0"/>
                        <a:t>prodloužené toleranční pole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600" b="0" baseline="0" dirty="0" smtClean="0"/>
                        <a:t>ohraničení části plochy</a:t>
                      </a:r>
                      <a:endParaRPr lang="cs-CZ" sz="1600" b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50" y="5782991"/>
            <a:ext cx="3744078" cy="36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810" y="1886646"/>
            <a:ext cx="2853261" cy="552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729" y="3429000"/>
            <a:ext cx="3017520" cy="461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63" y="4559142"/>
            <a:ext cx="3905250" cy="355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64" y="2858559"/>
            <a:ext cx="2833885" cy="23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10764</TotalTime>
  <Words>624</Words>
  <Application>Microsoft Office PowerPoint</Application>
  <PresentationFormat>Předvádění na obrazovce (4:3)</PresentationFormat>
  <Paragraphs>172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Výchozí návrh</vt:lpstr>
      <vt:lpstr>Prezentace aplikace PowerPoint</vt:lpstr>
      <vt:lpstr>Čáry v technickém kreslení</vt:lpstr>
      <vt:lpstr>Barva čar</vt:lpstr>
      <vt:lpstr>Použití čar při zobrazení těles</vt:lpstr>
      <vt:lpstr>Čáry</vt:lpstr>
      <vt:lpstr>Druhy čar</vt:lpstr>
      <vt:lpstr>Provedení základních druhů čar</vt:lpstr>
      <vt:lpstr>Síla čar</vt:lpstr>
      <vt:lpstr>Použití čar</vt:lpstr>
      <vt:lpstr>Citace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Lenovo</cp:lastModifiedBy>
  <cp:revision>389</cp:revision>
  <dcterms:created xsi:type="dcterms:W3CDTF">2013-03-27T07:54:35Z</dcterms:created>
  <dcterms:modified xsi:type="dcterms:W3CDTF">2013-11-24T21:29:22Z</dcterms:modified>
</cp:coreProperties>
</file>