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0" r:id="rId2"/>
    <p:sldId id="256" r:id="rId3"/>
    <p:sldId id="262" r:id="rId4"/>
    <p:sldId id="277" r:id="rId5"/>
    <p:sldId id="279" r:id="rId6"/>
    <p:sldId id="258" r:id="rId7"/>
    <p:sldId id="275" r:id="rId8"/>
    <p:sldId id="259" r:id="rId9"/>
    <p:sldId id="281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EBFD2AA-076D-4051-9777-B6C67C53B001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431EC83-57D8-4292-A279-8CEF2CEAA4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631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147DF-AC2A-439C-9DCF-B443BF1B61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2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FB95F-A600-440A-9B66-984F651CDD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88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F7D5F-E681-494D-9450-AEC6499AA0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59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8749A-C6DF-4ADF-9B19-E6A2480AC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1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01015-6D8D-40F7-8BA2-BD0448969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21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DA2D9-2F32-4C47-83E9-7CE1745AD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54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BEDD-946F-4939-8CE1-3EB9C30516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69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F0F40-AB85-474F-86F8-A27E2660A2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71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AE0E6-9873-4EB1-80AD-632C284370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95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D5631-F0E2-4570-814E-6F70A00F23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22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20429-86EA-46A3-A724-F95486B4A5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02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E343445-8FE0-4876-BDEA-FD3EE3C61E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p%C5%99ehrada-p%C5%99ete%C4%8Den%C3%AD-voda-energie-20765/" TargetMode="External"/><Relationship Id="rId2" Type="http://schemas.openxmlformats.org/officeDocument/2006/relationships/hyperlink" Target="http://pixabay.com/cs/flash-tesl%C5%AFv-transform%C3%A1tor-11331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ain_Page" TargetMode="External"/><Relationship Id="rId5" Type="http://schemas.openxmlformats.org/officeDocument/2006/relationships/hyperlink" Target="http://cs.wikipedia.org/wiki/Soubor:Hydroelectric_dam-letters.svg" TargetMode="External"/><Relationship Id="rId4" Type="http://schemas.openxmlformats.org/officeDocument/2006/relationships/hyperlink" Target="http://pixabay.com/cs/kreslen%C3%BD-film-baterie-elektronika-2661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16. </a:t>
            </a:r>
            <a:r>
              <a:rPr lang="cs-CZ" sz="1200" b="1" dirty="0">
                <a:latin typeface="Verdana" pitchFamily="34" charset="0"/>
              </a:rPr>
              <a:t>9</a:t>
            </a:r>
            <a:r>
              <a:rPr lang="cs-CZ" sz="1200" b="1" dirty="0" smtClean="0">
                <a:latin typeface="Verdana" pitchFamily="34" charset="0"/>
              </a:rPr>
              <a:t>. 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</a:t>
            </a:r>
            <a:r>
              <a:rPr lang="cs-CZ" sz="1200" b="1" smtClean="0">
                <a:latin typeface="Verdana" pitchFamily="34" charset="0"/>
              </a:rPr>
              <a:t>: VY_32_INOVACE_03_ZT_E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II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-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Elektrotechnika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Téma: Elektrické napětí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Energie vody a elektrická energie – připodobnění.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Vznik elektrického pole a konání práce elektrickým polem.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Definice napětí 1 V a výpočet elektrického napětí.</a:t>
            </a: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sz="1200" i="1" dirty="0">
              <a:latin typeface="Verdana" pitchFamily="34" charset="0"/>
            </a:endParaRPr>
          </a:p>
        </p:txBody>
      </p:sp>
      <p:grpSp>
        <p:nvGrpSpPr>
          <p:cNvPr id="14338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14339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0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1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2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3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4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1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2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3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4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5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6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8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9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0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1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2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5191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pixabay.com/get/31e88583ffa3cb573db2/1377634815/flash-113310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9188450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92180" y="2393885"/>
            <a:ext cx="2841625" cy="1470025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bg1"/>
                </a:solidFill>
              </a:rPr>
              <a:t>Elektrické napětí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96525" y="98630"/>
            <a:ext cx="5895655" cy="2295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solidFill>
                  <a:schemeClr val="accent3"/>
                </a:solidFill>
                <a:hlinkClick r:id="rId3" action="ppaction://hlinksldjump"/>
              </a:rPr>
              <a:t>►</a:t>
            </a:r>
            <a:r>
              <a:rPr lang="cs-CZ" altLang="cs-CZ" sz="1600" dirty="0">
                <a:solidFill>
                  <a:schemeClr val="accent3"/>
                </a:solidFill>
              </a:rPr>
              <a:t> Energie a elektrické napětí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solidFill>
                  <a:schemeClr val="accent3"/>
                </a:solidFill>
                <a:hlinkClick r:id="rId4" action="ppaction://hlinksldjump"/>
              </a:rPr>
              <a:t>►</a:t>
            </a:r>
            <a:r>
              <a:rPr lang="cs-CZ" altLang="cs-CZ" sz="1600" dirty="0">
                <a:solidFill>
                  <a:schemeClr val="accent3"/>
                </a:solidFill>
              </a:rPr>
              <a:t> Přeměna potenciální energie vody v elektrickou </a:t>
            </a:r>
            <a:r>
              <a:rPr lang="cs-CZ" altLang="cs-CZ" sz="1600" dirty="0" smtClean="0">
                <a:solidFill>
                  <a:schemeClr val="accent3"/>
                </a:solidFill>
              </a:rPr>
              <a:t>energii</a:t>
            </a:r>
          </a:p>
          <a:p>
            <a:pPr eaLnBrk="1" hangingPunct="1">
              <a:spcAft>
                <a:spcPts val="600"/>
              </a:spcAft>
              <a:buNone/>
            </a:pPr>
            <a:r>
              <a:rPr lang="cs-CZ" altLang="cs-CZ" sz="1600" dirty="0" smtClean="0">
                <a:solidFill>
                  <a:schemeClr val="accent3"/>
                </a:solidFill>
                <a:hlinkClick r:id="rId5" action="ppaction://hlinksldjump"/>
              </a:rPr>
              <a:t>►</a:t>
            </a:r>
            <a:r>
              <a:rPr lang="cs-CZ" altLang="cs-CZ" sz="1600" dirty="0" smtClean="0">
                <a:solidFill>
                  <a:schemeClr val="accent3"/>
                </a:solidFill>
              </a:rPr>
              <a:t> Vznik elektrického napětí</a:t>
            </a:r>
            <a:endParaRPr lang="cs-CZ" altLang="cs-CZ" sz="1600" dirty="0">
              <a:solidFill>
                <a:schemeClr val="accent3"/>
              </a:solidFill>
            </a:endParaRP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solidFill>
                  <a:schemeClr val="accent3"/>
                </a:solidFill>
                <a:hlinkClick r:id="rId6" action="ppaction://hlinksldjump"/>
              </a:rPr>
              <a:t>►</a:t>
            </a:r>
            <a:r>
              <a:rPr lang="cs-CZ" altLang="cs-CZ" sz="1600" dirty="0">
                <a:solidFill>
                  <a:schemeClr val="accent3"/>
                </a:solidFill>
              </a:rPr>
              <a:t> Silová pole konají práci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 smtClean="0">
                <a:solidFill>
                  <a:schemeClr val="accent3"/>
                </a:solidFill>
                <a:hlinkClick r:id="rId7" action="ppaction://hlinksldjump"/>
              </a:rPr>
              <a:t>►</a:t>
            </a:r>
            <a:r>
              <a:rPr lang="cs-CZ" altLang="cs-CZ" sz="1600" dirty="0" smtClean="0">
                <a:solidFill>
                  <a:schemeClr val="accent3"/>
                </a:solidFill>
              </a:rPr>
              <a:t> </a:t>
            </a:r>
            <a:r>
              <a:rPr lang="cs-CZ" altLang="cs-CZ" sz="1600" dirty="0">
                <a:solidFill>
                  <a:schemeClr val="accent3"/>
                </a:solidFill>
              </a:rPr>
              <a:t>Elektrické </a:t>
            </a:r>
            <a:r>
              <a:rPr lang="cs-CZ" altLang="cs-CZ" sz="1600" dirty="0" smtClean="0">
                <a:solidFill>
                  <a:schemeClr val="accent3"/>
                </a:solidFill>
              </a:rPr>
              <a:t>napětí 1 V</a:t>
            </a:r>
          </a:p>
          <a:p>
            <a:pPr eaLnBrk="1" hangingPunct="1">
              <a:spcAft>
                <a:spcPts val="600"/>
              </a:spcAft>
              <a:buNone/>
            </a:pPr>
            <a:r>
              <a:rPr lang="cs-CZ" altLang="cs-CZ" sz="1600" dirty="0">
                <a:solidFill>
                  <a:schemeClr val="accent3"/>
                </a:solidFill>
                <a:hlinkClick r:id="rId8" action="ppaction://hlinksldjump"/>
              </a:rPr>
              <a:t>►</a:t>
            </a:r>
            <a:r>
              <a:rPr lang="cs-CZ" altLang="cs-CZ" sz="1600" dirty="0">
                <a:solidFill>
                  <a:schemeClr val="accent3"/>
                </a:solidFill>
              </a:rPr>
              <a:t> Elektrické napětí - výpočet</a:t>
            </a:r>
          </a:p>
        </p:txBody>
      </p:sp>
      <p:sp>
        <p:nvSpPr>
          <p:cNvPr id="2053" name="TextovéPole 2"/>
          <p:cNvSpPr txBox="1">
            <a:spLocks noChangeArrowheads="1"/>
          </p:cNvSpPr>
          <p:nvPr/>
        </p:nvSpPr>
        <p:spPr bwMode="auto">
          <a:xfrm>
            <a:off x="7812088" y="6599238"/>
            <a:ext cx="8080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Obr.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řehrada, Přetečení, Voda, Energie, Technologie, M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954088"/>
            <a:ext cx="3700462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850" y="4271962"/>
            <a:ext cx="5782838" cy="247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Nadpis 19"/>
          <p:cNvSpPr>
            <a:spLocks noGrp="1"/>
          </p:cNvSpPr>
          <p:nvPr>
            <p:ph type="title"/>
          </p:nvPr>
        </p:nvSpPr>
        <p:spPr>
          <a:xfrm>
            <a:off x="0" y="12700"/>
            <a:ext cx="9144000" cy="1143000"/>
          </a:xfrm>
        </p:spPr>
        <p:txBody>
          <a:bodyPr/>
          <a:lstStyle/>
          <a:p>
            <a:r>
              <a:rPr lang="cs-CZ" altLang="cs-CZ" smtClean="0"/>
              <a:t>Energie a elektrická energie</a:t>
            </a:r>
          </a:p>
        </p:txBody>
      </p:sp>
      <p:sp>
        <p:nvSpPr>
          <p:cNvPr id="3077" name="AutoShape 4" descr="https://docs.google.com/drawings/d/scFzCgYD4qBJFn_Vhfrvu1w/image?w=666&amp;h=314&amp;rev=193&amp;ac=1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078" name="TextovéPole 2"/>
          <p:cNvSpPr txBox="1">
            <a:spLocks noChangeArrowheads="1"/>
          </p:cNvSpPr>
          <p:nvPr/>
        </p:nvSpPr>
        <p:spPr bwMode="auto">
          <a:xfrm>
            <a:off x="3992563" y="1216025"/>
            <a:ext cx="5302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 naplněné přehradní nádrži se ukrývá energie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stejně jako v  nabitému elektrickému akumulátoru.</a:t>
            </a:r>
          </a:p>
        </p:txBody>
      </p:sp>
      <p:pic>
        <p:nvPicPr>
          <p:cNvPr id="3079" name="Picture 7" descr="Kreslený Film, Baterie, Elektronika, Bali, Zdarm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788" y="2168525"/>
            <a:ext cx="11207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016375" y="2303463"/>
            <a:ext cx="3300413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/>
              <a:t>Elektrický </a:t>
            </a:r>
            <a:r>
              <a:rPr lang="cs-CZ" sz="1200" b="1" dirty="0"/>
              <a:t>akumulátor</a:t>
            </a:r>
            <a:r>
              <a:rPr lang="cs-CZ" sz="1200" dirty="0"/>
              <a:t> je zařízení, který přeměňuje uloženou chemickou energii na elektrickou energii.</a:t>
            </a:r>
          </a:p>
          <a:p>
            <a:pPr>
              <a:defRPr/>
            </a:pPr>
            <a:endParaRPr lang="cs-CZ" sz="1200" dirty="0"/>
          </a:p>
          <a:p>
            <a:pPr>
              <a:defRPr/>
            </a:pPr>
            <a:r>
              <a:rPr lang="cs-CZ" sz="1200" dirty="0"/>
              <a:t>Elektrický </a:t>
            </a:r>
            <a:r>
              <a:rPr lang="cs-CZ" sz="1200" b="1" dirty="0"/>
              <a:t>akumulátor</a:t>
            </a:r>
            <a:r>
              <a:rPr lang="cs-CZ" sz="1200" dirty="0"/>
              <a:t> je zdrojem elektrického napětí. Příčinou elektrického napětí je rozdílnost el. nábojů na kladné a záporné elektrodě, v důsledku chemických procesů.</a:t>
            </a:r>
            <a:endParaRPr lang="cs-CZ" sz="1050" dirty="0"/>
          </a:p>
        </p:txBody>
      </p:sp>
      <p:sp>
        <p:nvSpPr>
          <p:cNvPr id="3081" name="Rectangle 10"/>
          <p:cNvSpPr>
            <a:spLocks noChangeArrowheads="1"/>
          </p:cNvSpPr>
          <p:nvPr/>
        </p:nvSpPr>
        <p:spPr bwMode="auto">
          <a:xfrm>
            <a:off x="206375" y="4832350"/>
            <a:ext cx="5349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Obr. 2</a:t>
            </a:r>
          </a:p>
        </p:txBody>
      </p:sp>
      <p:sp>
        <p:nvSpPr>
          <p:cNvPr id="3082" name="Rectangle 11"/>
          <p:cNvSpPr>
            <a:spLocks noChangeArrowheads="1"/>
          </p:cNvSpPr>
          <p:nvPr/>
        </p:nvSpPr>
        <p:spPr bwMode="auto">
          <a:xfrm>
            <a:off x="7767638" y="4149725"/>
            <a:ext cx="534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Obr. 3</a:t>
            </a:r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6781800" y="6500361"/>
            <a:ext cx="5349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Obr. 4</a:t>
            </a:r>
          </a:p>
        </p:txBody>
      </p:sp>
      <p:sp>
        <p:nvSpPr>
          <p:cNvPr id="3084" name="Line 13"/>
          <p:cNvSpPr>
            <a:spLocks noChangeShapeType="1"/>
          </p:cNvSpPr>
          <p:nvPr/>
        </p:nvSpPr>
        <p:spPr bwMode="auto">
          <a:xfrm>
            <a:off x="7858125" y="2259013"/>
            <a:ext cx="944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>
            <a:off x="7853363" y="4103688"/>
            <a:ext cx="944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6" name="Line 15"/>
          <p:cNvSpPr>
            <a:spLocks noChangeShapeType="1"/>
          </p:cNvSpPr>
          <p:nvPr/>
        </p:nvSpPr>
        <p:spPr bwMode="auto">
          <a:xfrm>
            <a:off x="8780463" y="2259013"/>
            <a:ext cx="0" cy="184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 rot="-5400000">
            <a:off x="7704138" y="3063875"/>
            <a:ext cx="1847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900"/>
              <a:t>Rozdíl potenciálů – napětí 1,5 V</a:t>
            </a:r>
          </a:p>
        </p:txBody>
      </p:sp>
      <p:sp>
        <p:nvSpPr>
          <p:cNvPr id="3088" name="TextovéPole 1"/>
          <p:cNvSpPr txBox="1">
            <a:spLocks noChangeArrowheads="1"/>
          </p:cNvSpPr>
          <p:nvPr/>
        </p:nvSpPr>
        <p:spPr bwMode="auto">
          <a:xfrm>
            <a:off x="7788275" y="2619375"/>
            <a:ext cx="266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+</a:t>
            </a:r>
          </a:p>
        </p:txBody>
      </p:sp>
      <p:sp>
        <p:nvSpPr>
          <p:cNvPr id="3089" name="TextovéPole 16"/>
          <p:cNvSpPr txBox="1">
            <a:spLocks noChangeArrowheads="1"/>
          </p:cNvSpPr>
          <p:nvPr/>
        </p:nvSpPr>
        <p:spPr bwMode="auto">
          <a:xfrm>
            <a:off x="7767638" y="3730625"/>
            <a:ext cx="266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-</a:t>
            </a:r>
          </a:p>
        </p:txBody>
      </p:sp>
      <p:sp>
        <p:nvSpPr>
          <p:cNvPr id="3090" name="TextovéPole 17"/>
          <p:cNvSpPr txBox="1">
            <a:spLocks noChangeArrowheads="1"/>
          </p:cNvSpPr>
          <p:nvPr/>
        </p:nvSpPr>
        <p:spPr bwMode="auto">
          <a:xfrm>
            <a:off x="8797925" y="2079625"/>
            <a:ext cx="266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+</a:t>
            </a:r>
          </a:p>
        </p:txBody>
      </p:sp>
      <p:sp>
        <p:nvSpPr>
          <p:cNvPr id="3091" name="TextovéPole 18"/>
          <p:cNvSpPr txBox="1">
            <a:spLocks noChangeArrowheads="1"/>
          </p:cNvSpPr>
          <p:nvPr/>
        </p:nvSpPr>
        <p:spPr bwMode="auto">
          <a:xfrm>
            <a:off x="8843963" y="3902075"/>
            <a:ext cx="266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-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86632" y="4493394"/>
            <a:ext cx="1736685" cy="57708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1050" dirty="0"/>
              <a:t>Napětí vzniká</a:t>
            </a:r>
          </a:p>
          <a:p>
            <a:pPr algn="ctr">
              <a:defRPr/>
            </a:pPr>
            <a:r>
              <a:rPr lang="cs-CZ" sz="1050" dirty="0"/>
              <a:t>mezi dvěma body, místy, elektrodami.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14450"/>
          </a:xfrm>
        </p:spPr>
        <p:txBody>
          <a:bodyPr/>
          <a:lstStyle/>
          <a:p>
            <a:r>
              <a:rPr lang="cs-CZ" altLang="cs-CZ" sz="4000" smtClean="0"/>
              <a:t>Přeměna potenciální energie vody</a:t>
            </a:r>
            <a:br>
              <a:rPr lang="cs-CZ" altLang="cs-CZ" sz="4000" smtClean="0"/>
            </a:br>
            <a:r>
              <a:rPr lang="cs-CZ" altLang="cs-CZ" sz="4000" smtClean="0"/>
              <a:t>v elektrickou energii</a:t>
            </a:r>
          </a:p>
        </p:txBody>
      </p:sp>
      <p:pic>
        <p:nvPicPr>
          <p:cNvPr id="4099" name="Picture 4" descr="Soubor:Hydroelectric dam-letter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916113"/>
            <a:ext cx="6767513" cy="458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10"/>
          <p:cNvSpPr>
            <a:spLocks noChangeArrowheads="1"/>
          </p:cNvSpPr>
          <p:nvPr/>
        </p:nvSpPr>
        <p:spPr bwMode="auto">
          <a:xfrm>
            <a:off x="3333750" y="1449388"/>
            <a:ext cx="4456113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A - hladina přehradní nádrže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B - Budova elektrárny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C - turbína, kolem ní rozváděcí kolo a pod ní odtokový kanál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D - generátor na společné ose s turbínou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E - česle a uzávěr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F - přívodní kanál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G - transformátor, napojující elektrárnu do rozvodné sítě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H - odtok</a:t>
            </a: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7858125" y="6219825"/>
            <a:ext cx="5349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Obr.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Vznik elektrické napětí</a:t>
            </a:r>
          </a:p>
        </p:txBody>
      </p:sp>
      <p:sp>
        <p:nvSpPr>
          <p:cNvPr id="4" name="Elipsa 3"/>
          <p:cNvSpPr/>
          <p:nvPr/>
        </p:nvSpPr>
        <p:spPr>
          <a:xfrm>
            <a:off x="5246637" y="2178230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5" name="Elipsa 4"/>
          <p:cNvSpPr/>
          <p:nvPr/>
        </p:nvSpPr>
        <p:spPr>
          <a:xfrm>
            <a:off x="5607000" y="2313168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6" name="Elipsa 5"/>
          <p:cNvSpPr/>
          <p:nvPr/>
        </p:nvSpPr>
        <p:spPr>
          <a:xfrm>
            <a:off x="5516512" y="1952805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7" name="Elipsa 6"/>
          <p:cNvSpPr/>
          <p:nvPr/>
        </p:nvSpPr>
        <p:spPr>
          <a:xfrm>
            <a:off x="7946975" y="2043293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8" name="Elipsa 7"/>
          <p:cNvSpPr/>
          <p:nvPr/>
        </p:nvSpPr>
        <p:spPr>
          <a:xfrm>
            <a:off x="7723137" y="2448105"/>
            <a:ext cx="223838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11" name="Elipsa 10"/>
          <p:cNvSpPr/>
          <p:nvPr/>
        </p:nvSpPr>
        <p:spPr>
          <a:xfrm>
            <a:off x="927100" y="4547363"/>
            <a:ext cx="223838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-</a:t>
            </a:r>
          </a:p>
        </p:txBody>
      </p:sp>
      <p:sp>
        <p:nvSpPr>
          <p:cNvPr id="12" name="Elipsa 11"/>
          <p:cNvSpPr/>
          <p:nvPr/>
        </p:nvSpPr>
        <p:spPr>
          <a:xfrm>
            <a:off x="1285875" y="4682300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-</a:t>
            </a:r>
          </a:p>
        </p:txBody>
      </p:sp>
      <p:sp>
        <p:nvSpPr>
          <p:cNvPr id="13" name="Elipsa 12"/>
          <p:cNvSpPr/>
          <p:nvPr/>
        </p:nvSpPr>
        <p:spPr>
          <a:xfrm>
            <a:off x="1196975" y="4321938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-</a:t>
            </a:r>
          </a:p>
        </p:txBody>
      </p:sp>
      <p:sp>
        <p:nvSpPr>
          <p:cNvPr id="14" name="Elipsa 13"/>
          <p:cNvSpPr/>
          <p:nvPr/>
        </p:nvSpPr>
        <p:spPr>
          <a:xfrm>
            <a:off x="3627438" y="4412425"/>
            <a:ext cx="223837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-</a:t>
            </a:r>
          </a:p>
        </p:txBody>
      </p:sp>
      <p:sp>
        <p:nvSpPr>
          <p:cNvPr id="15" name="Elipsa 14"/>
          <p:cNvSpPr/>
          <p:nvPr/>
        </p:nvSpPr>
        <p:spPr>
          <a:xfrm>
            <a:off x="3402013" y="4817238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-</a:t>
            </a:r>
          </a:p>
        </p:txBody>
      </p:sp>
      <p:sp>
        <p:nvSpPr>
          <p:cNvPr id="18" name="Elipsa 17"/>
          <p:cNvSpPr/>
          <p:nvPr/>
        </p:nvSpPr>
        <p:spPr>
          <a:xfrm>
            <a:off x="5337175" y="4689475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19" name="Elipsa 18"/>
          <p:cNvSpPr/>
          <p:nvPr/>
        </p:nvSpPr>
        <p:spPr>
          <a:xfrm>
            <a:off x="5697538" y="4824413"/>
            <a:ext cx="223837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20" name="Elipsa 19"/>
          <p:cNvSpPr/>
          <p:nvPr/>
        </p:nvSpPr>
        <p:spPr>
          <a:xfrm>
            <a:off x="5607050" y="4464050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21" name="Elipsa 20"/>
          <p:cNvSpPr/>
          <p:nvPr/>
        </p:nvSpPr>
        <p:spPr>
          <a:xfrm>
            <a:off x="8037513" y="4598988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-</a:t>
            </a:r>
          </a:p>
        </p:txBody>
      </p:sp>
      <p:sp>
        <p:nvSpPr>
          <p:cNvPr id="22" name="Elipsa 21"/>
          <p:cNvSpPr/>
          <p:nvPr/>
        </p:nvSpPr>
        <p:spPr>
          <a:xfrm>
            <a:off x="7812088" y="4959350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-</a:t>
            </a:r>
          </a:p>
        </p:txBody>
      </p:sp>
      <p:sp>
        <p:nvSpPr>
          <p:cNvPr id="26" name="Elipsa 25"/>
          <p:cNvSpPr/>
          <p:nvPr/>
        </p:nvSpPr>
        <p:spPr>
          <a:xfrm>
            <a:off x="7677150" y="4510088"/>
            <a:ext cx="225425" cy="26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-</a:t>
            </a:r>
          </a:p>
        </p:txBody>
      </p:sp>
      <p:sp>
        <p:nvSpPr>
          <p:cNvPr id="6163" name="Text Box 26"/>
          <p:cNvSpPr txBox="1">
            <a:spLocks noChangeArrowheads="1"/>
          </p:cNvSpPr>
          <p:nvPr/>
        </p:nvSpPr>
        <p:spPr bwMode="auto">
          <a:xfrm>
            <a:off x="5472062" y="2808468"/>
            <a:ext cx="269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+</a:t>
            </a:r>
          </a:p>
        </p:txBody>
      </p:sp>
      <p:sp>
        <p:nvSpPr>
          <p:cNvPr id="6164" name="Text Box 27"/>
          <p:cNvSpPr txBox="1">
            <a:spLocks noChangeArrowheads="1"/>
          </p:cNvSpPr>
          <p:nvPr/>
        </p:nvSpPr>
        <p:spPr bwMode="auto">
          <a:xfrm>
            <a:off x="7812037" y="2808468"/>
            <a:ext cx="269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-</a:t>
            </a:r>
          </a:p>
        </p:txBody>
      </p:sp>
      <p:sp>
        <p:nvSpPr>
          <p:cNvPr id="6165" name="AutoShape 28"/>
          <p:cNvSpPr>
            <a:spLocks/>
          </p:cNvSpPr>
          <p:nvPr/>
        </p:nvSpPr>
        <p:spPr bwMode="auto">
          <a:xfrm rot="16200000">
            <a:off x="6664275" y="1975030"/>
            <a:ext cx="179387" cy="1484313"/>
          </a:xfrm>
          <a:prstGeom prst="leftBrace">
            <a:avLst>
              <a:gd name="adj1" fmla="val 689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166" name="Text Box 29"/>
          <p:cNvSpPr txBox="1">
            <a:spLocks noChangeArrowheads="1"/>
          </p:cNvSpPr>
          <p:nvPr/>
        </p:nvSpPr>
        <p:spPr bwMode="auto">
          <a:xfrm>
            <a:off x="3536950" y="5312538"/>
            <a:ext cx="269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+</a:t>
            </a:r>
          </a:p>
        </p:txBody>
      </p:sp>
      <p:sp>
        <p:nvSpPr>
          <p:cNvPr id="6167" name="Text Box 30"/>
          <p:cNvSpPr txBox="1">
            <a:spLocks noChangeArrowheads="1"/>
          </p:cNvSpPr>
          <p:nvPr/>
        </p:nvSpPr>
        <p:spPr bwMode="auto">
          <a:xfrm>
            <a:off x="1062038" y="5266500"/>
            <a:ext cx="269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-</a:t>
            </a:r>
          </a:p>
        </p:txBody>
      </p:sp>
      <p:sp>
        <p:nvSpPr>
          <p:cNvPr id="6168" name="Text Box 31"/>
          <p:cNvSpPr txBox="1">
            <a:spLocks noChangeArrowheads="1"/>
          </p:cNvSpPr>
          <p:nvPr/>
        </p:nvSpPr>
        <p:spPr bwMode="auto">
          <a:xfrm>
            <a:off x="6146750" y="2987855"/>
            <a:ext cx="1169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/>
              <a:t>elektrické napětí</a:t>
            </a:r>
          </a:p>
        </p:txBody>
      </p:sp>
      <p:sp>
        <p:nvSpPr>
          <p:cNvPr id="6169" name="AutoShape 32"/>
          <p:cNvSpPr>
            <a:spLocks/>
          </p:cNvSpPr>
          <p:nvPr/>
        </p:nvSpPr>
        <p:spPr bwMode="auto">
          <a:xfrm rot="16200000">
            <a:off x="2389188" y="4299712"/>
            <a:ext cx="179388" cy="1484313"/>
          </a:xfrm>
          <a:prstGeom prst="leftBrace">
            <a:avLst>
              <a:gd name="adj1" fmla="val 689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170" name="Text Box 33"/>
          <p:cNvSpPr txBox="1">
            <a:spLocks noChangeArrowheads="1"/>
          </p:cNvSpPr>
          <p:nvPr/>
        </p:nvSpPr>
        <p:spPr bwMode="auto">
          <a:xfrm>
            <a:off x="1871663" y="5312538"/>
            <a:ext cx="1169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/>
              <a:t>elektrické napětí</a:t>
            </a:r>
          </a:p>
        </p:txBody>
      </p:sp>
      <p:sp>
        <p:nvSpPr>
          <p:cNvPr id="6171" name="AutoShape 34"/>
          <p:cNvSpPr>
            <a:spLocks/>
          </p:cNvSpPr>
          <p:nvPr/>
        </p:nvSpPr>
        <p:spPr bwMode="auto">
          <a:xfrm rot="-5400000">
            <a:off x="6710363" y="4532312"/>
            <a:ext cx="179388" cy="1484313"/>
          </a:xfrm>
          <a:prstGeom prst="leftBrace">
            <a:avLst>
              <a:gd name="adj1" fmla="val 689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172" name="Text Box 35"/>
          <p:cNvSpPr txBox="1">
            <a:spLocks noChangeArrowheads="1"/>
          </p:cNvSpPr>
          <p:nvPr/>
        </p:nvSpPr>
        <p:spPr bwMode="auto">
          <a:xfrm>
            <a:off x="6192838" y="5545138"/>
            <a:ext cx="1169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/>
              <a:t>elektrické napětí</a:t>
            </a:r>
          </a:p>
        </p:txBody>
      </p:sp>
      <p:sp>
        <p:nvSpPr>
          <p:cNvPr id="6173" name="Text Box 36"/>
          <p:cNvSpPr txBox="1">
            <a:spLocks noChangeArrowheads="1"/>
          </p:cNvSpPr>
          <p:nvPr/>
        </p:nvSpPr>
        <p:spPr bwMode="auto">
          <a:xfrm>
            <a:off x="5516563" y="5273675"/>
            <a:ext cx="269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+</a:t>
            </a:r>
          </a:p>
        </p:txBody>
      </p:sp>
      <p:sp>
        <p:nvSpPr>
          <p:cNvPr id="6174" name="Text Box 37"/>
          <p:cNvSpPr txBox="1">
            <a:spLocks noChangeArrowheads="1"/>
          </p:cNvSpPr>
          <p:nvPr/>
        </p:nvSpPr>
        <p:spPr bwMode="auto">
          <a:xfrm>
            <a:off x="7858125" y="5229225"/>
            <a:ext cx="269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-</a:t>
            </a:r>
          </a:p>
        </p:txBody>
      </p:sp>
      <p:sp>
        <p:nvSpPr>
          <p:cNvPr id="6175" name="Text Box 38"/>
          <p:cNvSpPr txBox="1">
            <a:spLocks noChangeArrowheads="1"/>
          </p:cNvSpPr>
          <p:nvPr/>
        </p:nvSpPr>
        <p:spPr bwMode="auto">
          <a:xfrm>
            <a:off x="656565" y="1898830"/>
            <a:ext cx="4005445" cy="160043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400" dirty="0"/>
              <a:t>Elektrické napětí vzniká mezi </a:t>
            </a:r>
            <a:r>
              <a:rPr lang="cs-CZ" altLang="cs-CZ" sz="1400" dirty="0" smtClean="0"/>
              <a:t>místy</a:t>
            </a:r>
            <a:br>
              <a:rPr lang="cs-CZ" altLang="cs-CZ" sz="1400" dirty="0" smtClean="0"/>
            </a:br>
            <a:r>
              <a:rPr lang="cs-CZ" altLang="cs-CZ" sz="1400" dirty="0" smtClean="0"/>
              <a:t>s odlišným elektrickým </a:t>
            </a:r>
            <a:r>
              <a:rPr lang="cs-CZ" altLang="cs-CZ" sz="1400" dirty="0"/>
              <a:t>nábojem</a:t>
            </a:r>
            <a:r>
              <a:rPr lang="cs-CZ" altLang="cs-CZ" sz="1400" dirty="0" smtClean="0"/>
              <a:t>, nebo</a:t>
            </a:r>
            <a:br>
              <a:rPr lang="cs-CZ" altLang="cs-CZ" sz="1400" dirty="0" smtClean="0"/>
            </a:br>
            <a:r>
              <a:rPr lang="cs-CZ" altLang="cs-CZ" sz="1400" dirty="0" smtClean="0"/>
              <a:t>s odlišnou velikostí stejného druhu el. náboje.</a:t>
            </a:r>
            <a:endParaRPr lang="cs-CZ" altLang="cs-CZ" sz="14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400" dirty="0" smtClean="0"/>
              <a:t>Nebo-</a:t>
            </a:r>
            <a:r>
              <a:rPr lang="cs-CZ" altLang="cs-CZ" sz="1400" dirty="0" err="1" smtClean="0"/>
              <a:t>li</a:t>
            </a:r>
            <a:endParaRPr lang="cs-CZ" altLang="cs-CZ" sz="14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/>
              <a:t>mezi místy</a:t>
            </a:r>
            <a:r>
              <a:rPr lang="cs-CZ" altLang="cs-CZ" sz="1400" dirty="0"/>
              <a:t> s různým potenciálem </a:t>
            </a:r>
            <a:r>
              <a:rPr lang="cs-CZ" altLang="cs-CZ" sz="1400" b="1" dirty="0"/>
              <a:t>vzniká elektrické napětí</a:t>
            </a:r>
            <a:r>
              <a:rPr lang="cs-CZ" altLang="cs-CZ" sz="1400" dirty="0"/>
              <a:t>. </a:t>
            </a:r>
          </a:p>
        </p:txBody>
      </p:sp>
      <p:sp>
        <p:nvSpPr>
          <p:cNvPr id="6176" name="Line 39"/>
          <p:cNvSpPr>
            <a:spLocks noChangeShapeType="1"/>
          </p:cNvSpPr>
          <p:nvPr/>
        </p:nvSpPr>
        <p:spPr bwMode="auto">
          <a:xfrm>
            <a:off x="6146750" y="2222680"/>
            <a:ext cx="1306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77" name="Line 40"/>
          <p:cNvSpPr>
            <a:spLocks noChangeShapeType="1"/>
          </p:cNvSpPr>
          <p:nvPr/>
        </p:nvSpPr>
        <p:spPr bwMode="auto">
          <a:xfrm>
            <a:off x="6146800" y="4824413"/>
            <a:ext cx="1306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78" name="Line 41"/>
          <p:cNvSpPr>
            <a:spLocks noChangeShapeType="1"/>
          </p:cNvSpPr>
          <p:nvPr/>
        </p:nvSpPr>
        <p:spPr bwMode="auto">
          <a:xfrm flipH="1">
            <a:off x="1781175" y="4636263"/>
            <a:ext cx="134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1228725"/>
            <a:ext cx="71818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5738"/>
            <a:ext cx="9144000" cy="633412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Silová pole konají práci</a:t>
            </a:r>
          </a:p>
        </p:txBody>
      </p:sp>
      <p:sp>
        <p:nvSpPr>
          <p:cNvPr id="5124" name="AutoShape 2" descr="https://docs.google.com/drawings/d/s9UIjggKqkL-eKGzra2fwEg/image?w=578&amp;h=485&amp;rev=552&amp;ac=1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5125" name="Obdélník 3"/>
          <p:cNvSpPr>
            <a:spLocks noChangeArrowheads="1"/>
          </p:cNvSpPr>
          <p:nvPr/>
        </p:nvSpPr>
        <p:spPr bwMode="auto">
          <a:xfrm>
            <a:off x="792163" y="5903913"/>
            <a:ext cx="7785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práci koná silové pole, potenciální energie se zmenšuje</a:t>
            </a:r>
          </a:p>
        </p:txBody>
      </p:sp>
      <p:sp>
        <p:nvSpPr>
          <p:cNvPr id="5126" name="Obdélník 4"/>
          <p:cNvSpPr>
            <a:spLocks noChangeArrowheads="1"/>
          </p:cNvSpPr>
          <p:nvPr/>
        </p:nvSpPr>
        <p:spPr bwMode="auto">
          <a:xfrm>
            <a:off x="785813" y="6273800"/>
            <a:ext cx="8782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práci koná vnější síla, proti směru silového pole, potenciální energie se zvětšuje</a:t>
            </a:r>
          </a:p>
        </p:txBody>
      </p:sp>
      <p:sp>
        <p:nvSpPr>
          <p:cNvPr id="5127" name="Obdélník 5"/>
          <p:cNvSpPr>
            <a:spLocks noChangeArrowheads="1"/>
          </p:cNvSpPr>
          <p:nvPr/>
        </p:nvSpPr>
        <p:spPr bwMode="auto">
          <a:xfrm>
            <a:off x="522288" y="6400800"/>
            <a:ext cx="312737" cy="36988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2</a:t>
            </a:r>
          </a:p>
        </p:txBody>
      </p:sp>
      <p:sp>
        <p:nvSpPr>
          <p:cNvPr id="5128" name="Obdélník 8"/>
          <p:cNvSpPr>
            <a:spLocks noChangeArrowheads="1"/>
          </p:cNvSpPr>
          <p:nvPr/>
        </p:nvSpPr>
        <p:spPr bwMode="auto">
          <a:xfrm>
            <a:off x="550863" y="5937250"/>
            <a:ext cx="312737" cy="368300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1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1871663" y="4725988"/>
            <a:ext cx="855662" cy="547687"/>
          </a:xfrm>
          <a:prstGeom prst="wedgeRoundRectCallout">
            <a:avLst>
              <a:gd name="adj1" fmla="val 89418"/>
              <a:gd name="adj2" fmla="val 199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Obdoba nabíjení baterie</a:t>
            </a:r>
          </a:p>
        </p:txBody>
      </p:sp>
      <p:sp>
        <p:nvSpPr>
          <p:cNvPr id="11" name="Zaoblený obdélníkový popisek 10"/>
          <p:cNvSpPr/>
          <p:nvPr/>
        </p:nvSpPr>
        <p:spPr>
          <a:xfrm>
            <a:off x="6372225" y="4725988"/>
            <a:ext cx="1125538" cy="547687"/>
          </a:xfrm>
          <a:prstGeom prst="wedgeRoundRectCallout">
            <a:avLst>
              <a:gd name="adj1" fmla="val -73754"/>
              <a:gd name="adj2" fmla="val 2942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Obdoba</a:t>
            </a:r>
          </a:p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naplňování nádrže</a:t>
            </a:r>
          </a:p>
        </p:txBody>
      </p:sp>
      <p:sp>
        <p:nvSpPr>
          <p:cNvPr id="5131" name="TextovéPole 7"/>
          <p:cNvSpPr txBox="1">
            <a:spLocks noChangeArrowheads="1"/>
          </p:cNvSpPr>
          <p:nvPr/>
        </p:nvSpPr>
        <p:spPr bwMode="auto">
          <a:xfrm>
            <a:off x="6214104" y="2282197"/>
            <a:ext cx="5445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 dirty="0"/>
              <a:t>H</a:t>
            </a:r>
            <a:r>
              <a:rPr lang="cs-CZ" altLang="cs-CZ" sz="1000" baseline="-25000" dirty="0"/>
              <a:t>2</a:t>
            </a:r>
            <a:r>
              <a:rPr lang="cs-CZ" altLang="cs-CZ" sz="1000" dirty="0"/>
              <a:t>O</a:t>
            </a:r>
          </a:p>
        </p:txBody>
      </p:sp>
      <p:sp>
        <p:nvSpPr>
          <p:cNvPr id="5132" name="TextovéPole 12"/>
          <p:cNvSpPr txBox="1">
            <a:spLocks noChangeArrowheads="1"/>
          </p:cNvSpPr>
          <p:nvPr/>
        </p:nvSpPr>
        <p:spPr bwMode="auto">
          <a:xfrm>
            <a:off x="5522538" y="4877610"/>
            <a:ext cx="545529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 dirty="0"/>
              <a:t>H</a:t>
            </a:r>
            <a:r>
              <a:rPr lang="cs-CZ" altLang="cs-CZ" sz="1000" baseline="-25000" dirty="0"/>
              <a:t>2</a:t>
            </a:r>
            <a:r>
              <a:rPr lang="cs-CZ" altLang="cs-CZ" sz="1000" dirty="0"/>
              <a:t>O</a:t>
            </a:r>
          </a:p>
        </p:txBody>
      </p:sp>
      <p:sp>
        <p:nvSpPr>
          <p:cNvPr id="16" name="Zaoblený obdélníkový popisek 15"/>
          <p:cNvSpPr/>
          <p:nvPr/>
        </p:nvSpPr>
        <p:spPr>
          <a:xfrm>
            <a:off x="2906713" y="2152650"/>
            <a:ext cx="855662" cy="547688"/>
          </a:xfrm>
          <a:prstGeom prst="wedgeRoundRectCallout">
            <a:avLst>
              <a:gd name="adj1" fmla="val -80933"/>
              <a:gd name="adj2" fmla="val 833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Obdoba vybíjení baterie</a:t>
            </a:r>
          </a:p>
        </p:txBody>
      </p:sp>
      <p:sp>
        <p:nvSpPr>
          <p:cNvPr id="17" name="Zaoblený obdélníkový popisek 16"/>
          <p:cNvSpPr>
            <a:spLocks noChangeArrowheads="1"/>
          </p:cNvSpPr>
          <p:nvPr/>
        </p:nvSpPr>
        <p:spPr bwMode="auto">
          <a:xfrm>
            <a:off x="6102350" y="1620838"/>
            <a:ext cx="1062038" cy="547687"/>
          </a:xfrm>
          <a:prstGeom prst="wedgeRoundRectCallout">
            <a:avLst>
              <a:gd name="adj1" fmla="val -13676"/>
              <a:gd name="adj2" fmla="val 74347"/>
              <a:gd name="adj3" fmla="val 16667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1200" dirty="0">
                <a:latin typeface="+mn-lt"/>
                <a:cs typeface="+mn-cs"/>
              </a:rPr>
              <a:t>Obdoba vypouštění nádrže</a:t>
            </a:r>
          </a:p>
        </p:txBody>
      </p:sp>
      <p:sp>
        <p:nvSpPr>
          <p:cNvPr id="5135" name="Rectangle 16"/>
          <p:cNvSpPr>
            <a:spLocks noChangeArrowheads="1"/>
          </p:cNvSpPr>
          <p:nvPr/>
        </p:nvSpPr>
        <p:spPr bwMode="auto">
          <a:xfrm>
            <a:off x="8307388" y="5364163"/>
            <a:ext cx="534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Obr.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7950" y="198438"/>
            <a:ext cx="9251950" cy="709612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altLang="cs-CZ" smtClean="0">
                <a:solidFill>
                  <a:schemeClr val="tx1"/>
                </a:solidFill>
              </a:rPr>
              <a:t>Elektrické napětí 1 V</a:t>
            </a:r>
          </a:p>
        </p:txBody>
      </p:sp>
      <p:sp>
        <p:nvSpPr>
          <p:cNvPr id="3" name="Ovál 2"/>
          <p:cNvSpPr/>
          <p:nvPr/>
        </p:nvSpPr>
        <p:spPr>
          <a:xfrm>
            <a:off x="1871663" y="2033588"/>
            <a:ext cx="495300" cy="4953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/>
              <a:t>+</a:t>
            </a:r>
          </a:p>
        </p:txBody>
      </p:sp>
      <p:cxnSp>
        <p:nvCxnSpPr>
          <p:cNvPr id="5" name="Přímá spojnice se šipkou 4"/>
          <p:cNvCxnSpPr>
            <a:stCxn id="3" idx="6"/>
          </p:cNvCxnSpPr>
          <p:nvPr/>
        </p:nvCxnSpPr>
        <p:spPr>
          <a:xfrm flipV="1">
            <a:off x="2366963" y="2281238"/>
            <a:ext cx="4949825" cy="0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3357563" y="2190750"/>
            <a:ext cx="179387" cy="1809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7" name="Ovál 6"/>
          <p:cNvSpPr/>
          <p:nvPr/>
        </p:nvSpPr>
        <p:spPr>
          <a:xfrm>
            <a:off x="5562600" y="2190750"/>
            <a:ext cx="179388" cy="1809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2479675" y="1763713"/>
            <a:ext cx="877888" cy="269875"/>
          </a:xfrm>
          <a:prstGeom prst="wedgeRoundRectCallout">
            <a:avLst>
              <a:gd name="adj1" fmla="val -20833"/>
              <a:gd name="adj2" fmla="val 1255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siločára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7316788" y="2033588"/>
            <a:ext cx="0" cy="58578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ový popisek 11"/>
          <p:cNvSpPr/>
          <p:nvPr/>
        </p:nvSpPr>
        <p:spPr>
          <a:xfrm>
            <a:off x="7542213" y="2754313"/>
            <a:ext cx="1216025" cy="495300"/>
          </a:xfrm>
          <a:prstGeom prst="wedgeRoundRectCallout">
            <a:avLst>
              <a:gd name="adj1" fmla="val -63709"/>
              <a:gd name="adj2" fmla="val -1093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>
                <a:solidFill>
                  <a:schemeClr val="tx1"/>
                </a:solidFill>
              </a:rPr>
              <a:t>nulová </a:t>
            </a:r>
            <a:r>
              <a:rPr lang="cs-CZ" sz="1200" smtClean="0">
                <a:solidFill>
                  <a:schemeClr val="tx1"/>
                </a:solidFill>
              </a:rPr>
              <a:t>hladina</a:t>
            </a:r>
          </a:p>
          <a:p>
            <a:pPr algn="ctr">
              <a:defRPr/>
            </a:pPr>
            <a:r>
              <a:rPr lang="cs-CZ" sz="1200" smtClean="0">
                <a:solidFill>
                  <a:schemeClr val="tx1"/>
                </a:solidFill>
              </a:rPr>
              <a:t>(uzemněno)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3" name="Zaoblený obdélníkový popisek 12"/>
          <p:cNvSpPr/>
          <p:nvPr/>
        </p:nvSpPr>
        <p:spPr>
          <a:xfrm>
            <a:off x="431800" y="2371725"/>
            <a:ext cx="1349375" cy="495300"/>
          </a:xfrm>
          <a:prstGeom prst="wedgeRoundRectCallout">
            <a:avLst>
              <a:gd name="adj1" fmla="val 65443"/>
              <a:gd name="adj2" fmla="val -255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kladný elektrický náboj</a:t>
            </a:r>
          </a:p>
        </p:txBody>
      </p:sp>
      <p:sp>
        <p:nvSpPr>
          <p:cNvPr id="14" name="Levá složená závorka 13"/>
          <p:cNvSpPr>
            <a:spLocks/>
          </p:cNvSpPr>
          <p:nvPr/>
        </p:nvSpPr>
        <p:spPr bwMode="auto">
          <a:xfrm rot="-5400000">
            <a:off x="4436269" y="1448594"/>
            <a:ext cx="225425" cy="2205037"/>
          </a:xfrm>
          <a:prstGeom prst="leftBrace">
            <a:avLst>
              <a:gd name="adj1" fmla="val 11638"/>
              <a:gd name="adj2" fmla="val 50000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7180" name="TextovéPole 14"/>
          <p:cNvSpPr txBox="1">
            <a:spLocks noChangeArrowheads="1"/>
          </p:cNvSpPr>
          <p:nvPr/>
        </p:nvSpPr>
        <p:spPr bwMode="auto">
          <a:xfrm>
            <a:off x="3222625" y="2867025"/>
            <a:ext cx="2835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Rozdíl potenciálů dvou míst  elektrického pole se nazývá elektrické napětí .</a:t>
            </a:r>
          </a:p>
        </p:txBody>
      </p:sp>
      <p:sp>
        <p:nvSpPr>
          <p:cNvPr id="7181" name="Obdélník 15"/>
          <p:cNvSpPr>
            <a:spLocks noChangeArrowheads="1"/>
          </p:cNvSpPr>
          <p:nvPr/>
        </p:nvSpPr>
        <p:spPr bwMode="auto">
          <a:xfrm>
            <a:off x="206375" y="3522663"/>
            <a:ext cx="85058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Elektrické pole má v daném místě potenciál 1 V, jestliže se při přenosu náboje 1 C z daného místa pole na povrch Země vykoná práce 1 J.</a:t>
            </a:r>
          </a:p>
        </p:txBody>
      </p:sp>
      <p:sp>
        <p:nvSpPr>
          <p:cNvPr id="7182" name="TextovéPole 16"/>
          <p:cNvSpPr txBox="1">
            <a:spLocks noChangeArrowheads="1"/>
          </p:cNvSpPr>
          <p:nvPr/>
        </p:nvSpPr>
        <p:spPr bwMode="auto">
          <a:xfrm>
            <a:off x="4346575" y="2619375"/>
            <a:ext cx="584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solidFill>
                  <a:srgbClr val="0070C0"/>
                </a:solidFill>
              </a:rPr>
              <a:t>1 V</a:t>
            </a:r>
          </a:p>
        </p:txBody>
      </p:sp>
      <p:cxnSp>
        <p:nvCxnSpPr>
          <p:cNvPr id="18" name="Přímá spojnice 17"/>
          <p:cNvCxnSpPr/>
          <p:nvPr/>
        </p:nvCxnSpPr>
        <p:spPr>
          <a:xfrm>
            <a:off x="3449638" y="1965325"/>
            <a:ext cx="0" cy="24923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5645150" y="1965325"/>
            <a:ext cx="0" cy="24923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evá složená závorka 19"/>
          <p:cNvSpPr/>
          <p:nvPr/>
        </p:nvSpPr>
        <p:spPr>
          <a:xfrm rot="5400000">
            <a:off x="4385469" y="638969"/>
            <a:ext cx="314325" cy="2205037"/>
          </a:xfrm>
          <a:prstGeom prst="leftBrace">
            <a:avLst>
              <a:gd name="adj1" fmla="val 8333"/>
              <a:gd name="adj2" fmla="val 49518"/>
            </a:avLst>
          </a:prstGeom>
          <a:noFill/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186" name="TextovéPole 20"/>
          <p:cNvSpPr txBox="1">
            <a:spLocks noChangeArrowheads="1"/>
          </p:cNvSpPr>
          <p:nvPr/>
        </p:nvSpPr>
        <p:spPr bwMode="auto">
          <a:xfrm>
            <a:off x="3132138" y="1247775"/>
            <a:ext cx="2835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rozdíl potenciálových  hladin</a:t>
            </a:r>
          </a:p>
        </p:txBody>
      </p:sp>
      <p:sp>
        <p:nvSpPr>
          <p:cNvPr id="7187" name="TextovéPole 21"/>
          <p:cNvSpPr txBox="1">
            <a:spLocks noChangeArrowheads="1"/>
          </p:cNvSpPr>
          <p:nvPr/>
        </p:nvSpPr>
        <p:spPr bwMode="auto">
          <a:xfrm>
            <a:off x="161925" y="4662488"/>
            <a:ext cx="612026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/>
              <a:t>Místo kde je nadbytek elektronů nazýváme záporný pól, </a:t>
            </a:r>
            <a:r>
              <a:rPr lang="cs-CZ" altLang="cs-CZ" sz="1400" dirty="0" smtClean="0"/>
              <a:t>místo</a:t>
            </a:r>
            <a:br>
              <a:rPr lang="cs-CZ" altLang="cs-CZ" sz="1400" dirty="0" smtClean="0"/>
            </a:br>
            <a:r>
              <a:rPr lang="cs-CZ" altLang="cs-CZ" sz="1400" dirty="0" smtClean="0"/>
              <a:t>s </a:t>
            </a:r>
            <a:r>
              <a:rPr lang="cs-CZ" altLang="cs-CZ" sz="1400" dirty="0"/>
              <a:t>nedostatkem elektronů (nebo menším počtem elektronů) nazýváme kladný pól. Mezi těmito body se vytvořilo napětí.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/>
              <a:t>Napětí může vzniknout i mezi místy s rozdílným kladným </a:t>
            </a:r>
            <a:r>
              <a:rPr lang="cs-CZ" altLang="cs-CZ" sz="1400" dirty="0" smtClean="0"/>
              <a:t>nábojem.</a:t>
            </a:r>
            <a:br>
              <a:rPr lang="cs-CZ" altLang="cs-CZ" sz="1400" dirty="0" smtClean="0"/>
            </a:br>
            <a:r>
              <a:rPr lang="cs-CZ" altLang="cs-CZ" sz="1400" dirty="0" smtClean="0"/>
              <a:t>Místo </a:t>
            </a:r>
            <a:r>
              <a:rPr lang="cs-CZ" altLang="cs-CZ" sz="1400" dirty="0"/>
              <a:t>s menším kladným elektrickým nábojem se chová jako záporný pól.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/>
              <a:t>Elektrický proud bude obvodem protékat dokud bude trvat elektrické napětí.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502029" y="4121569"/>
            <a:ext cx="138390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dirty="0"/>
              <a:t>nebo také</a:t>
            </a:r>
          </a:p>
        </p:txBody>
      </p:sp>
      <p:pic>
        <p:nvPicPr>
          <p:cNvPr id="7191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8" y="4868863"/>
            <a:ext cx="2381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se šipkou 2"/>
          <p:cNvCxnSpPr/>
          <p:nvPr/>
        </p:nvCxnSpPr>
        <p:spPr>
          <a:xfrm>
            <a:off x="6918325" y="6297613"/>
            <a:ext cx="3603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3" name="TextovéPole 4"/>
          <p:cNvSpPr txBox="1">
            <a:spLocks noChangeArrowheads="1"/>
          </p:cNvSpPr>
          <p:nvPr/>
        </p:nvSpPr>
        <p:spPr bwMode="auto">
          <a:xfrm>
            <a:off x="6818313" y="6359525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 dirty="0"/>
              <a:t>U </a:t>
            </a:r>
            <a:r>
              <a:rPr lang="cs-CZ" altLang="cs-CZ" sz="1000" dirty="0" smtClean="0"/>
              <a:t>[ V ]</a:t>
            </a:r>
            <a:endParaRPr lang="cs-CZ" altLang="cs-CZ" sz="1000" dirty="0"/>
          </a:p>
        </p:txBody>
      </p:sp>
      <p:sp>
        <p:nvSpPr>
          <p:cNvPr id="7194" name="Rectangle 27"/>
          <p:cNvSpPr>
            <a:spLocks noChangeArrowheads="1"/>
          </p:cNvSpPr>
          <p:nvPr/>
        </p:nvSpPr>
        <p:spPr bwMode="auto">
          <a:xfrm>
            <a:off x="8172450" y="6354763"/>
            <a:ext cx="5349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Obr. 7</a:t>
            </a:r>
          </a:p>
        </p:txBody>
      </p:sp>
      <p:sp>
        <p:nvSpPr>
          <p:cNvPr id="9" name="Volný tvar 5"/>
          <p:cNvSpPr/>
          <p:nvPr/>
        </p:nvSpPr>
        <p:spPr>
          <a:xfrm flipH="1">
            <a:off x="6550025" y="5229225"/>
            <a:ext cx="2032000" cy="796925"/>
          </a:xfrm>
          <a:custGeom>
            <a:avLst/>
            <a:gdLst>
              <a:gd name="connsiteX0" fmla="*/ 288979 w 1967830"/>
              <a:gd name="connsiteY0" fmla="*/ 486303 h 621453"/>
              <a:gd name="connsiteX1" fmla="*/ 117529 w 1967830"/>
              <a:gd name="connsiteY1" fmla="*/ 67203 h 621453"/>
              <a:gd name="connsiteX2" fmla="*/ 1832029 w 1967830"/>
              <a:gd name="connsiteY2" fmla="*/ 48153 h 621453"/>
              <a:gd name="connsiteX3" fmla="*/ 1755829 w 1967830"/>
              <a:gd name="connsiteY3" fmla="*/ 533928 h 621453"/>
              <a:gd name="connsiteX4" fmla="*/ 927154 w 1967830"/>
              <a:gd name="connsiteY4" fmla="*/ 610128 h 621453"/>
              <a:gd name="connsiteX5" fmla="*/ 860479 w 1967830"/>
              <a:gd name="connsiteY5" fmla="*/ 619653 h 621453"/>
              <a:gd name="connsiteX0" fmla="*/ 288979 w 1967830"/>
              <a:gd name="connsiteY0" fmla="*/ 486303 h 610128"/>
              <a:gd name="connsiteX1" fmla="*/ 117529 w 1967830"/>
              <a:gd name="connsiteY1" fmla="*/ 67203 h 610128"/>
              <a:gd name="connsiteX2" fmla="*/ 1832029 w 1967830"/>
              <a:gd name="connsiteY2" fmla="*/ 48153 h 610128"/>
              <a:gd name="connsiteX3" fmla="*/ 1755829 w 1967830"/>
              <a:gd name="connsiteY3" fmla="*/ 533928 h 610128"/>
              <a:gd name="connsiteX4" fmla="*/ 927154 w 1967830"/>
              <a:gd name="connsiteY4" fmla="*/ 610128 h 610128"/>
              <a:gd name="connsiteX0" fmla="*/ 288979 w 1943965"/>
              <a:gd name="connsiteY0" fmla="*/ 486303 h 791103"/>
              <a:gd name="connsiteX1" fmla="*/ 117529 w 1943965"/>
              <a:gd name="connsiteY1" fmla="*/ 67203 h 791103"/>
              <a:gd name="connsiteX2" fmla="*/ 1832029 w 1943965"/>
              <a:gd name="connsiteY2" fmla="*/ 48153 h 791103"/>
              <a:gd name="connsiteX3" fmla="*/ 1755829 w 1943965"/>
              <a:gd name="connsiteY3" fmla="*/ 533928 h 791103"/>
              <a:gd name="connsiteX4" fmla="*/ 1578749 w 1943965"/>
              <a:gd name="connsiteY4" fmla="*/ 791103 h 791103"/>
              <a:gd name="connsiteX0" fmla="*/ 288979 w 2023339"/>
              <a:gd name="connsiteY0" fmla="*/ 493009 h 797809"/>
              <a:gd name="connsiteX1" fmla="*/ 117529 w 2023339"/>
              <a:gd name="connsiteY1" fmla="*/ 73909 h 797809"/>
              <a:gd name="connsiteX2" fmla="*/ 1832029 w 2023339"/>
              <a:gd name="connsiteY2" fmla="*/ 54859 h 797809"/>
              <a:gd name="connsiteX3" fmla="*/ 1953282 w 2023339"/>
              <a:gd name="connsiteY3" fmla="*/ 635884 h 797809"/>
              <a:gd name="connsiteX4" fmla="*/ 1578749 w 2023339"/>
              <a:gd name="connsiteY4" fmla="*/ 797809 h 797809"/>
              <a:gd name="connsiteX0" fmla="*/ 992497 w 1917299"/>
              <a:gd name="connsiteY0" fmla="*/ 784693 h 813268"/>
              <a:gd name="connsiteX1" fmla="*/ 11489 w 1917299"/>
              <a:gd name="connsiteY1" fmla="*/ 89368 h 813268"/>
              <a:gd name="connsiteX2" fmla="*/ 1725989 w 1917299"/>
              <a:gd name="connsiteY2" fmla="*/ 70318 h 813268"/>
              <a:gd name="connsiteX3" fmla="*/ 1847242 w 1917299"/>
              <a:gd name="connsiteY3" fmla="*/ 651343 h 813268"/>
              <a:gd name="connsiteX4" fmla="*/ 1472709 w 1917299"/>
              <a:gd name="connsiteY4" fmla="*/ 813268 h 813268"/>
              <a:gd name="connsiteX0" fmla="*/ 1041471 w 1966273"/>
              <a:gd name="connsiteY0" fmla="*/ 765966 h 794541"/>
              <a:gd name="connsiteX1" fmla="*/ 447630 w 1966273"/>
              <a:gd name="connsiteY1" fmla="*/ 423066 h 794541"/>
              <a:gd name="connsiteX2" fmla="*/ 60463 w 1966273"/>
              <a:gd name="connsiteY2" fmla="*/ 70641 h 794541"/>
              <a:gd name="connsiteX3" fmla="*/ 1774963 w 1966273"/>
              <a:gd name="connsiteY3" fmla="*/ 51591 h 794541"/>
              <a:gd name="connsiteX4" fmla="*/ 1896216 w 1966273"/>
              <a:gd name="connsiteY4" fmla="*/ 632616 h 794541"/>
              <a:gd name="connsiteX5" fmla="*/ 1521683 w 1966273"/>
              <a:gd name="connsiteY5" fmla="*/ 794541 h 794541"/>
              <a:gd name="connsiteX0" fmla="*/ 1165984 w 2090786"/>
              <a:gd name="connsiteY0" fmla="*/ 777964 h 806539"/>
              <a:gd name="connsiteX1" fmla="*/ 157491 w 2090786"/>
              <a:gd name="connsiteY1" fmla="*/ 663664 h 806539"/>
              <a:gd name="connsiteX2" fmla="*/ 184976 w 2090786"/>
              <a:gd name="connsiteY2" fmla="*/ 82639 h 806539"/>
              <a:gd name="connsiteX3" fmla="*/ 1899476 w 2090786"/>
              <a:gd name="connsiteY3" fmla="*/ 63589 h 806539"/>
              <a:gd name="connsiteX4" fmla="*/ 2020729 w 2090786"/>
              <a:gd name="connsiteY4" fmla="*/ 644614 h 806539"/>
              <a:gd name="connsiteX5" fmla="*/ 1646196 w 2090786"/>
              <a:gd name="connsiteY5" fmla="*/ 806539 h 806539"/>
              <a:gd name="connsiteX0" fmla="*/ 1314074 w 2090786"/>
              <a:gd name="connsiteY0" fmla="*/ 806539 h 806539"/>
              <a:gd name="connsiteX1" fmla="*/ 157491 w 2090786"/>
              <a:gd name="connsiteY1" fmla="*/ 663664 h 806539"/>
              <a:gd name="connsiteX2" fmla="*/ 184976 w 2090786"/>
              <a:gd name="connsiteY2" fmla="*/ 82639 h 806539"/>
              <a:gd name="connsiteX3" fmla="*/ 1899476 w 2090786"/>
              <a:gd name="connsiteY3" fmla="*/ 63589 h 806539"/>
              <a:gd name="connsiteX4" fmla="*/ 2020729 w 2090786"/>
              <a:gd name="connsiteY4" fmla="*/ 644614 h 806539"/>
              <a:gd name="connsiteX5" fmla="*/ 1646196 w 2090786"/>
              <a:gd name="connsiteY5" fmla="*/ 806539 h 806539"/>
              <a:gd name="connsiteX0" fmla="*/ 1335241 w 2111953"/>
              <a:gd name="connsiteY0" fmla="*/ 810415 h 810415"/>
              <a:gd name="connsiteX1" fmla="*/ 139167 w 2111953"/>
              <a:gd name="connsiteY1" fmla="*/ 734215 h 810415"/>
              <a:gd name="connsiteX2" fmla="*/ 206143 w 2111953"/>
              <a:gd name="connsiteY2" fmla="*/ 86515 h 810415"/>
              <a:gd name="connsiteX3" fmla="*/ 1920643 w 2111953"/>
              <a:gd name="connsiteY3" fmla="*/ 67465 h 810415"/>
              <a:gd name="connsiteX4" fmla="*/ 2041896 w 2111953"/>
              <a:gd name="connsiteY4" fmla="*/ 648490 h 810415"/>
              <a:gd name="connsiteX5" fmla="*/ 1667363 w 2111953"/>
              <a:gd name="connsiteY5" fmla="*/ 810415 h 810415"/>
              <a:gd name="connsiteX0" fmla="*/ 1330953 w 2072025"/>
              <a:gd name="connsiteY0" fmla="*/ 810415 h 810415"/>
              <a:gd name="connsiteX1" fmla="*/ 134879 w 2072025"/>
              <a:gd name="connsiteY1" fmla="*/ 734215 h 810415"/>
              <a:gd name="connsiteX2" fmla="*/ 201855 w 2072025"/>
              <a:gd name="connsiteY2" fmla="*/ 86515 h 810415"/>
              <a:gd name="connsiteX3" fmla="*/ 1847247 w 2072025"/>
              <a:gd name="connsiteY3" fmla="*/ 67465 h 810415"/>
              <a:gd name="connsiteX4" fmla="*/ 2037608 w 2072025"/>
              <a:gd name="connsiteY4" fmla="*/ 648490 h 810415"/>
              <a:gd name="connsiteX5" fmla="*/ 1663075 w 2072025"/>
              <a:gd name="connsiteY5" fmla="*/ 810415 h 810415"/>
              <a:gd name="connsiteX0" fmla="*/ 1362836 w 2106912"/>
              <a:gd name="connsiteY0" fmla="*/ 826741 h 826741"/>
              <a:gd name="connsiteX1" fmla="*/ 166762 w 2106912"/>
              <a:gd name="connsiteY1" fmla="*/ 750541 h 826741"/>
              <a:gd name="connsiteX2" fmla="*/ 174502 w 2106912"/>
              <a:gd name="connsiteY2" fmla="*/ 74266 h 826741"/>
              <a:gd name="connsiteX3" fmla="*/ 1879130 w 2106912"/>
              <a:gd name="connsiteY3" fmla="*/ 83791 h 826741"/>
              <a:gd name="connsiteX4" fmla="*/ 2069491 w 2106912"/>
              <a:gd name="connsiteY4" fmla="*/ 664816 h 826741"/>
              <a:gd name="connsiteX5" fmla="*/ 1694958 w 2106912"/>
              <a:gd name="connsiteY5" fmla="*/ 826741 h 826741"/>
              <a:gd name="connsiteX0" fmla="*/ 1362836 w 2106913"/>
              <a:gd name="connsiteY0" fmla="*/ 796625 h 796625"/>
              <a:gd name="connsiteX1" fmla="*/ 166762 w 2106913"/>
              <a:gd name="connsiteY1" fmla="*/ 720425 h 796625"/>
              <a:gd name="connsiteX2" fmla="*/ 174502 w 2106913"/>
              <a:gd name="connsiteY2" fmla="*/ 101300 h 796625"/>
              <a:gd name="connsiteX3" fmla="*/ 1879130 w 2106913"/>
              <a:gd name="connsiteY3" fmla="*/ 53675 h 796625"/>
              <a:gd name="connsiteX4" fmla="*/ 2069491 w 2106913"/>
              <a:gd name="connsiteY4" fmla="*/ 634700 h 796625"/>
              <a:gd name="connsiteX5" fmla="*/ 1694958 w 2106913"/>
              <a:gd name="connsiteY5" fmla="*/ 796625 h 796625"/>
              <a:gd name="connsiteX0" fmla="*/ 1431944 w 2106913"/>
              <a:gd name="connsiteY0" fmla="*/ 768050 h 796625"/>
              <a:gd name="connsiteX1" fmla="*/ 166762 w 2106913"/>
              <a:gd name="connsiteY1" fmla="*/ 720425 h 796625"/>
              <a:gd name="connsiteX2" fmla="*/ 174502 w 2106913"/>
              <a:gd name="connsiteY2" fmla="*/ 101300 h 796625"/>
              <a:gd name="connsiteX3" fmla="*/ 1879130 w 2106913"/>
              <a:gd name="connsiteY3" fmla="*/ 53675 h 796625"/>
              <a:gd name="connsiteX4" fmla="*/ 2069491 w 2106913"/>
              <a:gd name="connsiteY4" fmla="*/ 634700 h 796625"/>
              <a:gd name="connsiteX5" fmla="*/ 1694958 w 2106913"/>
              <a:gd name="connsiteY5" fmla="*/ 796625 h 796625"/>
              <a:gd name="connsiteX0" fmla="*/ 1431944 w 2106913"/>
              <a:gd name="connsiteY0" fmla="*/ 768050 h 796625"/>
              <a:gd name="connsiteX1" fmla="*/ 166762 w 2106913"/>
              <a:gd name="connsiteY1" fmla="*/ 720425 h 796625"/>
              <a:gd name="connsiteX2" fmla="*/ 174502 w 2106913"/>
              <a:gd name="connsiteY2" fmla="*/ 101300 h 796625"/>
              <a:gd name="connsiteX3" fmla="*/ 1879130 w 2106913"/>
              <a:gd name="connsiteY3" fmla="*/ 53675 h 796625"/>
              <a:gd name="connsiteX4" fmla="*/ 2069491 w 2106913"/>
              <a:gd name="connsiteY4" fmla="*/ 634700 h 796625"/>
              <a:gd name="connsiteX5" fmla="*/ 1694958 w 2106913"/>
              <a:gd name="connsiteY5" fmla="*/ 796625 h 796625"/>
              <a:gd name="connsiteX0" fmla="*/ 1422072 w 2106913"/>
              <a:gd name="connsiteY0" fmla="*/ 787100 h 805345"/>
              <a:gd name="connsiteX1" fmla="*/ 166762 w 2106913"/>
              <a:gd name="connsiteY1" fmla="*/ 720425 h 805345"/>
              <a:gd name="connsiteX2" fmla="*/ 174502 w 2106913"/>
              <a:gd name="connsiteY2" fmla="*/ 101300 h 805345"/>
              <a:gd name="connsiteX3" fmla="*/ 1879130 w 2106913"/>
              <a:gd name="connsiteY3" fmla="*/ 53675 h 805345"/>
              <a:gd name="connsiteX4" fmla="*/ 2069491 w 2106913"/>
              <a:gd name="connsiteY4" fmla="*/ 634700 h 805345"/>
              <a:gd name="connsiteX5" fmla="*/ 1694958 w 2106913"/>
              <a:gd name="connsiteY5" fmla="*/ 796625 h 805345"/>
              <a:gd name="connsiteX0" fmla="*/ 1422072 w 2106913"/>
              <a:gd name="connsiteY0" fmla="*/ 787100 h 796625"/>
              <a:gd name="connsiteX1" fmla="*/ 166762 w 2106913"/>
              <a:gd name="connsiteY1" fmla="*/ 720425 h 796625"/>
              <a:gd name="connsiteX2" fmla="*/ 174502 w 2106913"/>
              <a:gd name="connsiteY2" fmla="*/ 101300 h 796625"/>
              <a:gd name="connsiteX3" fmla="*/ 1879130 w 2106913"/>
              <a:gd name="connsiteY3" fmla="*/ 53675 h 796625"/>
              <a:gd name="connsiteX4" fmla="*/ 2069491 w 2106913"/>
              <a:gd name="connsiteY4" fmla="*/ 634700 h 796625"/>
              <a:gd name="connsiteX5" fmla="*/ 1694958 w 2106913"/>
              <a:gd name="connsiteY5" fmla="*/ 796625 h 796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6913" h="796625">
                <a:moveTo>
                  <a:pt x="1422072" y="787100"/>
                </a:moveTo>
                <a:cubicBezTo>
                  <a:pt x="1184881" y="777575"/>
                  <a:pt x="330263" y="836312"/>
                  <a:pt x="166762" y="720425"/>
                </a:cubicBezTo>
                <a:cubicBezTo>
                  <a:pt x="3261" y="604538"/>
                  <a:pt x="-110893" y="212425"/>
                  <a:pt x="174502" y="101300"/>
                </a:cubicBezTo>
                <a:cubicBezTo>
                  <a:pt x="459897" y="-9825"/>
                  <a:pt x="1563299" y="-35225"/>
                  <a:pt x="1879130" y="53675"/>
                </a:cubicBezTo>
                <a:cubicBezTo>
                  <a:pt x="2194962" y="142575"/>
                  <a:pt x="2100186" y="510875"/>
                  <a:pt x="2069491" y="634700"/>
                </a:cubicBezTo>
                <a:cubicBezTo>
                  <a:pt x="2038796" y="758525"/>
                  <a:pt x="1844183" y="782338"/>
                  <a:pt x="1694958" y="796625"/>
                </a:cubicBezTo>
              </a:path>
            </a:pathLst>
          </a:custGeom>
          <a:noFill/>
          <a:ln w="1270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00"/>
              </a:solidFill>
            </a:endParaRPr>
          </a:p>
        </p:txBody>
      </p:sp>
      <p:sp>
        <p:nvSpPr>
          <p:cNvPr id="7196" name="TextovéPole 4"/>
          <p:cNvSpPr txBox="1">
            <a:spLocks noChangeArrowheads="1"/>
          </p:cNvSpPr>
          <p:nvPr/>
        </p:nvSpPr>
        <p:spPr bwMode="auto">
          <a:xfrm>
            <a:off x="3444875" y="2292350"/>
            <a:ext cx="5603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1 C</a:t>
            </a:r>
          </a:p>
        </p:txBody>
      </p:sp>
      <p:sp>
        <p:nvSpPr>
          <p:cNvPr id="7197" name="TextovéPole 4"/>
          <p:cNvSpPr txBox="1">
            <a:spLocks noChangeArrowheads="1"/>
          </p:cNvSpPr>
          <p:nvPr/>
        </p:nvSpPr>
        <p:spPr bwMode="auto">
          <a:xfrm>
            <a:off x="4167188" y="1854200"/>
            <a:ext cx="58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práce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/>
              <a:t>1 J</a:t>
            </a:r>
          </a:p>
        </p:txBody>
      </p:sp>
      <p:sp>
        <p:nvSpPr>
          <p:cNvPr id="7198" name="Line 31"/>
          <p:cNvSpPr>
            <a:spLocks noChangeShapeType="1"/>
          </p:cNvSpPr>
          <p:nvPr/>
        </p:nvSpPr>
        <p:spPr bwMode="auto">
          <a:xfrm flipH="1">
            <a:off x="3449638" y="2124075"/>
            <a:ext cx="80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9" name="Line 33"/>
          <p:cNvSpPr>
            <a:spLocks noChangeShapeType="1"/>
          </p:cNvSpPr>
          <p:nvPr/>
        </p:nvSpPr>
        <p:spPr bwMode="auto">
          <a:xfrm>
            <a:off x="4616450" y="2124075"/>
            <a:ext cx="103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15" name="Přímá spojnice 14"/>
          <p:cNvCxnSpPr/>
          <p:nvPr/>
        </p:nvCxnSpPr>
        <p:spPr>
          <a:xfrm>
            <a:off x="7182290" y="2619375"/>
            <a:ext cx="27003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7233472" y="2663915"/>
            <a:ext cx="16766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7280461" y="2708920"/>
            <a:ext cx="8604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98976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altLang="cs-CZ" dirty="0" smtClean="0">
                <a:solidFill>
                  <a:srgbClr val="000000"/>
                </a:solidFill>
              </a:rPr>
              <a:t>Elektrické napětí - výpočet</a:t>
            </a:r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1340644" y="2708920"/>
            <a:ext cx="63198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Elektrické napětí můžeme určit jako podíl práce W vykonané při přemisťování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elektrického náboje </a:t>
            </a:r>
            <a:r>
              <a:rPr lang="cs-CZ" altLang="cs-CZ" sz="1400" dirty="0" smtClean="0">
                <a:solidFill>
                  <a:srgbClr val="000000"/>
                </a:solidFill>
              </a:rPr>
              <a:t>q </a:t>
            </a:r>
            <a:r>
              <a:rPr lang="cs-CZ" altLang="cs-CZ" sz="1400" dirty="0">
                <a:solidFill>
                  <a:srgbClr val="000000"/>
                </a:solidFill>
              </a:rPr>
              <a:t>z bodu A do bodu B:</a:t>
            </a:r>
            <a:endParaRPr lang="cs-CZ" altLang="cs-CZ" sz="1400" dirty="0"/>
          </a:p>
        </p:txBody>
      </p:sp>
      <p:sp>
        <p:nvSpPr>
          <p:cNvPr id="8196" name="Obdélník 2"/>
          <p:cNvSpPr>
            <a:spLocks noChangeArrowheads="1"/>
          </p:cNvSpPr>
          <p:nvPr/>
        </p:nvSpPr>
        <p:spPr bwMode="auto">
          <a:xfrm>
            <a:off x="431800" y="1443048"/>
            <a:ext cx="8145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Elektrické napětí definujeme jako rozdíl elektrických potenciálů mezi dvěma body elektrického pole.  </a:t>
            </a:r>
          </a:p>
        </p:txBody>
      </p:sp>
      <p:sp>
        <p:nvSpPr>
          <p:cNvPr id="8205" name="Rectangle 15"/>
          <p:cNvSpPr>
            <a:spLocks noChangeArrowheads="1"/>
          </p:cNvSpPr>
          <p:nvPr/>
        </p:nvSpPr>
        <p:spPr bwMode="auto">
          <a:xfrm>
            <a:off x="3000617" y="6426148"/>
            <a:ext cx="534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 dirty="0"/>
              <a:t>Obr. 8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701570" y="4354776"/>
            <a:ext cx="2247900" cy="2314584"/>
            <a:chOff x="6724650" y="3965575"/>
            <a:chExt cx="2247900" cy="23145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4650" y="3965575"/>
              <a:ext cx="2247900" cy="2314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Pravá složená závorka 2"/>
            <p:cNvSpPr/>
            <p:nvPr/>
          </p:nvSpPr>
          <p:spPr>
            <a:xfrm rot="5400000">
              <a:off x="7647292" y="5179041"/>
              <a:ext cx="240022" cy="1350045"/>
            </a:xfrm>
            <a:prstGeom prst="rightBrac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" name="TextovéPole 3"/>
            <p:cNvSpPr txBox="1"/>
            <p:nvPr/>
          </p:nvSpPr>
          <p:spPr>
            <a:xfrm>
              <a:off x="7634685" y="5944990"/>
              <a:ext cx="282925" cy="33516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1200" dirty="0">
                  <a:solidFill>
                    <a:schemeClr val="accent6"/>
                  </a:solidFill>
                </a:rPr>
                <a:t>U</a:t>
              </a:r>
            </a:p>
          </p:txBody>
        </p:sp>
        <p:sp>
          <p:nvSpPr>
            <p:cNvPr id="33" name="Pravá složená závorka 32"/>
            <p:cNvSpPr/>
            <p:nvPr/>
          </p:nvSpPr>
          <p:spPr>
            <a:xfrm rot="5400000">
              <a:off x="7707298" y="4578013"/>
              <a:ext cx="120010" cy="1350045"/>
            </a:xfrm>
            <a:prstGeom prst="rightBrac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cxnSp>
        <p:nvCxnSpPr>
          <p:cNvPr id="11" name="Přímá spojnice se šipkou 10"/>
          <p:cNvCxnSpPr/>
          <p:nvPr/>
        </p:nvCxnSpPr>
        <p:spPr>
          <a:xfrm>
            <a:off x="1068741" y="5303042"/>
            <a:ext cx="1350963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106566" y="1970643"/>
                <a:ext cx="2245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𝑈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566" y="1970643"/>
                <a:ext cx="224574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552018" y="4972387"/>
                <a:ext cx="402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018" y="4972387"/>
                <a:ext cx="40209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5035976" y="1926816"/>
                <a:ext cx="2726067" cy="610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𝐽𝑒𝑑𝑛𝑜𝑡𝑘𝑎</m:t>
                      </m:r>
                      <m:r>
                        <a:rPr lang="cs-CZ" b="0" i="1" smtClean="0">
                          <a:latin typeface="Cambria Math"/>
                        </a:rPr>
                        <m:t>:</m:t>
                      </m:r>
                      <m:r>
                        <a:rPr lang="cs-CZ" b="0" i="1" smtClean="0">
                          <a:latin typeface="Cambria Math"/>
                        </a:rPr>
                        <m:t>𝑉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𝐶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976" y="1926816"/>
                <a:ext cx="2726067" cy="6108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833575" y="5302039"/>
            <a:ext cx="253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 smtClean="0"/>
              <a:t>A</a:t>
            </a:r>
            <a:endParaRPr lang="cs-CZ" sz="1050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2165579" y="5302039"/>
            <a:ext cx="253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 smtClean="0"/>
              <a:t>B</a:t>
            </a:r>
            <a:endParaRPr lang="cs-CZ" sz="1050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613125" y="5653790"/>
            <a:ext cx="253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/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069200" y="3371878"/>
                <a:ext cx="7117141" cy="982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𝑈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800" b="0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dirty="0" smtClean="0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cs-CZ" sz="2800" b="0" i="1" dirty="0" smtClean="0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cs-CZ" sz="28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800" b="0" i="1" dirty="0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  <m:r>
                            <a:rPr lang="cs-CZ" sz="2800" b="0" i="1" dirty="0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800" b="0" i="1" dirty="0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sz="2800" b="0" i="1" dirty="0" smtClean="0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cs-CZ" sz="28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dirty="0" smtClean="0">
                              <a:latin typeface="Cambria Math"/>
                            </a:rPr>
                            <m:t>𝑞</m:t>
                          </m:r>
                          <m:r>
                            <a:rPr lang="cs-CZ" sz="2800" b="0" i="1" dirty="0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800" b="0" i="1" dirty="0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  <m:r>
                            <a:rPr lang="cs-CZ" sz="2800" b="0" i="1" dirty="0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800" b="0" i="1" dirty="0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sz="2800" b="0" i="1" dirty="0" smtClean="0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cs-CZ" sz="2800" b="0" i="1" dirty="0" smtClean="0"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latin typeface="Cambria Math"/>
                        </a:rPr>
                        <m:t>𝐸</m:t>
                      </m:r>
                      <m:r>
                        <a:rPr lang="cs-CZ" sz="2800" b="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0" i="1" dirty="0" smtClean="0"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200" y="3371878"/>
                <a:ext cx="7117141" cy="9828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851920" y="5069746"/>
                <a:ext cx="4188262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𝐸</m:t>
                      </m:r>
                      <m:r>
                        <a:rPr lang="cs-CZ" sz="1600" b="0" i="1" smtClean="0">
                          <a:latin typeface="Cambria Math"/>
                        </a:rPr>
                        <m:t>…</m:t>
                      </m:r>
                      <m:r>
                        <a:rPr lang="cs-CZ" sz="1600" b="0" i="1" smtClean="0">
                          <a:latin typeface="Cambria Math"/>
                        </a:rPr>
                        <m:t>𝑖𝑛𝑡𝑒𝑛𝑧𝑖𝑡𝑎</m:t>
                      </m:r>
                      <m:r>
                        <a:rPr lang="cs-CZ" sz="1600" b="0" i="1" smtClean="0">
                          <a:latin typeface="Cambria Math"/>
                        </a:rPr>
                        <m:t> </m:t>
                      </m:r>
                      <m:r>
                        <a:rPr lang="cs-CZ" sz="1600" b="0" i="1" smtClean="0">
                          <a:latin typeface="Cambria Math"/>
                        </a:rPr>
                        <m:t>𝑒𝑙𝑒𝑘𝑡𝑟𝑖𝑐𝑘</m:t>
                      </m:r>
                      <m:r>
                        <a:rPr lang="cs-CZ" sz="1600" b="0" i="1" smtClean="0">
                          <a:latin typeface="Cambria Math"/>
                        </a:rPr>
                        <m:t>é</m:t>
                      </m:r>
                      <m:r>
                        <a:rPr lang="cs-CZ" sz="1600" b="0" i="1" smtClean="0">
                          <a:latin typeface="Cambria Math"/>
                        </a:rPr>
                        <m:t>h𝑜</m:t>
                      </m:r>
                      <m:r>
                        <a:rPr lang="cs-CZ" sz="1600" b="0" i="1" smtClean="0">
                          <a:latin typeface="Cambria Math"/>
                        </a:rPr>
                        <m:t> </m:t>
                      </m:r>
                      <m:r>
                        <a:rPr lang="cs-CZ" sz="1600" b="0" i="1" smtClean="0">
                          <a:latin typeface="Cambria Math"/>
                        </a:rPr>
                        <m:t>𝑝𝑜𝑙𝑒</m:t>
                      </m:r>
                      <m:r>
                        <a:rPr lang="cs-CZ" sz="16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𝑈</m:t>
                      </m:r>
                      <m:r>
                        <a:rPr lang="cs-CZ" sz="1600" b="0" i="1" smtClean="0">
                          <a:latin typeface="Cambria Math"/>
                        </a:rPr>
                        <m:t> …</m:t>
                      </m:r>
                      <m:r>
                        <a:rPr lang="cs-CZ" sz="1600" b="0" i="1" smtClean="0">
                          <a:latin typeface="Cambria Math"/>
                        </a:rPr>
                        <m:t>𝑒𝑙𝑒𝑘𝑡𝑟𝑖𝑐𝑘</m:t>
                      </m:r>
                      <m:r>
                        <a:rPr lang="cs-CZ" sz="1600" b="0" i="1" smtClean="0">
                          <a:latin typeface="Cambria Math"/>
                        </a:rPr>
                        <m:t>é </m:t>
                      </m:r>
                      <m:r>
                        <a:rPr lang="cs-CZ" sz="1600" b="0" i="1" smtClean="0">
                          <a:latin typeface="Cambria Math"/>
                        </a:rPr>
                        <m:t>𝑛𝑎𝑝</m:t>
                      </m:r>
                      <m:r>
                        <a:rPr lang="cs-CZ" sz="1600" b="0" i="1" smtClean="0">
                          <a:latin typeface="Cambria Math"/>
                        </a:rPr>
                        <m:t>ě</m:t>
                      </m:r>
                      <m:r>
                        <a:rPr lang="cs-CZ" sz="1600" b="0" i="1" smtClean="0">
                          <a:latin typeface="Cambria Math"/>
                        </a:rPr>
                        <m:t>𝑡</m:t>
                      </m:r>
                      <m:r>
                        <a:rPr lang="cs-CZ" sz="1600" b="0" i="1" smtClean="0">
                          <a:latin typeface="Cambria Math"/>
                        </a:rPr>
                        <m:t>í 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 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𝑑</m:t>
                      </m:r>
                      <m:r>
                        <a:rPr lang="cs-CZ" sz="1600" b="0" i="1" smtClean="0">
                          <a:latin typeface="Cambria Math"/>
                        </a:rPr>
                        <m:t> …</m:t>
                      </m:r>
                      <m:r>
                        <a:rPr lang="cs-CZ" sz="1600" b="0" i="1" smtClean="0">
                          <a:latin typeface="Cambria Math"/>
                        </a:rPr>
                        <m:t>𝑑𝑟</m:t>
                      </m:r>
                      <m:r>
                        <a:rPr lang="cs-CZ" sz="1600" b="0" i="1" smtClean="0">
                          <a:latin typeface="Cambria Math"/>
                        </a:rPr>
                        <m:t>á</m:t>
                      </m:r>
                      <m:r>
                        <a:rPr lang="cs-CZ" sz="1600" b="0" i="1" smtClean="0">
                          <a:latin typeface="Cambria Math"/>
                        </a:rPr>
                        <m:t>h𝑎</m:t>
                      </m:r>
                      <m:r>
                        <a:rPr lang="cs-CZ" sz="16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 </m:t>
                          </m:r>
                        </m:e>
                      </m:d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</a:rPr>
                        <m:t>…</m:t>
                      </m:r>
                      <m:r>
                        <a:rPr lang="cs-CZ" sz="1600" b="0" i="1" smtClean="0">
                          <a:latin typeface="Cambria Math"/>
                        </a:rPr>
                        <m:t>𝑝𝑜𝑡𝑒𝑛𝑐𝑖</m:t>
                      </m:r>
                      <m:r>
                        <a:rPr lang="cs-CZ" sz="1600" b="0" i="1" smtClean="0">
                          <a:latin typeface="Cambria Math"/>
                        </a:rPr>
                        <m:t>á</m:t>
                      </m:r>
                      <m:r>
                        <a:rPr lang="cs-CZ" sz="1600" b="0" i="1" smtClean="0">
                          <a:latin typeface="Cambria Math"/>
                        </a:rPr>
                        <m:t>𝑙𝑜𝑣</m:t>
                      </m:r>
                      <m:r>
                        <a:rPr lang="cs-CZ" sz="1600" b="0" i="1" smtClean="0">
                          <a:latin typeface="Cambria Math"/>
                        </a:rPr>
                        <m:t>á </m:t>
                      </m:r>
                      <m:r>
                        <a:rPr lang="cs-CZ" sz="1600" b="0" i="1" smtClean="0">
                          <a:latin typeface="Cambria Math"/>
                        </a:rPr>
                        <m:t>h𝑙𝑎𝑑𝑖𝑛𝑎</m:t>
                      </m:r>
                      <m:r>
                        <a:rPr lang="cs-CZ" sz="16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/>
                        </a:rPr>
                        <m:t>s</m:t>
                      </m:r>
                      <m:r>
                        <a:rPr lang="cs-CZ" sz="1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/>
                        </a:rPr>
                        <m:t>vy</m:t>
                      </m:r>
                      <m:r>
                        <a:rPr lang="cs-CZ" sz="1600" b="0" i="0" smtClean="0">
                          <a:latin typeface="Cambria Math"/>
                        </a:rPr>
                        <m:t>šší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/>
                        </a:rPr>
                        <m:t>hodnotou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</a:rPr>
                        <m:t>…</m:t>
                      </m:r>
                      <m:r>
                        <a:rPr lang="cs-CZ" sz="1600" b="0" i="1" smtClean="0">
                          <a:latin typeface="Cambria Math"/>
                        </a:rPr>
                        <m:t>𝑝𝑜𝑡𝑒𝑛𝑐𝑖</m:t>
                      </m:r>
                      <m:r>
                        <a:rPr lang="cs-CZ" sz="1600" b="0" i="1" smtClean="0">
                          <a:latin typeface="Cambria Math"/>
                        </a:rPr>
                        <m:t>á</m:t>
                      </m:r>
                      <m:r>
                        <a:rPr lang="cs-CZ" sz="1600" b="0" i="1" smtClean="0">
                          <a:latin typeface="Cambria Math"/>
                        </a:rPr>
                        <m:t>𝑙𝑜𝑣</m:t>
                      </m:r>
                      <m:r>
                        <a:rPr lang="cs-CZ" sz="1600" b="0" i="1" smtClean="0">
                          <a:latin typeface="Cambria Math"/>
                        </a:rPr>
                        <m:t>á </m:t>
                      </m:r>
                      <m:r>
                        <a:rPr lang="cs-CZ" sz="1600" b="0" i="1" smtClean="0">
                          <a:latin typeface="Cambria Math"/>
                        </a:rPr>
                        <m:t>h𝑙𝑎𝑑𝑖𝑛𝑎</m:t>
                      </m:r>
                      <m:r>
                        <a:rPr lang="cs-CZ" sz="16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/>
                        </a:rPr>
                        <m:t>s</m:t>
                      </m:r>
                      <m:r>
                        <a:rPr lang="cs-CZ" sz="1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/>
                        </a:rPr>
                        <m:t>ni</m:t>
                      </m:r>
                      <m:r>
                        <a:rPr lang="cs-CZ" sz="1600" b="0" i="0" smtClean="0">
                          <a:latin typeface="Cambria Math"/>
                        </a:rPr>
                        <m:t>žší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/>
                        </a:rPr>
                        <m:t>hodnotou</m:t>
                      </m:r>
                    </m:oMath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𝑞</m:t>
                      </m:r>
                      <m:r>
                        <a:rPr lang="cs-CZ" sz="1600" b="0" i="1" smtClean="0">
                          <a:latin typeface="Cambria Math"/>
                        </a:rPr>
                        <m:t> …</m:t>
                      </m:r>
                      <m:r>
                        <a:rPr lang="cs-CZ" sz="1600" b="0" i="1" smtClean="0">
                          <a:latin typeface="Cambria Math"/>
                        </a:rPr>
                        <m:t>𝑒𝑙𝑒𝑘𝑡𝑟𝑖𝑐𝑘</m:t>
                      </m:r>
                      <m:r>
                        <a:rPr lang="cs-CZ" sz="1600" b="0" i="1" smtClean="0">
                          <a:latin typeface="Cambria Math"/>
                        </a:rPr>
                        <m:t>ý </m:t>
                      </m:r>
                      <m:r>
                        <a:rPr lang="cs-CZ" sz="1600" b="0" i="1" smtClean="0">
                          <a:latin typeface="Cambria Math"/>
                        </a:rPr>
                        <m:t>𝑛</m:t>
                      </m:r>
                      <m:r>
                        <a:rPr lang="cs-CZ" sz="1600" b="0" i="1" smtClean="0">
                          <a:latin typeface="Cambria Math"/>
                        </a:rPr>
                        <m:t>á</m:t>
                      </m:r>
                      <m:r>
                        <a:rPr lang="cs-CZ" sz="1600" b="0" i="1" smtClean="0">
                          <a:latin typeface="Cambria Math"/>
                        </a:rPr>
                        <m:t>𝑏𝑜𝑗</m:t>
                      </m:r>
                      <m:r>
                        <a:rPr lang="cs-CZ" sz="1600" b="0" i="1" smtClean="0">
                          <a:latin typeface="Cambria Math"/>
                        </a:rPr>
                        <m:t> [ </m:t>
                      </m:r>
                      <m:r>
                        <a:rPr lang="cs-CZ" sz="1600" b="0" i="1" smtClean="0">
                          <a:latin typeface="Cambria Math"/>
                        </a:rPr>
                        <m:t>𝐶</m:t>
                      </m:r>
                      <m:r>
                        <a:rPr lang="cs-CZ" sz="1600" b="0" i="1" smtClean="0">
                          <a:latin typeface="Cambria Math"/>
                        </a:rPr>
                        <m:t> ]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069746"/>
                <a:ext cx="4188262" cy="1569660"/>
              </a:xfrm>
              <a:prstGeom prst="rect">
                <a:avLst/>
              </a:prstGeom>
              <a:blipFill rotWithShape="1">
                <a:blip r:embed="rId7"/>
                <a:stretch>
                  <a:fillRect b="-19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4352309" y="4569456"/>
                <a:ext cx="1197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𝐸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𝑞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309" y="4569456"/>
                <a:ext cx="119776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206515" y="1088740"/>
            <a:ext cx="8730970" cy="5724254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1200" b="1" dirty="0" smtClean="0"/>
              <a:t>Obr. 1</a:t>
            </a:r>
            <a:r>
              <a:rPr lang="cs-CZ" sz="1200" dirty="0" smtClean="0"/>
              <a:t> </a:t>
            </a:r>
            <a:r>
              <a:rPr lang="cs-CZ" sz="1200" dirty="0"/>
              <a:t>HANS. </a:t>
            </a:r>
            <a:r>
              <a:rPr lang="cs-CZ" sz="1200" i="1" dirty="0" err="1"/>
              <a:t>Flash</a:t>
            </a:r>
            <a:r>
              <a:rPr lang="cs-CZ" sz="1200" i="1" dirty="0"/>
              <a:t>, Teslův Transformátor - Volně dostupný obrázek - 113310</a:t>
            </a:r>
            <a:r>
              <a:rPr lang="cs-CZ" sz="1200" dirty="0"/>
              <a:t> [online]. [cit. </a:t>
            </a:r>
            <a:r>
              <a:rPr lang="cs-CZ" sz="1200" dirty="0" smtClean="0"/>
              <a:t>16.9.2013</a:t>
            </a:r>
            <a:r>
              <a:rPr lang="cs-CZ" sz="1200" dirty="0"/>
              <a:t>]. Dostupný na WWW: </a:t>
            </a:r>
            <a:r>
              <a:rPr lang="cs-CZ" sz="1200" dirty="0">
                <a:hlinkClick r:id="rId2"/>
              </a:rPr>
              <a:t>http://pixabay.com/cs/flash-tesl%C5%AFv-transform%C3%A1tor-113310</a:t>
            </a:r>
            <a:r>
              <a:rPr lang="cs-CZ" sz="1200" dirty="0" smtClean="0">
                <a:hlinkClick r:id="rId2"/>
              </a:rPr>
              <a:t>/</a:t>
            </a:r>
            <a:endParaRPr lang="cs-CZ" sz="1200" dirty="0" smtClean="0"/>
          </a:p>
          <a:p>
            <a:pPr marL="0" indent="0" eaLnBrk="1" hangingPunct="1">
              <a:buFontTx/>
              <a:buNone/>
            </a:pPr>
            <a:r>
              <a:rPr lang="cs-CZ" sz="1200" b="1" dirty="0" smtClean="0"/>
              <a:t>Obr. 2 </a:t>
            </a:r>
            <a:r>
              <a:rPr lang="cs-CZ" sz="1200" dirty="0"/>
              <a:t>PUBLICDOMAINPICTURES. </a:t>
            </a:r>
            <a:r>
              <a:rPr lang="cs-CZ" sz="1200" i="1" dirty="0"/>
              <a:t>Přehrada, Přetečení, Voda, Energie - Volně dostupný obrázek - 20765</a:t>
            </a:r>
            <a:r>
              <a:rPr lang="cs-CZ" sz="1200" dirty="0"/>
              <a:t> [online]. [cit. 13.11.2013]. Dostupný na WWW: </a:t>
            </a:r>
            <a:r>
              <a:rPr lang="cs-CZ" sz="1200" dirty="0">
                <a:hlinkClick r:id="rId3"/>
              </a:rPr>
              <a:t>http://pixabay.com/cs/p%C5%99ehrada-p%C5%99ete%C4%8Den%C3%AD-voda-energie-20765</a:t>
            </a:r>
            <a:r>
              <a:rPr lang="cs-CZ" sz="1200" dirty="0" smtClean="0">
                <a:hlinkClick r:id="rId3"/>
              </a:rPr>
              <a:t>/</a:t>
            </a:r>
            <a:r>
              <a:rPr lang="cs-CZ" sz="1200" dirty="0" smtClean="0"/>
              <a:t> </a:t>
            </a:r>
            <a:endParaRPr lang="cs-CZ" sz="1200" b="1" dirty="0" smtClean="0"/>
          </a:p>
          <a:p>
            <a:pPr marL="0" indent="0" eaLnBrk="1" hangingPunct="1">
              <a:buFontTx/>
              <a:buNone/>
            </a:pPr>
            <a:r>
              <a:rPr lang="cs-CZ" sz="1200" b="1" dirty="0" smtClean="0"/>
              <a:t>Obr. 3 </a:t>
            </a:r>
            <a:r>
              <a:rPr lang="cs-CZ" sz="1200" dirty="0"/>
              <a:t>NEMO. </a:t>
            </a:r>
            <a:r>
              <a:rPr lang="cs-CZ" sz="1200" i="1" dirty="0"/>
              <a:t>Kreslený Film, Baterie, Elektronika - Volně dostupný obrázek - 26614</a:t>
            </a:r>
            <a:r>
              <a:rPr lang="cs-CZ" sz="1200" dirty="0"/>
              <a:t> [online]. [cit. </a:t>
            </a:r>
            <a:r>
              <a:rPr lang="cs-CZ" sz="1200" dirty="0" smtClean="0"/>
              <a:t>16.9.2013</a:t>
            </a:r>
            <a:r>
              <a:rPr lang="cs-CZ" sz="1200" dirty="0"/>
              <a:t>]. Dostupný na WWW: </a:t>
            </a:r>
            <a:r>
              <a:rPr lang="cs-CZ" sz="1200" dirty="0">
                <a:hlinkClick r:id="rId4"/>
              </a:rPr>
              <a:t>http://</a:t>
            </a:r>
            <a:r>
              <a:rPr lang="cs-CZ" sz="1200" dirty="0" smtClean="0">
                <a:hlinkClick r:id="rId4"/>
              </a:rPr>
              <a:t>pixabay.com/cs/kreslen%C3%BD-film-baterie-elektronika-26614/</a:t>
            </a:r>
            <a:endParaRPr lang="cs-CZ" sz="1200" dirty="0" smtClean="0"/>
          </a:p>
          <a:p>
            <a:pPr marL="0" indent="0" eaLnBrk="1" hangingPunct="1">
              <a:buFontTx/>
              <a:buNone/>
            </a:pPr>
            <a:r>
              <a:rPr lang="cs-CZ" sz="1200" b="1" dirty="0" smtClean="0"/>
              <a:t>Obr</a:t>
            </a:r>
            <a:r>
              <a:rPr lang="cs-CZ" sz="1200" b="1" dirty="0"/>
              <a:t>. </a:t>
            </a:r>
            <a:r>
              <a:rPr lang="cs-CZ" sz="1200" b="1" dirty="0" smtClean="0"/>
              <a:t>4, 6, 7 </a:t>
            </a:r>
            <a:r>
              <a:rPr lang="cs-CZ" sz="1200" dirty="0" smtClean="0"/>
              <a:t>Archiv autora</a:t>
            </a:r>
            <a:endParaRPr lang="cs-CZ" sz="1200" b="1" dirty="0" smtClean="0"/>
          </a:p>
          <a:p>
            <a:pPr marL="0" indent="0" eaLnBrk="1" hangingPunct="1">
              <a:buFontTx/>
              <a:buNone/>
            </a:pPr>
            <a:r>
              <a:rPr lang="cs-CZ" sz="1200" b="1" dirty="0"/>
              <a:t>Obr. </a:t>
            </a:r>
            <a:r>
              <a:rPr lang="cs-CZ" sz="1200" b="1" dirty="0" smtClean="0"/>
              <a:t>5 </a:t>
            </a:r>
            <a:r>
              <a:rPr lang="cs-CZ" sz="1200" dirty="0"/>
              <a:t>TOMIA. </a:t>
            </a:r>
            <a:r>
              <a:rPr lang="cs-CZ" sz="1200" i="1" dirty="0" err="1"/>
              <a:t>Soubor:Hydroelectric</a:t>
            </a:r>
            <a:r>
              <a:rPr lang="cs-CZ" sz="1200" i="1" dirty="0"/>
              <a:t> dam-</a:t>
            </a:r>
            <a:r>
              <a:rPr lang="cs-CZ" sz="1200" i="1" dirty="0" err="1"/>
              <a:t>letters.svg</a:t>
            </a:r>
            <a:r>
              <a:rPr lang="cs-CZ" sz="1200" i="1" dirty="0"/>
              <a:t> – Wikipedie</a:t>
            </a:r>
            <a:r>
              <a:rPr lang="cs-CZ" sz="1200" dirty="0"/>
              <a:t> [online]. [cit. </a:t>
            </a:r>
            <a:r>
              <a:rPr lang="cs-CZ" sz="1200" dirty="0" smtClean="0"/>
              <a:t>16.9.2013</a:t>
            </a:r>
            <a:r>
              <a:rPr lang="cs-CZ" sz="1200" dirty="0"/>
              <a:t>]. Dostupný na WWW: </a:t>
            </a:r>
            <a:r>
              <a:rPr lang="cs-CZ" sz="1200" dirty="0">
                <a:hlinkClick r:id="rId5"/>
              </a:rPr>
              <a:t>http://</a:t>
            </a:r>
            <a:r>
              <a:rPr lang="cs-CZ" sz="1200" dirty="0" smtClean="0">
                <a:hlinkClick r:id="rId5"/>
              </a:rPr>
              <a:t>cs.wikipedia.org/wiki/Soubor:Hydroelectric_dam-letters.svg</a:t>
            </a:r>
            <a:endParaRPr lang="cs-CZ" sz="1200" dirty="0" smtClean="0"/>
          </a:p>
        </p:txBody>
      </p:sp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431800" y="4915132"/>
            <a:ext cx="82359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3</a:t>
            </a:r>
            <a:r>
              <a:rPr lang="en-US" sz="1400" dirty="0"/>
              <a:t> [cit. </a:t>
            </a:r>
            <a:r>
              <a:rPr lang="cs-CZ" sz="1400" dirty="0"/>
              <a:t> </a:t>
            </a:r>
            <a:r>
              <a:rPr lang="cs-CZ" sz="1400" dirty="0" smtClean="0"/>
              <a:t>16.9.2013</a:t>
            </a:r>
            <a:r>
              <a:rPr lang="en-US" sz="1400" dirty="0"/>
              <a:t>].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6"/>
              </a:rPr>
              <a:t>http://en.wikipedia.org/wiki/Main_Page</a:t>
            </a:r>
            <a:endParaRPr lang="cs-CZ" sz="1400" dirty="0"/>
          </a:p>
          <a:p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3863" y="3834045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86049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9505</TotalTime>
  <Words>446</Words>
  <Application>Microsoft Office PowerPoint</Application>
  <PresentationFormat>Předvádění na obrazovce (4:3)</PresentationFormat>
  <Paragraphs>136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Prezentace aplikace PowerPoint</vt:lpstr>
      <vt:lpstr>Elektrické napětí</vt:lpstr>
      <vt:lpstr>Energie a elektrická energie</vt:lpstr>
      <vt:lpstr>Přeměna potenciální energie vody v elektrickou energii</vt:lpstr>
      <vt:lpstr>Vznik elektrické napětí</vt:lpstr>
      <vt:lpstr>Silová pole konají práci</vt:lpstr>
      <vt:lpstr>Elektrické napětí 1 V</vt:lpstr>
      <vt:lpstr>Elektrické napětí - výpočet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367</cp:revision>
  <dcterms:created xsi:type="dcterms:W3CDTF">2013-03-27T07:54:35Z</dcterms:created>
  <dcterms:modified xsi:type="dcterms:W3CDTF">2013-11-17T21:26:30Z</dcterms:modified>
</cp:coreProperties>
</file>