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56F15-698D-4B37-9419-1CACFA75C1F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606E8-80BF-4F9C-955C-FE7E355328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583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73212D-3CB3-4DE3-8D19-199E6F8771F4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E5D9F5-970E-472A-A827-14986B6B31BD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212D-3CB3-4DE3-8D19-199E6F8771F4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D9F5-970E-472A-A827-14986B6B31BD}" type="slidenum">
              <a:rPr lang="cs-CZ" smtClean="0"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212D-3CB3-4DE3-8D19-199E6F8771F4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D9F5-970E-472A-A827-14986B6B31BD}" type="slidenum">
              <a:rPr lang="cs-CZ" smtClean="0"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212D-3CB3-4DE3-8D19-199E6F8771F4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D9F5-970E-472A-A827-14986B6B31B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212D-3CB3-4DE3-8D19-199E6F8771F4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D9F5-970E-472A-A827-14986B6B31B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212D-3CB3-4DE3-8D19-199E6F8771F4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D9F5-970E-472A-A827-14986B6B31BD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212D-3CB3-4DE3-8D19-199E6F8771F4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D9F5-970E-472A-A827-14986B6B31BD}" type="slidenum">
              <a:rPr lang="cs-CZ" smtClean="0"/>
              <a:t>‹#›</a:t>
            </a:fld>
            <a:endParaRPr lang="cs-CZ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212D-3CB3-4DE3-8D19-199E6F8771F4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D9F5-970E-472A-A827-14986B6B31BD}" type="slidenum">
              <a:rPr lang="cs-CZ" smtClean="0"/>
              <a:t>‹#›</a:t>
            </a:fld>
            <a:endParaRPr lang="cs-CZ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212D-3CB3-4DE3-8D19-199E6F8771F4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D9F5-970E-472A-A827-14986B6B31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212D-3CB3-4DE3-8D19-199E6F8771F4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D9F5-970E-472A-A827-14986B6B31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212D-3CB3-4DE3-8D19-199E6F8771F4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D9F5-970E-472A-A827-14986B6B31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173212D-3CB3-4DE3-8D19-199E6F8771F4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5E5D9F5-970E-472A-A827-14986B6B31B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svos.cz/" TargetMode="External"/><Relationship Id="rId4" Type="http://schemas.openxmlformats.org/officeDocument/2006/relationships/hyperlink" Target="http://www.ssvos.cz/moodle/index.ph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538" y="2060575"/>
            <a:ext cx="8208962" cy="722313"/>
          </a:xfrm>
        </p:spPr>
        <p:txBody>
          <a:bodyPr rtlCol="0">
            <a:noAutofit/>
          </a:bodyPr>
          <a:lstStyle/>
          <a:p>
            <a:pPr marL="3657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Jméno autora: 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Mgr. Vlasta </a:t>
            </a:r>
            <a:r>
              <a:rPr lang="cs-CZ" sz="1600" dirty="0" err="1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Kollariková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Datum vytvoření: </a:t>
            </a: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06.04 2013</a:t>
            </a:r>
            <a:b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Číslo DUMu: VY_32_INOVACE_03_OSVZ_ZSVb</a:t>
            </a:r>
            <a:endParaRPr lang="cs-CZ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482600" y="4437111"/>
            <a:ext cx="8208963" cy="792113"/>
          </a:xfrm>
        </p:spPr>
        <p:txBody>
          <a:bodyPr/>
          <a:lstStyle/>
          <a:p>
            <a:pPr eaLnBrk="1" hangingPunct="1"/>
            <a:r>
              <a:rPr lang="cs-CZ" sz="1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Anotace:</a:t>
            </a:r>
            <a: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sz="1200" dirty="0" smtClean="0">
                <a:latin typeface="Arial" charset="0"/>
                <a:cs typeface="Arial" charset="0"/>
              </a:rPr>
              <a:t>Objasnění etických pojmů se zaměřením na věcný a společenský význam</a:t>
            </a:r>
            <a:endParaRPr lang="cs-CZ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763" y="260350"/>
            <a:ext cx="6624637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90538" y="3213100"/>
            <a:ext cx="8208962" cy="115200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latin typeface="Arial" pitchFamily="34" charset="0"/>
                <a:ea typeface="+mn-ea"/>
                <a:cs typeface="Arial" pitchFamily="34" charset="0"/>
              </a:rPr>
              <a:t>Ročník: I.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Vzdělávací oblast: Společenskovědní vzdělávání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Vzdělávací obor: Základy společenských věd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Tematická okruh: Praktická filozofie a filozofická antropologie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Téma: Etické normy a hodnoty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/>
            </a:r>
            <a:br>
              <a:rPr lang="cs-CZ" sz="1200" dirty="0">
                <a:latin typeface="Arial" pitchFamily="34" charset="0"/>
                <a:cs typeface="Arial" pitchFamily="34" charset="0"/>
              </a:rPr>
            </a:b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Podnadpis 2"/>
          <p:cNvSpPr txBox="1">
            <a:spLocks/>
          </p:cNvSpPr>
          <p:nvPr/>
        </p:nvSpPr>
        <p:spPr bwMode="auto">
          <a:xfrm>
            <a:off x="490538" y="5229225"/>
            <a:ext cx="82089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400" b="1" dirty="0">
                <a:latin typeface="Arial" charset="0"/>
              </a:rPr>
              <a:t>Metodický list:</a:t>
            </a:r>
            <a:br>
              <a:rPr lang="cs-CZ" sz="1400" b="1" dirty="0">
                <a:latin typeface="Arial" charset="0"/>
              </a:rPr>
            </a:br>
            <a:r>
              <a:rPr lang="cs-CZ" sz="1200" dirty="0" smtClean="0">
                <a:latin typeface="Arial" charset="0"/>
              </a:rPr>
              <a:t>Výklad spojený s diskusí</a:t>
            </a:r>
            <a:endParaRPr lang="cs-CZ" sz="1200" dirty="0">
              <a:latin typeface="Arial" charset="0"/>
            </a:endParaRPr>
          </a:p>
        </p:txBody>
      </p:sp>
      <p:sp>
        <p:nvSpPr>
          <p:cNvPr id="2055" name="TextovéPole 7"/>
          <p:cNvSpPr txBox="1">
            <a:spLocks noChangeArrowheads="1"/>
          </p:cNvSpPr>
          <p:nvPr/>
        </p:nvSpPr>
        <p:spPr bwMode="auto">
          <a:xfrm>
            <a:off x="490538" y="6453188"/>
            <a:ext cx="82089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sz="1000">
                <a:solidFill>
                  <a:schemeClr val="tx2"/>
                </a:solidFill>
                <a:latin typeface="Arial" charset="0"/>
              </a:rPr>
              <a:t>přehled DUM na stránkách  </a:t>
            </a:r>
            <a:r>
              <a:rPr lang="cs-CZ" sz="1000">
                <a:solidFill>
                  <a:srgbClr val="FFC000"/>
                </a:solidFill>
                <a:latin typeface="Arial" charset="0"/>
                <a:hlinkClick r:id="rId4"/>
              </a:rPr>
              <a:t>Moodle</a:t>
            </a:r>
            <a:r>
              <a:rPr lang="cs-CZ" sz="1000">
                <a:solidFill>
                  <a:srgbClr val="FFC000"/>
                </a:solidFill>
                <a:latin typeface="Arial" charset="0"/>
              </a:rPr>
              <a:t> 		</a:t>
            </a:r>
            <a:r>
              <a:rPr lang="cs-CZ" sz="1000">
                <a:solidFill>
                  <a:schemeClr val="tx2"/>
                </a:solidFill>
                <a:latin typeface="Arial" charset="0"/>
                <a:hlinkClick r:id="rId5"/>
              </a:rPr>
              <a:t>www.ssvos.cz</a:t>
            </a:r>
            <a:r>
              <a:rPr lang="cs-CZ" sz="1000">
                <a:solidFill>
                  <a:schemeClr val="tx2"/>
                </a:solidFill>
                <a:latin typeface="Arial" charset="0"/>
              </a:rPr>
              <a:t> 	</a:t>
            </a:r>
            <a:endParaRPr lang="cs-CZ" sz="1000">
              <a:solidFill>
                <a:srgbClr val="FFC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59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Etické normy, etické hodnoty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Normy, hodnoty, rozdělení hodnot; křesťanské hodnoty, altruismus, důstojnost, humanismus, solidarita, tolerance, závazek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17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</a:t>
            </a:r>
            <a:r>
              <a:rPr lang="cs-CZ" u="sng" dirty="0" smtClean="0"/>
              <a:t> normy</a:t>
            </a:r>
            <a:r>
              <a:rPr lang="cs-CZ" dirty="0" smtClean="0"/>
              <a:t> - to, co má být; nepsaná pravidla, např. nedopouštěj se lhaní, nečiň jiným příkoří, pomáhej, splň daný slib, nikoho neponižuj atd.</a:t>
            </a:r>
          </a:p>
          <a:p>
            <a:r>
              <a:rPr lang="cs-CZ" dirty="0" smtClean="0"/>
              <a:t>2. </a:t>
            </a:r>
            <a:r>
              <a:rPr lang="cs-CZ" u="sng" dirty="0" smtClean="0"/>
              <a:t>hodnoty</a:t>
            </a:r>
            <a:r>
              <a:rPr lang="cs-CZ" dirty="0"/>
              <a:t> </a:t>
            </a:r>
            <a:r>
              <a:rPr lang="cs-CZ" dirty="0" smtClean="0"/>
              <a:t>- způsob jednání nebo cílové stavy, které lidé považují za důležité; např.: vůle, odvaha, věrnost, láska k pravdě, hrdinství, důstojnost, důvěryhodnost, vyrovnanost, osobní příklad, smysl pro povinnost, vnitřní stálost, svoboda, dobrota, poctivost atd.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Normy a hodnoty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04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b="1" u="sng" dirty="0" smtClean="0">
                <a:solidFill>
                  <a:srgbClr val="7030A0"/>
                </a:solidFill>
              </a:rPr>
              <a:t>rozdělení hodnot</a:t>
            </a:r>
            <a:r>
              <a:rPr lang="cs-CZ" dirty="0" smtClean="0"/>
              <a:t>:</a:t>
            </a:r>
            <a:r>
              <a:rPr lang="cs-CZ" i="1" dirty="0" smtClean="0"/>
              <a:t> teoretické </a:t>
            </a:r>
            <a:r>
              <a:rPr lang="cs-CZ" dirty="0" smtClean="0"/>
              <a:t>(vzdělání), </a:t>
            </a:r>
            <a:r>
              <a:rPr lang="cs-CZ" i="1" dirty="0" smtClean="0"/>
              <a:t>ekonomické</a:t>
            </a:r>
            <a:r>
              <a:rPr lang="cs-CZ" dirty="0" smtClean="0"/>
              <a:t> (zboží), </a:t>
            </a:r>
            <a:r>
              <a:rPr lang="cs-CZ" i="1" dirty="0" smtClean="0"/>
              <a:t>estetické</a:t>
            </a:r>
            <a:r>
              <a:rPr lang="cs-CZ" dirty="0" smtClean="0"/>
              <a:t> (krása)</a:t>
            </a:r>
            <a:r>
              <a:rPr lang="cs-CZ" i="1" dirty="0" smtClean="0"/>
              <a:t>, sociální </a:t>
            </a:r>
            <a:r>
              <a:rPr lang="cs-CZ" dirty="0" smtClean="0"/>
              <a:t>(pomoc, přátelství), </a:t>
            </a:r>
            <a:r>
              <a:rPr lang="cs-CZ" i="1" dirty="0" smtClean="0"/>
              <a:t>politické</a:t>
            </a:r>
            <a:r>
              <a:rPr lang="cs-CZ" dirty="0" smtClean="0"/>
              <a:t> (moc), </a:t>
            </a:r>
            <a:r>
              <a:rPr lang="cs-CZ" i="1" dirty="0" smtClean="0"/>
              <a:t>náboženské</a:t>
            </a:r>
            <a:r>
              <a:rPr lang="cs-CZ" dirty="0" smtClean="0"/>
              <a:t> (víra v Boha)</a:t>
            </a:r>
          </a:p>
          <a:p>
            <a:r>
              <a:rPr lang="cs-CZ" dirty="0"/>
              <a:t>2. </a:t>
            </a:r>
            <a:r>
              <a:rPr lang="cs-CZ" b="1" u="sng" dirty="0">
                <a:solidFill>
                  <a:srgbClr val="7030A0"/>
                </a:solidFill>
              </a:rPr>
              <a:t>křesťanské hodnoty</a:t>
            </a:r>
            <a:r>
              <a:rPr lang="cs-CZ" dirty="0"/>
              <a:t>:  láska k bližnímu,</a:t>
            </a:r>
          </a:p>
          <a:p>
            <a:pPr marL="0" indent="0">
              <a:buNone/>
            </a:pPr>
            <a:r>
              <a:rPr lang="cs-CZ" dirty="0"/>
              <a:t>     víra v Boha, </a:t>
            </a:r>
            <a:r>
              <a:rPr lang="cs-CZ" dirty="0" smtClean="0"/>
              <a:t>naděje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Hodnoty se objevují také v antické filozofii, např.   </a:t>
            </a:r>
            <a:r>
              <a:rPr lang="cs-CZ" dirty="0" smtClean="0">
                <a:solidFill>
                  <a:srgbClr val="FF0000"/>
                </a:solidFill>
              </a:rPr>
              <a:t>PLATON</a:t>
            </a:r>
            <a:r>
              <a:rPr lang="cs-CZ" dirty="0" smtClean="0"/>
              <a:t> vyzvedává tzv. čtyři CTNOSTI: moudrost, statečnost, spravedlnost a „</a:t>
            </a:r>
            <a:r>
              <a:rPr lang="cs-CZ" dirty="0" err="1" smtClean="0"/>
              <a:t>sofrosyné</a:t>
            </a:r>
            <a:r>
              <a:rPr lang="cs-CZ" dirty="0" smtClean="0"/>
              <a:t>“(uměřenost)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8490" y="404664"/>
            <a:ext cx="7915958" cy="1512168"/>
          </a:xfrm>
        </p:spPr>
        <p:txBody>
          <a:bodyPr/>
          <a:lstStyle/>
          <a:p>
            <a:r>
              <a:rPr lang="cs-CZ" dirty="0" smtClean="0"/>
              <a:t>Rozdělení hodnot, křesťanské hodnoty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869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altruismus</a:t>
            </a:r>
          </a:p>
          <a:p>
            <a:r>
              <a:rPr lang="cs-CZ" dirty="0" smtClean="0"/>
              <a:t>2. důstojnost</a:t>
            </a:r>
          </a:p>
          <a:p>
            <a:r>
              <a:rPr lang="cs-CZ" dirty="0" smtClean="0"/>
              <a:t>3. humanismus</a:t>
            </a:r>
          </a:p>
          <a:p>
            <a:r>
              <a:rPr lang="cs-CZ" dirty="0" smtClean="0"/>
              <a:t>4. solidarita</a:t>
            </a:r>
          </a:p>
          <a:p>
            <a:r>
              <a:rPr lang="cs-CZ" dirty="0" smtClean="0"/>
              <a:t>5. závazek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8490" y="0"/>
            <a:ext cx="7915958" cy="2060848"/>
          </a:xfrm>
        </p:spPr>
        <p:txBody>
          <a:bodyPr/>
          <a:lstStyle/>
          <a:p>
            <a:r>
              <a:rPr lang="cs-CZ" dirty="0"/>
              <a:t>J</a:t>
            </a:r>
            <a:r>
              <a:rPr lang="cs-CZ" dirty="0" smtClean="0"/>
              <a:t>aký význam mají následující hodnoty?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938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b="1" u="sng" dirty="0" smtClean="0">
                <a:solidFill>
                  <a:schemeClr val="accent2">
                    <a:lumMod val="50000"/>
                  </a:schemeClr>
                </a:solidFill>
              </a:rPr>
              <a:t>altruismus</a:t>
            </a:r>
            <a:r>
              <a:rPr lang="cs-CZ" dirty="0" smtClean="0"/>
              <a:t> - opakem je egoismus; při jednání brát  ohled na druhé, nesobeckost</a:t>
            </a:r>
          </a:p>
          <a:p>
            <a:r>
              <a:rPr lang="cs-CZ" dirty="0" smtClean="0"/>
              <a:t>2. </a:t>
            </a:r>
            <a:r>
              <a:rPr lang="cs-CZ" b="1" u="sng" dirty="0" smtClean="0">
                <a:solidFill>
                  <a:srgbClr val="7030A0"/>
                </a:solidFill>
              </a:rPr>
              <a:t>důstojnost</a:t>
            </a:r>
            <a:r>
              <a:rPr lang="cs-CZ" dirty="0"/>
              <a:t> </a:t>
            </a:r>
            <a:r>
              <a:rPr lang="cs-CZ" dirty="0" smtClean="0"/>
              <a:t>- úcta a sebeúcta osobnosti</a:t>
            </a:r>
          </a:p>
          <a:p>
            <a:r>
              <a:rPr lang="cs-CZ" dirty="0"/>
              <a:t>3</a:t>
            </a:r>
            <a:r>
              <a:rPr lang="cs-CZ" dirty="0" smtClean="0"/>
              <a:t>. </a:t>
            </a:r>
            <a:r>
              <a:rPr lang="cs-CZ" b="1" u="sng" dirty="0" smtClean="0">
                <a:solidFill>
                  <a:srgbClr val="002060"/>
                </a:solidFill>
              </a:rPr>
              <a:t>humanismus</a:t>
            </a:r>
            <a:r>
              <a:rPr lang="cs-CZ" dirty="0"/>
              <a:t> </a:t>
            </a:r>
            <a:r>
              <a:rPr lang="cs-CZ" dirty="0" smtClean="0"/>
              <a:t>- dodržování práv člověka</a:t>
            </a:r>
          </a:p>
          <a:p>
            <a:r>
              <a:rPr lang="cs-CZ" dirty="0" smtClean="0"/>
              <a:t> 4. </a:t>
            </a:r>
            <a:r>
              <a:rPr lang="cs-CZ" b="1" u="sng" dirty="0" smtClean="0">
                <a:solidFill>
                  <a:srgbClr val="00B050"/>
                </a:solidFill>
              </a:rPr>
              <a:t>solidarita</a:t>
            </a:r>
            <a:r>
              <a:rPr lang="cs-CZ" b="1" dirty="0" smtClean="0">
                <a:solidFill>
                  <a:srgbClr val="00B050"/>
                </a:solidFill>
              </a:rPr>
              <a:t> - </a:t>
            </a:r>
            <a:r>
              <a:rPr lang="cs-CZ" dirty="0" smtClean="0"/>
              <a:t>ochota pomáhat</a:t>
            </a:r>
          </a:p>
          <a:p>
            <a:r>
              <a:rPr lang="cs-CZ" dirty="0" smtClean="0"/>
              <a:t>5. </a:t>
            </a:r>
            <a:r>
              <a:rPr lang="cs-CZ" b="1" u="sng" dirty="0" smtClean="0">
                <a:solidFill>
                  <a:srgbClr val="FF0000"/>
                </a:solidFill>
              </a:rPr>
              <a:t>závazek</a:t>
            </a:r>
            <a:r>
              <a:rPr lang="cs-CZ" dirty="0" smtClean="0"/>
              <a:t> </a:t>
            </a:r>
            <a:r>
              <a:rPr lang="cs-CZ" dirty="0"/>
              <a:t> </a:t>
            </a:r>
            <a:r>
              <a:rPr lang="cs-CZ" dirty="0" smtClean="0"/>
              <a:t>- povinnost mezi dvěma (lidmi nebo skupinami) něco do budoucna udělat nebo dát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pojmů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81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ČADOVÁ a kol. </a:t>
            </a:r>
            <a:r>
              <a:rPr lang="cs-CZ" i="1" dirty="0"/>
              <a:t>Maturitní otázky</a:t>
            </a:r>
            <a:r>
              <a:rPr lang="cs-CZ" dirty="0"/>
              <a:t>. Praha:  Fragment, 2008, ISBN 978-80-253-0600-0.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mtClean="0"/>
              <a:t>DVOŘÁK</a:t>
            </a:r>
            <a:r>
              <a:rPr lang="cs-CZ" dirty="0"/>
              <a:t>, Jan a kol. </a:t>
            </a:r>
            <a:r>
              <a:rPr lang="cs-CZ" i="1" dirty="0"/>
              <a:t>Odmaturuj ze společenských věd</a:t>
            </a:r>
            <a:r>
              <a:rPr lang="cs-CZ" dirty="0"/>
              <a:t>. Brno: </a:t>
            </a:r>
            <a:r>
              <a:rPr lang="cs-CZ" dirty="0" err="1"/>
              <a:t>Didaktis</a:t>
            </a:r>
            <a:r>
              <a:rPr lang="cs-CZ" dirty="0"/>
              <a:t>, 2008, ISBN 978-80-7358-122-0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Literatura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46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vrdý obal">
  <a:themeElements>
    <a:clrScheme name="Tvrdý obal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vrdý obal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vrdý obal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149</TotalTime>
  <Words>358</Words>
  <Application>Microsoft Office PowerPoint</Application>
  <PresentationFormat>Předvádění na obrazovce (4:3)</PresentationFormat>
  <Paragraphs>36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Tvrdý obal</vt:lpstr>
      <vt:lpstr>Jméno autora: Mgr. Vlasta Kollariková  Datum vytvoření: 06.04 2013 Číslo DUMu: VY_32_INOVACE_03_OSVZ_ZSVb</vt:lpstr>
      <vt:lpstr>Etické normy, etické hodnoty</vt:lpstr>
      <vt:lpstr>Normy a hodnoty</vt:lpstr>
      <vt:lpstr>Rozdělení hodnot, křesťanské hodnoty</vt:lpstr>
      <vt:lpstr>Jaký význam mají následující hodnoty?</vt:lpstr>
      <vt:lpstr>Řešení pojmů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Etické normy a hodnoty</dc:title>
  <dc:creator>Lenovo</dc:creator>
  <cp:lastModifiedBy>Lenovo</cp:lastModifiedBy>
  <cp:revision>16</cp:revision>
  <dcterms:created xsi:type="dcterms:W3CDTF">2013-04-07T17:11:21Z</dcterms:created>
  <dcterms:modified xsi:type="dcterms:W3CDTF">2013-10-14T17:11:25Z</dcterms:modified>
</cp:coreProperties>
</file>