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2" r:id="rId2"/>
    <p:sldId id="256" r:id="rId3"/>
    <p:sldId id="257" r:id="rId4"/>
    <p:sldId id="258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B3E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DF3ED-07E2-4290-A610-AFE5381C2EDF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80648-467A-4B39-8DB1-8E735A698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112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FD74-8B90-45A9-98E3-170BBE0829A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05B-4136-43F0-BBF6-545D49B776A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FD74-8B90-45A9-98E3-170BBE0829A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05B-4136-43F0-BBF6-545D49B77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FD74-8B90-45A9-98E3-170BBE0829A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05B-4136-43F0-BBF6-545D49B77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FD74-8B90-45A9-98E3-170BBE0829A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05B-4136-43F0-BBF6-545D49B776A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FD74-8B90-45A9-98E3-170BBE0829A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05B-4136-43F0-BBF6-545D49B77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FD74-8B90-45A9-98E3-170BBE0829A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05B-4136-43F0-BBF6-545D49B776A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FD74-8B90-45A9-98E3-170BBE0829A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05B-4136-43F0-BBF6-545D49B776A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FD74-8B90-45A9-98E3-170BBE0829A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05B-4136-43F0-BBF6-545D49B77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FD74-8B90-45A9-98E3-170BBE0829A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05B-4136-43F0-BBF6-545D49B77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FD74-8B90-45A9-98E3-170BBE0829A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05B-4136-43F0-BBF6-545D49B77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FD74-8B90-45A9-98E3-170BBE0829A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0005B-4136-43F0-BBF6-545D49B776A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546FD74-8B90-45A9-98E3-170BBE0829A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1D0005B-4136-43F0-BBF6-545D49B776A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shttp/www.ssvos.cz/moodle/course/category.php?id=9vos.cz" TargetMode="External"/><Relationship Id="rId4" Type="http://schemas.openxmlformats.org/officeDocument/2006/relationships/hyperlink" Target="http://www.ssvos.cz/moodle/index.php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0538" y="2060575"/>
            <a:ext cx="8208962" cy="722313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Jméno autora: </a:t>
            </a:r>
            <a: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Mgr. Vlasta </a:t>
            </a: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K</a:t>
            </a:r>
            <a: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ollariková </a:t>
            </a: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Datum vytvoření: </a:t>
            </a: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17.02. 2013</a:t>
            </a:r>
            <a:b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Číslo DUMu</a:t>
            </a:r>
            <a:r>
              <a:rPr lang="cs-CZ" sz="140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VY_32_INOVACE_03_OSVZ_ZSVa</a:t>
            </a:r>
            <a:endParaRPr lang="cs-CZ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482600" y="4221163"/>
            <a:ext cx="8208963" cy="647700"/>
          </a:xfrm>
        </p:spPr>
        <p:txBody>
          <a:bodyPr/>
          <a:lstStyle/>
          <a:p>
            <a:pPr algn="ctr" eaLnBrk="1" hangingPunct="1"/>
            <a:r>
              <a:rPr lang="cs-CZ" sz="1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Anotace:</a:t>
            </a:r>
            <a:r>
              <a:rPr 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Seznámit žáky s počátky filozofického myšlení v Evropě</a:t>
            </a: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763" y="260350"/>
            <a:ext cx="6624637" cy="125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90538" y="3213100"/>
            <a:ext cx="8208962" cy="7937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latin typeface="Arial" pitchFamily="34" charset="0"/>
                <a:ea typeface="+mn-ea"/>
                <a:cs typeface="Arial" pitchFamily="34" charset="0"/>
              </a:rPr>
              <a:t>Ročník: I.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Vzdělávací oblast: Společenskovědní vzdělávání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Vzdělávací obor: Základy společenských věd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Tematický okruh: Praktická filozofie a filozofická antropologie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Téma: Vývoj filozofického myšlení – Předsokratovská filozofie</a:t>
            </a:r>
            <a:r>
              <a:rPr lang="cs-CZ" sz="1200" dirty="0">
                <a:latin typeface="Arial" pitchFamily="34" charset="0"/>
                <a:cs typeface="Arial" pitchFamily="34" charset="0"/>
              </a:rPr>
              <a:t/>
            </a:r>
            <a:br>
              <a:rPr lang="cs-CZ" sz="1200" dirty="0">
                <a:latin typeface="Arial" pitchFamily="34" charset="0"/>
                <a:cs typeface="Arial" pitchFamily="34" charset="0"/>
              </a:rPr>
            </a:b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Podnadpis 2"/>
          <p:cNvSpPr txBox="1">
            <a:spLocks/>
          </p:cNvSpPr>
          <p:nvPr/>
        </p:nvSpPr>
        <p:spPr bwMode="auto">
          <a:xfrm>
            <a:off x="490538" y="5229225"/>
            <a:ext cx="82089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cs-CZ" sz="1400" b="1" dirty="0">
                <a:latin typeface="Arial" charset="0"/>
              </a:rPr>
              <a:t>Metodický </a:t>
            </a:r>
            <a:r>
              <a:rPr lang="cs-CZ" sz="1400" b="1" dirty="0" smtClean="0">
                <a:latin typeface="Arial" charset="0"/>
              </a:rPr>
              <a:t>list: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cs-CZ" sz="1200" smtClean="0">
                <a:latin typeface="Arial" charset="0"/>
              </a:rPr>
              <a:t>Výklad spojený s diskuzí</a:t>
            </a:r>
            <a:endParaRPr lang="cs-CZ" sz="1200" dirty="0">
              <a:latin typeface="Arial" charset="0"/>
            </a:endParaRPr>
          </a:p>
        </p:txBody>
      </p:sp>
      <p:sp>
        <p:nvSpPr>
          <p:cNvPr id="2055" name="TextovéPole 7"/>
          <p:cNvSpPr txBox="1">
            <a:spLocks noChangeArrowheads="1"/>
          </p:cNvSpPr>
          <p:nvPr/>
        </p:nvSpPr>
        <p:spPr bwMode="auto">
          <a:xfrm>
            <a:off x="323528" y="6533198"/>
            <a:ext cx="82089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sz="1000" dirty="0">
                <a:solidFill>
                  <a:schemeClr val="tx2"/>
                </a:solidFill>
                <a:latin typeface="Arial" charset="0"/>
              </a:rPr>
              <a:t>přehled DUM na stránkách  </a:t>
            </a:r>
            <a:r>
              <a:rPr lang="cs-CZ" sz="1000" dirty="0" err="1">
                <a:solidFill>
                  <a:srgbClr val="FFC000"/>
                </a:solidFill>
                <a:latin typeface="Arial" charset="0"/>
                <a:hlinkClick r:id="rId4"/>
              </a:rPr>
              <a:t>Moodle</a:t>
            </a:r>
            <a:r>
              <a:rPr lang="cs-CZ" sz="1000" dirty="0">
                <a:solidFill>
                  <a:srgbClr val="FFC000"/>
                </a:solidFill>
                <a:latin typeface="Arial" charset="0"/>
              </a:rPr>
              <a:t> 		</a:t>
            </a:r>
            <a:r>
              <a:rPr lang="cs-CZ" sz="1000" dirty="0">
                <a:solidFill>
                  <a:schemeClr val="tx2"/>
                </a:solidFill>
                <a:latin typeface="Arial" charset="0"/>
                <a:hlinkClick r:id="rId5"/>
              </a:rPr>
              <a:t>www.sshttp://www.ssvos.cz/moodle/course/category.php?id=9vos.cz</a:t>
            </a:r>
            <a:r>
              <a:rPr lang="cs-CZ" sz="1000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cs-CZ" sz="1000" dirty="0">
                <a:solidFill>
                  <a:schemeClr val="tx2"/>
                </a:solidFill>
                <a:latin typeface="Arial" charset="0"/>
              </a:rPr>
              <a:t>	</a:t>
            </a:r>
            <a:endParaRPr lang="cs-CZ" sz="1000" dirty="0">
              <a:solidFill>
                <a:srgbClr val="FFC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89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4149081"/>
            <a:ext cx="5851173" cy="178558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Milétská škola, Pythagoras, </a:t>
            </a:r>
            <a:r>
              <a:rPr lang="cs-CZ" sz="3200" dirty="0" err="1" smtClean="0"/>
              <a:t>Herakleitos</a:t>
            </a:r>
            <a:r>
              <a:rPr lang="cs-CZ" sz="3200" dirty="0" smtClean="0"/>
              <a:t>, </a:t>
            </a:r>
            <a:r>
              <a:rPr lang="cs-CZ" sz="3200" dirty="0" smtClean="0"/>
              <a:t>elejská škola, </a:t>
            </a:r>
            <a:r>
              <a:rPr lang="cs-CZ" sz="3200" dirty="0" smtClean="0"/>
              <a:t>atomisté</a:t>
            </a:r>
            <a:endParaRPr lang="cs-CZ" sz="32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7581" y="764705"/>
            <a:ext cx="7175351" cy="2736304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Předsokratovské období řecké filozofie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58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289" y="404664"/>
            <a:ext cx="6512511" cy="1656184"/>
          </a:xfrm>
        </p:spPr>
        <p:txBody>
          <a:bodyPr/>
          <a:lstStyle/>
          <a:p>
            <a:pPr algn="l"/>
            <a:r>
              <a:rPr lang="cs-CZ" dirty="0" smtClean="0">
                <a:solidFill>
                  <a:srgbClr val="003300"/>
                </a:solidFill>
              </a:rPr>
              <a:t>Pythagoras, </a:t>
            </a:r>
            <a:r>
              <a:rPr lang="cs-CZ" dirty="0" err="1" smtClean="0">
                <a:solidFill>
                  <a:srgbClr val="003300"/>
                </a:solidFill>
              </a:rPr>
              <a:t>Herakleitos</a:t>
            </a:r>
            <a:endParaRPr lang="cs-CZ" dirty="0">
              <a:solidFill>
                <a:srgbClr val="00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2492896"/>
            <a:ext cx="6400800" cy="3672408"/>
          </a:xfrm>
        </p:spPr>
        <p:txBody>
          <a:bodyPr/>
          <a:lstStyle/>
          <a:p>
            <a:r>
              <a:rPr lang="cs-CZ" i="1" u="sng" dirty="0" smtClean="0">
                <a:solidFill>
                  <a:srgbClr val="C00000"/>
                </a:solidFill>
              </a:rPr>
              <a:t>Pythagoras ze Samu </a:t>
            </a:r>
            <a:r>
              <a:rPr lang="cs-CZ" dirty="0" smtClean="0"/>
              <a:t>– matematik, filozof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„Základem všeho je číslo.“</a:t>
            </a:r>
          </a:p>
          <a:p>
            <a:pPr marL="0" indent="0">
              <a:buNone/>
            </a:pPr>
            <a:endParaRPr lang="cs-CZ" dirty="0" smtClean="0"/>
          </a:p>
          <a:p>
            <a:pPr marL="342900" indent="-342900"/>
            <a:r>
              <a:rPr lang="cs-CZ" i="1" u="sng" dirty="0" err="1">
                <a:solidFill>
                  <a:srgbClr val="C00000"/>
                </a:solidFill>
              </a:rPr>
              <a:t>Herakleitos</a:t>
            </a:r>
            <a:r>
              <a:rPr lang="cs-CZ" i="1" u="sng" dirty="0">
                <a:solidFill>
                  <a:srgbClr val="C00000"/>
                </a:solidFill>
              </a:rPr>
              <a:t> z </a:t>
            </a:r>
            <a:r>
              <a:rPr lang="cs-CZ" i="1" u="sng" dirty="0" err="1">
                <a:solidFill>
                  <a:srgbClr val="C00000"/>
                </a:solidFill>
              </a:rPr>
              <a:t>Efesu</a:t>
            </a:r>
            <a:r>
              <a:rPr lang="cs-CZ" i="1" u="sng" dirty="0">
                <a:solidFill>
                  <a:srgbClr val="C00000"/>
                </a:solidFill>
              </a:rPr>
              <a:t> </a:t>
            </a:r>
            <a:r>
              <a:rPr lang="cs-CZ" dirty="0" smtClean="0"/>
              <a:t>– pralátkou všeho je oheň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„Dvakrát nevstoupíš do téže řeky.“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„Vše se mění, vše plyne.“   (</a:t>
            </a:r>
            <a:r>
              <a:rPr lang="cs-CZ" dirty="0" err="1" smtClean="0"/>
              <a:t>pantha</a:t>
            </a:r>
            <a:r>
              <a:rPr lang="cs-CZ" dirty="0" smtClean="0"/>
              <a:t> </a:t>
            </a:r>
            <a:r>
              <a:rPr lang="cs-CZ" dirty="0" err="1" smtClean="0"/>
              <a:t>rei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smtClean="0"/>
              <a:t>Zhodnocení obou filozofů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3685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550224" cy="1728192"/>
          </a:xfrm>
        </p:spPr>
        <p:txBody>
          <a:bodyPr/>
          <a:lstStyle/>
          <a:p>
            <a:pPr algn="l"/>
            <a:r>
              <a:rPr lang="cs-CZ" dirty="0" smtClean="0">
                <a:solidFill>
                  <a:srgbClr val="003300"/>
                </a:solidFill>
              </a:rPr>
              <a:t>Elejská škola,</a:t>
            </a:r>
            <a:r>
              <a:rPr lang="cs-CZ" dirty="0">
                <a:solidFill>
                  <a:srgbClr val="003300"/>
                </a:solidFill>
              </a:rPr>
              <a:t/>
            </a:r>
            <a:br>
              <a:rPr lang="cs-CZ" dirty="0">
                <a:solidFill>
                  <a:srgbClr val="003300"/>
                </a:solidFill>
              </a:rPr>
            </a:br>
            <a:r>
              <a:rPr lang="cs-CZ" dirty="0">
                <a:solidFill>
                  <a:srgbClr val="003300"/>
                </a:solidFill>
              </a:rPr>
              <a:t>atomisté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3568" y="2276872"/>
            <a:ext cx="7776864" cy="4104456"/>
          </a:xfrm>
        </p:spPr>
        <p:txBody>
          <a:bodyPr>
            <a:normAutofit lnSpcReduction="10000"/>
          </a:bodyPr>
          <a:lstStyle/>
          <a:p>
            <a:r>
              <a:rPr lang="cs-CZ" u="sng" dirty="0" smtClean="0"/>
              <a:t>Elejská škola </a:t>
            </a:r>
            <a:r>
              <a:rPr lang="cs-CZ" dirty="0" smtClean="0"/>
              <a:t>– pojmy prostor a pohyb</a:t>
            </a:r>
          </a:p>
          <a:p>
            <a:pPr marL="0" indent="0">
              <a:buNone/>
            </a:pPr>
            <a:r>
              <a:rPr lang="cs-CZ" dirty="0" smtClean="0"/>
              <a:t>   Zenon z Eleje – „důkazy o neexistenci pohybu“</a:t>
            </a:r>
          </a:p>
          <a:p>
            <a:pPr marL="0" indent="0">
              <a:buNone/>
            </a:pPr>
            <a:r>
              <a:rPr lang="cs-CZ" dirty="0" smtClean="0"/>
              <a:t>   Pravdivost smyslového vnímání</a:t>
            </a:r>
          </a:p>
          <a:p>
            <a:pPr marL="0" indent="0">
              <a:buNone/>
            </a:pPr>
            <a:endParaRPr lang="cs-CZ" dirty="0" smtClean="0"/>
          </a:p>
          <a:p>
            <a:pPr marL="342900" indent="-342900"/>
            <a:r>
              <a:rPr lang="cs-CZ" u="sng" dirty="0" smtClean="0"/>
              <a:t>Atomisté</a:t>
            </a:r>
            <a:r>
              <a:rPr lang="cs-CZ" dirty="0" smtClean="0"/>
              <a:t>– základem všeho jsou atomy (nejmenší a dále nedělitelné částice hmoty)</a:t>
            </a:r>
          </a:p>
          <a:p>
            <a:pPr marL="342900" indent="-342900"/>
            <a:endParaRPr lang="cs-CZ" dirty="0" smtClean="0"/>
          </a:p>
          <a:p>
            <a:pPr marL="342900" indent="-342900"/>
            <a:r>
              <a:rPr lang="cs-CZ" u="sng" dirty="0" smtClean="0"/>
              <a:t>Demokritos </a:t>
            </a:r>
            <a:r>
              <a:rPr lang="cs-CZ" u="sng" dirty="0"/>
              <a:t>z Abdéry </a:t>
            </a:r>
            <a:r>
              <a:rPr lang="cs-CZ" dirty="0" smtClean="0"/>
              <a:t>– významný filozof, tvrdí, že se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„duše také skládá z atomů.“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Otázka: Tvrdí atomisté, že je duše nesmrtelná?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2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982272" cy="1512168"/>
          </a:xfrm>
        </p:spPr>
        <p:txBody>
          <a:bodyPr/>
          <a:lstStyle/>
          <a:p>
            <a:pPr algn="l"/>
            <a:r>
              <a:rPr lang="cs-CZ" dirty="0" smtClean="0"/>
              <a:t>Literatura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9552" y="1916832"/>
            <a:ext cx="8208912" cy="2664296"/>
          </a:xfrm>
        </p:spPr>
        <p:txBody>
          <a:bodyPr/>
          <a:lstStyle/>
          <a:p>
            <a:pPr marL="45720" lvl="0" indent="0">
              <a:buNone/>
            </a:pPr>
            <a:r>
              <a:rPr lang="cs-CZ" dirty="0" smtClean="0"/>
              <a:t>EMMERT </a:t>
            </a:r>
            <a:r>
              <a:rPr lang="cs-CZ" dirty="0"/>
              <a:t>a kol. </a:t>
            </a:r>
            <a:r>
              <a:rPr lang="cs-CZ" i="1" dirty="0"/>
              <a:t>Odmaturuj ze společenských věd</a:t>
            </a:r>
            <a:r>
              <a:rPr lang="cs-CZ" dirty="0"/>
              <a:t>. Brno: </a:t>
            </a:r>
            <a:r>
              <a:rPr lang="cs-CZ" dirty="0" err="1"/>
              <a:t>Didaktis</a:t>
            </a:r>
            <a:r>
              <a:rPr lang="cs-CZ" dirty="0"/>
              <a:t>, 2003, ISBN 80-86285-68-5.</a:t>
            </a:r>
          </a:p>
          <a:p>
            <a:endParaRPr lang="cs-CZ" dirty="0"/>
          </a:p>
          <a:p>
            <a:pPr marL="45720" lvl="0" indent="0">
              <a:buNone/>
            </a:pPr>
            <a:r>
              <a:rPr lang="cs-CZ" smtClean="0"/>
              <a:t>HLADÍK</a:t>
            </a:r>
            <a:r>
              <a:rPr lang="cs-CZ" dirty="0"/>
              <a:t>. </a:t>
            </a:r>
            <a:r>
              <a:rPr lang="cs-CZ" i="1" dirty="0"/>
              <a:t>Společenské vědy v kostce</a:t>
            </a:r>
            <a:r>
              <a:rPr lang="cs-CZ" dirty="0"/>
              <a:t>. Havlíčkův Brod: Fragment, 1996, ISBN 80-7200-044-6.</a:t>
            </a:r>
          </a:p>
        </p:txBody>
      </p:sp>
    </p:spTree>
    <p:extLst>
      <p:ext uri="{BB962C8B-B14F-4D97-AF65-F5344CB8AC3E}">
        <p14:creationId xmlns:p14="http://schemas.microsoft.com/office/powerpoint/2010/main" val="394850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59</TotalTime>
  <Words>223</Words>
  <Application>Microsoft Office PowerPoint</Application>
  <PresentationFormat>Předvádění na obrazovce (4:3)</PresentationFormat>
  <Paragraphs>35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Aerodynamika</vt:lpstr>
      <vt:lpstr>Jméno autora: Mgr. Vlasta Kollariková  Datum vytvoření: 17.02. 2013 Číslo DUMu: VY_32_INOVACE_03_OSVZ_ZSVa</vt:lpstr>
      <vt:lpstr>Předsokratovské období řecké filozofie</vt:lpstr>
      <vt:lpstr>Pythagoras, Herakleitos</vt:lpstr>
      <vt:lpstr>Elejská škola, atomisté </vt:lpstr>
      <vt:lpstr>Literatura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Předsokratovské období řecké filozofie</dc:title>
  <dc:creator>Lenovo</dc:creator>
  <cp:lastModifiedBy>Kabinet 318</cp:lastModifiedBy>
  <cp:revision>18</cp:revision>
  <dcterms:created xsi:type="dcterms:W3CDTF">2013-02-20T06:20:22Z</dcterms:created>
  <dcterms:modified xsi:type="dcterms:W3CDTF">2013-05-23T07:01:08Z</dcterms:modified>
</cp:coreProperties>
</file>