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6"/>
  </p:notesMasterIdLst>
  <p:sldIdLst>
    <p:sldId id="257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E42B23-94C9-45E9-B791-38C09A48B2EE}" type="datetimeFigureOut">
              <a:rPr lang="cs-CZ" smtClean="0"/>
              <a:pPr/>
              <a:t>11.11.2013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5E7CB7-871A-4563-8677-9A8E7D933DF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038891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20AC9-09F1-4666-BA6C-A8987E519D52}" type="datetimeFigureOut">
              <a:rPr lang="cs-CZ" smtClean="0"/>
              <a:pPr/>
              <a:t>11.11.2013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E751F-76EE-473A-99D3-9ACD7A7F130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20AC9-09F1-4666-BA6C-A8987E519D52}" type="datetimeFigureOut">
              <a:rPr lang="cs-CZ" smtClean="0"/>
              <a:pPr/>
              <a:t>11.11.2013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E751F-76EE-473A-99D3-9ACD7A7F130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20AC9-09F1-4666-BA6C-A8987E519D52}" type="datetimeFigureOut">
              <a:rPr lang="cs-CZ" smtClean="0"/>
              <a:pPr/>
              <a:t>11.11.2013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E751F-76EE-473A-99D3-9ACD7A7F130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20AC9-09F1-4666-BA6C-A8987E519D52}" type="datetimeFigureOut">
              <a:rPr lang="cs-CZ" smtClean="0"/>
              <a:pPr/>
              <a:t>11.11.2013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E751F-76EE-473A-99D3-9ACD7A7F130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20AC9-09F1-4666-BA6C-A8987E519D52}" type="datetimeFigureOut">
              <a:rPr lang="cs-CZ" smtClean="0"/>
              <a:pPr/>
              <a:t>11.11.2013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E751F-76EE-473A-99D3-9ACD7A7F130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20AC9-09F1-4666-BA6C-A8987E519D52}" type="datetimeFigureOut">
              <a:rPr lang="cs-CZ" smtClean="0"/>
              <a:pPr/>
              <a:t>11.11.2013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E751F-76EE-473A-99D3-9ACD7A7F130F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20AC9-09F1-4666-BA6C-A8987E519D52}" type="datetimeFigureOut">
              <a:rPr lang="cs-CZ" smtClean="0"/>
              <a:pPr/>
              <a:t>11.11.2013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E751F-76EE-473A-99D3-9ACD7A7F130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20AC9-09F1-4666-BA6C-A8987E519D52}" type="datetimeFigureOut">
              <a:rPr lang="cs-CZ" smtClean="0"/>
              <a:pPr/>
              <a:t>11.11.2013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E751F-76EE-473A-99D3-9ACD7A7F130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20AC9-09F1-4666-BA6C-A8987E519D52}" type="datetimeFigureOut">
              <a:rPr lang="cs-CZ" smtClean="0"/>
              <a:pPr/>
              <a:t>11.11.2013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E751F-76EE-473A-99D3-9ACD7A7F130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20AC9-09F1-4666-BA6C-A8987E519D52}" type="datetimeFigureOut">
              <a:rPr lang="cs-CZ" smtClean="0"/>
              <a:pPr/>
              <a:t>11.11.2013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ADE751F-76EE-473A-99D3-9ACD7A7F130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20AC9-09F1-4666-BA6C-A8987E519D52}" type="datetimeFigureOut">
              <a:rPr lang="cs-CZ" smtClean="0"/>
              <a:pPr/>
              <a:t>11.11.2013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E751F-76EE-473A-99D3-9ACD7A7F130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A2C20AC9-09F1-4666-BA6C-A8987E519D52}" type="datetimeFigureOut">
              <a:rPr lang="cs-CZ" smtClean="0"/>
              <a:pPr/>
              <a:t>11.11.2013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2ADE751F-76EE-473A-99D3-9ACD7A7F130F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90538" y="2060575"/>
            <a:ext cx="8208962" cy="722313"/>
          </a:xfrm>
        </p:spPr>
        <p:txBody>
          <a:bodyPr rtlCol="0">
            <a:noAutofit/>
          </a:bodyPr>
          <a:lstStyle/>
          <a:p>
            <a:pPr marL="36576"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600" dirty="0">
                <a:solidFill>
                  <a:schemeClr val="tx2"/>
                </a:solidFill>
                <a:latin typeface="Arial" pitchFamily="34" charset="0"/>
                <a:ea typeface="+mn-ea"/>
                <a:cs typeface="Arial" pitchFamily="34" charset="0"/>
              </a:rPr>
              <a:t>Jméno autora: </a:t>
            </a:r>
            <a:r>
              <a:rPr lang="cs-CZ" sz="1600" dirty="0" smtClean="0">
                <a:solidFill>
                  <a:schemeClr val="tx2"/>
                </a:solidFill>
                <a:latin typeface="Arial" pitchFamily="34" charset="0"/>
                <a:ea typeface="+mn-ea"/>
                <a:cs typeface="Arial" pitchFamily="34" charset="0"/>
              </a:rPr>
              <a:t>Mgr. Vlasta </a:t>
            </a:r>
            <a:r>
              <a:rPr lang="cs-CZ" sz="1600" dirty="0" err="1" smtClean="0">
                <a:solidFill>
                  <a:schemeClr val="tx2"/>
                </a:solidFill>
                <a:latin typeface="Arial" pitchFamily="34" charset="0"/>
                <a:ea typeface="+mn-ea"/>
                <a:cs typeface="Arial" pitchFamily="34" charset="0"/>
              </a:rPr>
              <a:t>Kollariková</a:t>
            </a:r>
            <a:r>
              <a:rPr lang="cs-CZ" sz="1600" dirty="0" smtClean="0">
                <a:solidFill>
                  <a:schemeClr val="tx2"/>
                </a:solidFill>
                <a:latin typeface="Arial" pitchFamily="34" charset="0"/>
                <a:ea typeface="+mn-ea"/>
                <a:cs typeface="Arial" pitchFamily="34" charset="0"/>
              </a:rPr>
              <a:t>. </a:t>
            </a:r>
            <a:r>
              <a:rPr lang="cs-CZ" sz="1600" dirty="0">
                <a:solidFill>
                  <a:schemeClr val="tx2"/>
                </a:solidFill>
                <a:latin typeface="Arial" pitchFamily="34" charset="0"/>
                <a:ea typeface="+mn-ea"/>
                <a:cs typeface="Arial" pitchFamily="34" charset="0"/>
              </a:rPr>
              <a:t/>
            </a:r>
            <a:br>
              <a:rPr lang="cs-CZ" sz="1600" dirty="0">
                <a:solidFill>
                  <a:schemeClr val="tx2"/>
                </a:solidFill>
                <a:latin typeface="Arial" pitchFamily="34" charset="0"/>
                <a:ea typeface="+mn-ea"/>
                <a:cs typeface="Arial" pitchFamily="34" charset="0"/>
              </a:rPr>
            </a:br>
            <a:r>
              <a:rPr lang="cs-CZ" sz="1400" dirty="0">
                <a:solidFill>
                  <a:schemeClr val="tx2"/>
                </a:solidFill>
                <a:latin typeface="Arial" pitchFamily="34" charset="0"/>
                <a:ea typeface="+mn-ea"/>
                <a:cs typeface="Arial" pitchFamily="34" charset="0"/>
              </a:rPr>
              <a:t>Datum </a:t>
            </a:r>
            <a:r>
              <a:rPr lang="cs-CZ" sz="1400" dirty="0" smtClean="0">
                <a:solidFill>
                  <a:schemeClr val="tx2"/>
                </a:solidFill>
                <a:latin typeface="Arial" pitchFamily="34" charset="0"/>
                <a:ea typeface="+mn-ea"/>
                <a:cs typeface="Arial" pitchFamily="34" charset="0"/>
              </a:rPr>
              <a:t>vytvoření:15 03 . 2013</a:t>
            </a:r>
            <a:br>
              <a:rPr lang="cs-CZ" sz="1400" dirty="0" smtClean="0">
                <a:solidFill>
                  <a:schemeClr val="tx2"/>
                </a:solidFill>
                <a:latin typeface="Arial" pitchFamily="34" charset="0"/>
                <a:ea typeface="+mn-ea"/>
                <a:cs typeface="Arial" pitchFamily="34" charset="0"/>
              </a:rPr>
            </a:br>
            <a:r>
              <a:rPr lang="cs-CZ" sz="14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Číslo DUMu: VY_32_INOVACE_03_OSVZ_ON</a:t>
            </a:r>
            <a:endParaRPr lang="cs-CZ" sz="1400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51" name="Podnadpis 2"/>
          <p:cNvSpPr>
            <a:spLocks noGrp="1"/>
          </p:cNvSpPr>
          <p:nvPr>
            <p:ph type="subTitle" idx="1"/>
          </p:nvPr>
        </p:nvSpPr>
        <p:spPr>
          <a:xfrm>
            <a:off x="482600" y="4221163"/>
            <a:ext cx="8208963" cy="647700"/>
          </a:xfrm>
        </p:spPr>
        <p:txBody>
          <a:bodyPr/>
          <a:lstStyle/>
          <a:p>
            <a:pPr eaLnBrk="1" hangingPunct="1"/>
            <a:r>
              <a:rPr lang="cs-CZ" sz="1400" b="1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Anotace:</a:t>
            </a:r>
            <a:r>
              <a:rPr lang="cs-CZ" sz="1400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/>
            </a:r>
            <a:br>
              <a:rPr lang="cs-CZ" sz="1400" dirty="0" smtClean="0">
                <a:solidFill>
                  <a:schemeClr val="tx1"/>
                </a:solidFill>
                <a:latin typeface="Arial" charset="0"/>
                <a:cs typeface="Arial" charset="0"/>
              </a:rPr>
            </a:br>
            <a:r>
              <a:rPr lang="cs-CZ" sz="1200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Objasnit základní pojmy, získat přehled o fungování mezinárodních vztahů v rámci zastupitelských úřadů</a:t>
            </a:r>
          </a:p>
        </p:txBody>
      </p:sp>
      <p:pic>
        <p:nvPicPr>
          <p:cNvPr id="2052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4763" y="260350"/>
            <a:ext cx="6624637" cy="1252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Nadpis 1"/>
          <p:cNvSpPr txBox="1">
            <a:spLocks/>
          </p:cNvSpPr>
          <p:nvPr/>
        </p:nvSpPr>
        <p:spPr>
          <a:xfrm>
            <a:off x="490538" y="3130420"/>
            <a:ext cx="8208962" cy="1018659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6576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400" b="1" dirty="0" smtClean="0">
                <a:latin typeface="Arial" pitchFamily="34" charset="0"/>
                <a:ea typeface="+mn-ea"/>
                <a:cs typeface="Arial" pitchFamily="34" charset="0"/>
              </a:rPr>
              <a:t>Ročník: I.</a:t>
            </a:r>
          </a:p>
          <a:p>
            <a:pPr marL="36576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400" dirty="0" smtClean="0">
                <a:latin typeface="Arial" pitchFamily="34" charset="0"/>
                <a:ea typeface="+mn-ea"/>
                <a:cs typeface="Arial" pitchFamily="34" charset="0"/>
              </a:rPr>
              <a:t>Vzdělávací oblast: Společenskovědní vzdělávání</a:t>
            </a:r>
          </a:p>
          <a:p>
            <a:pPr marL="36576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400" dirty="0" smtClean="0">
                <a:latin typeface="Arial" pitchFamily="34" charset="0"/>
                <a:ea typeface="+mn-ea"/>
                <a:cs typeface="Arial" pitchFamily="34" charset="0"/>
              </a:rPr>
              <a:t>Vzdělávací obor: Občanská nauka</a:t>
            </a:r>
          </a:p>
          <a:p>
            <a:pPr marL="36576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400" dirty="0" smtClean="0">
                <a:latin typeface="Arial" pitchFamily="34" charset="0"/>
                <a:ea typeface="+mn-ea"/>
                <a:cs typeface="Arial" pitchFamily="34" charset="0"/>
              </a:rPr>
              <a:t>Tematický okruh: Česká republika a svět</a:t>
            </a:r>
          </a:p>
          <a:p>
            <a:pPr marL="36576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400" dirty="0" smtClean="0">
                <a:latin typeface="Arial" pitchFamily="34" charset="0"/>
                <a:ea typeface="+mn-ea"/>
                <a:cs typeface="Arial" pitchFamily="34" charset="0"/>
              </a:rPr>
              <a:t>Téma: Diplomacie</a:t>
            </a:r>
          </a:p>
          <a:p>
            <a:pPr marL="36576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dirty="0" smtClean="0">
                <a:latin typeface="Arial" pitchFamily="34" charset="0"/>
                <a:cs typeface="Arial" pitchFamily="34" charset="0"/>
              </a:rPr>
              <a:t>.</a:t>
            </a:r>
            <a:r>
              <a:rPr lang="cs-CZ" sz="1200" dirty="0">
                <a:latin typeface="Arial" pitchFamily="34" charset="0"/>
                <a:cs typeface="Arial" pitchFamily="34" charset="0"/>
              </a:rPr>
              <a:t/>
            </a:r>
            <a:br>
              <a:rPr lang="cs-CZ" sz="1200" dirty="0">
                <a:latin typeface="Arial" pitchFamily="34" charset="0"/>
                <a:cs typeface="Arial" pitchFamily="34" charset="0"/>
              </a:rPr>
            </a:br>
            <a:endParaRPr lang="cs-CZ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054" name="Podnadpis 2"/>
          <p:cNvSpPr txBox="1">
            <a:spLocks/>
          </p:cNvSpPr>
          <p:nvPr/>
        </p:nvSpPr>
        <p:spPr bwMode="auto">
          <a:xfrm>
            <a:off x="490538" y="5229225"/>
            <a:ext cx="8208962" cy="1008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  <a:buFont typeface="Arial" charset="0"/>
              <a:buNone/>
            </a:pPr>
            <a:r>
              <a:rPr lang="cs-CZ" sz="1400" b="1" dirty="0">
                <a:latin typeface="Arial" charset="0"/>
              </a:rPr>
              <a:t>Metodický list:</a:t>
            </a:r>
            <a:br>
              <a:rPr lang="cs-CZ" sz="1400" b="1" dirty="0">
                <a:latin typeface="Arial" charset="0"/>
              </a:rPr>
            </a:br>
            <a:r>
              <a:rPr lang="cs-CZ" sz="1200" dirty="0">
                <a:latin typeface="Arial" charset="0"/>
              </a:rPr>
              <a:t>Z</a:t>
            </a:r>
            <a:r>
              <a:rPr lang="cs-CZ" sz="1200" dirty="0" smtClean="0">
                <a:latin typeface="Arial" charset="0"/>
              </a:rPr>
              <a:t>opakování probraných pojmů; práce s učebnicí, </a:t>
            </a:r>
            <a:r>
              <a:rPr lang="cs-CZ" sz="1200" dirty="0" smtClean="0">
                <a:latin typeface="Arial" charset="0"/>
              </a:rPr>
              <a:t>význam diplomacie pro ČR</a:t>
            </a:r>
            <a:endParaRPr lang="cs-CZ" sz="1200" dirty="0">
              <a:latin typeface="Arial" charset="0"/>
            </a:endParaRPr>
          </a:p>
        </p:txBody>
      </p:sp>
      <p:sp>
        <p:nvSpPr>
          <p:cNvPr id="2055" name="TextovéPole 7"/>
          <p:cNvSpPr txBox="1">
            <a:spLocks noChangeArrowheads="1"/>
          </p:cNvSpPr>
          <p:nvPr/>
        </p:nvSpPr>
        <p:spPr bwMode="auto">
          <a:xfrm>
            <a:off x="490538" y="6453188"/>
            <a:ext cx="8208962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cs-CZ" sz="1000" dirty="0">
                <a:solidFill>
                  <a:schemeClr val="tx2"/>
                </a:solidFill>
                <a:latin typeface="Arial" charset="0"/>
              </a:rPr>
              <a:t>	</a:t>
            </a:r>
            <a:endParaRPr lang="cs-CZ" sz="1000" dirty="0">
              <a:solidFill>
                <a:srgbClr val="FFC00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659944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accent2">
                    <a:lumMod val="75000"/>
                  </a:schemeClr>
                </a:solidFill>
              </a:rPr>
              <a:t>Opakování pojmů</a:t>
            </a:r>
            <a:endParaRPr lang="cs-CZ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1. Státní symboly ČR</a:t>
            </a:r>
          </a:p>
          <a:p>
            <a:r>
              <a:rPr lang="cs-CZ" dirty="0" smtClean="0"/>
              <a:t>2. Svrchovanost</a:t>
            </a:r>
          </a:p>
          <a:p>
            <a:r>
              <a:rPr lang="cs-CZ" dirty="0" smtClean="0"/>
              <a:t>3. Území českého státu v minulosti a dnes</a:t>
            </a:r>
          </a:p>
          <a:p>
            <a:r>
              <a:rPr lang="cs-CZ" dirty="0" smtClean="0"/>
              <a:t>4. Obrana vnitřní a vnější</a:t>
            </a:r>
          </a:p>
          <a:p>
            <a:r>
              <a:rPr lang="cs-CZ" dirty="0" smtClean="0"/>
              <a:t>5. Bilaterální a multilaterální styky</a:t>
            </a:r>
          </a:p>
          <a:p>
            <a:r>
              <a:rPr lang="cs-CZ" dirty="0" smtClean="0"/>
              <a:t>6. Funkce zastupitelských úřadů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300098015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8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830992"/>
          </a:xfrm>
        </p:spPr>
        <p:txBody>
          <a:bodyPr/>
          <a:lstStyle/>
          <a:p>
            <a:r>
              <a:rPr lang="cs-CZ" b="1" dirty="0" smtClean="0">
                <a:solidFill>
                  <a:schemeClr val="accent2">
                    <a:lumMod val="75000"/>
                  </a:schemeClr>
                </a:solidFill>
              </a:rPr>
              <a:t>DIPLOMACIE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sz="2000" dirty="0" smtClean="0"/>
              <a:t>(práce s učebnicí na str. 199-200)</a:t>
            </a:r>
            <a:endParaRPr lang="cs-CZ" sz="2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22960" y="1268760"/>
            <a:ext cx="7520940" cy="3672408"/>
          </a:xfrm>
        </p:spPr>
        <p:txBody>
          <a:bodyPr>
            <a:normAutofit/>
          </a:bodyPr>
          <a:lstStyle/>
          <a:p>
            <a:r>
              <a:rPr lang="cs-CZ" sz="2400" b="0" dirty="0" smtClean="0"/>
              <a:t>1. </a:t>
            </a:r>
            <a:r>
              <a:rPr lang="cs-CZ" sz="2400" b="0" u="sng" dirty="0" smtClean="0">
                <a:solidFill>
                  <a:srgbClr val="7030A0"/>
                </a:solidFill>
              </a:rPr>
              <a:t>zastupitelské úřady </a:t>
            </a:r>
            <a:r>
              <a:rPr lang="cs-CZ" sz="2400" b="0" dirty="0" smtClean="0"/>
              <a:t>- velvyslanectví, konzuláty, informační střediska, kulturní střediska</a:t>
            </a:r>
          </a:p>
          <a:p>
            <a:r>
              <a:rPr lang="cs-CZ" sz="2400" b="0" dirty="0" smtClean="0"/>
              <a:t>2. </a:t>
            </a:r>
            <a:r>
              <a:rPr lang="cs-CZ" sz="2400" b="0" u="sng" dirty="0" smtClean="0">
                <a:solidFill>
                  <a:srgbClr val="7030A0"/>
                </a:solidFill>
              </a:rPr>
              <a:t>honorární konzul </a:t>
            </a:r>
            <a:r>
              <a:rPr lang="cs-CZ" sz="2400" b="0" dirty="0" smtClean="0"/>
              <a:t>- zastupuje svou vládu</a:t>
            </a:r>
          </a:p>
          <a:p>
            <a:r>
              <a:rPr lang="cs-CZ" sz="2400" b="0" dirty="0" smtClean="0"/>
              <a:t>3. </a:t>
            </a:r>
            <a:r>
              <a:rPr lang="cs-CZ" sz="2400" b="0" u="sng" dirty="0" smtClean="0">
                <a:solidFill>
                  <a:srgbClr val="7030A0"/>
                </a:solidFill>
              </a:rPr>
              <a:t>zvláštní pravidla pro diplomaty </a:t>
            </a:r>
            <a:r>
              <a:rPr lang="cs-CZ" sz="2400" b="0" dirty="0" smtClean="0"/>
              <a:t>- neplatí daně ani cla, jejich vozidla nejsou na hranicích kontrolována</a:t>
            </a:r>
          </a:p>
          <a:p>
            <a:r>
              <a:rPr lang="cs-CZ" sz="2400" b="0" dirty="0" smtClean="0"/>
              <a:t>4. </a:t>
            </a:r>
            <a:r>
              <a:rPr lang="cs-CZ" sz="2400" b="0" u="sng" dirty="0" smtClean="0">
                <a:solidFill>
                  <a:srgbClr val="FF0000"/>
                </a:solidFill>
              </a:rPr>
              <a:t>smlouvy a dohody</a:t>
            </a:r>
            <a:r>
              <a:rPr lang="cs-CZ" sz="2400" b="0" dirty="0" smtClean="0">
                <a:solidFill>
                  <a:srgbClr val="FF0000"/>
                </a:solidFill>
              </a:rPr>
              <a:t> </a:t>
            </a:r>
            <a:r>
              <a:rPr lang="cs-CZ" sz="2400" b="0" dirty="0" smtClean="0"/>
              <a:t>- např. o spolupráci</a:t>
            </a:r>
          </a:p>
          <a:p>
            <a:r>
              <a:rPr lang="cs-CZ" sz="2400" b="0" dirty="0" smtClean="0"/>
              <a:t>5. </a:t>
            </a:r>
            <a:r>
              <a:rPr lang="cs-CZ" sz="2400" b="0" u="sng" dirty="0" smtClean="0">
                <a:solidFill>
                  <a:schemeClr val="accent4">
                    <a:lumMod val="50000"/>
                  </a:schemeClr>
                </a:solidFill>
              </a:rPr>
              <a:t>státní návštěvy</a:t>
            </a:r>
            <a:endParaRPr lang="cs-CZ" sz="2400" b="0" dirty="0" smtClean="0">
              <a:solidFill>
                <a:schemeClr val="accent4">
                  <a:lumMod val="50000"/>
                </a:schemeClr>
              </a:solidFill>
            </a:endParaRPr>
          </a:p>
          <a:p>
            <a:r>
              <a:rPr lang="cs-CZ" sz="2400" b="0" dirty="0" smtClean="0"/>
              <a:t>6. </a:t>
            </a:r>
            <a:r>
              <a:rPr lang="cs-CZ" sz="2400" b="0" u="sng" dirty="0" smtClean="0">
                <a:solidFill>
                  <a:srgbClr val="FF0000"/>
                </a:solidFill>
              </a:rPr>
              <a:t>multilaterální styky</a:t>
            </a:r>
            <a:r>
              <a:rPr lang="cs-CZ" sz="2400" b="0" dirty="0">
                <a:solidFill>
                  <a:srgbClr val="FF0000"/>
                </a:solidFill>
              </a:rPr>
              <a:t> </a:t>
            </a:r>
            <a:r>
              <a:rPr lang="cs-CZ" sz="2400" b="0" dirty="0" smtClean="0"/>
              <a:t>- NATO, OECD, OSN, OBSE atd.</a:t>
            </a:r>
            <a:endParaRPr lang="cs-CZ" sz="2400" b="0" u="sng" dirty="0"/>
          </a:p>
        </p:txBody>
      </p:sp>
    </p:spTree>
    <p:extLst>
      <p:ext uri="{BB962C8B-B14F-4D97-AF65-F5344CB8AC3E}">
        <p14:creationId xmlns="" xmlns:p14="http://schemas.microsoft.com/office/powerpoint/2010/main" val="4193967899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Literatura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SOKOL, Jan a kol. </a:t>
            </a:r>
            <a:r>
              <a:rPr lang="cs-CZ" i="1" dirty="0"/>
              <a:t>Občanské minimum</a:t>
            </a:r>
            <a:r>
              <a:rPr lang="cs-CZ" dirty="0"/>
              <a:t>. Praha: </a:t>
            </a:r>
            <a:r>
              <a:rPr lang="cs-CZ" dirty="0" err="1"/>
              <a:t>Tauris</a:t>
            </a:r>
            <a:r>
              <a:rPr lang="cs-CZ" dirty="0"/>
              <a:t>, 2002, ISBN 80-211-0410-4. </a:t>
            </a:r>
          </a:p>
        </p:txBody>
      </p:sp>
    </p:spTree>
    <p:extLst>
      <p:ext uri="{BB962C8B-B14F-4D97-AF65-F5344CB8AC3E}">
        <p14:creationId xmlns="" xmlns:p14="http://schemas.microsoft.com/office/powerpoint/2010/main" val="1700769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Úhly">
  <a:themeElements>
    <a:clrScheme name="Úhly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Úhly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Úhl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57</TotalTime>
  <Words>162</Words>
  <Application>Microsoft Office PowerPoint</Application>
  <PresentationFormat>Předvádění na obrazovce (4:3)</PresentationFormat>
  <Paragraphs>26</Paragraphs>
  <Slides>4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5" baseType="lpstr">
      <vt:lpstr>Úhly</vt:lpstr>
      <vt:lpstr>Jméno autora: Mgr. Vlasta Kollariková.  Datum vytvoření:15 03 . 2013 Číslo DUMu: VY_32_INOVACE_03_OSVZ_ON</vt:lpstr>
      <vt:lpstr>Opakování pojmů</vt:lpstr>
      <vt:lpstr>DIPLOMACIE (práce s učebnicí na str. 199-200)</vt:lpstr>
      <vt:lpstr>Literatura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Jméno autora: Mgr. Vlasta Kollariková.  Datum vytvoření:18 03 . 2013 Číslo DUMu: 03_32_INOVACE_OSZV_ON</dc:title>
  <dc:creator>Lenovo</dc:creator>
  <cp:lastModifiedBy>Bonifác</cp:lastModifiedBy>
  <cp:revision>12</cp:revision>
  <dcterms:created xsi:type="dcterms:W3CDTF">2013-03-17T18:13:59Z</dcterms:created>
  <dcterms:modified xsi:type="dcterms:W3CDTF">2013-11-11T08:17:00Z</dcterms:modified>
</cp:coreProperties>
</file>