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6" r:id="rId3"/>
    <p:sldId id="277" r:id="rId4"/>
    <p:sldId id="278" r:id="rId5"/>
    <p:sldId id="257" r:id="rId6"/>
    <p:sldId id="258" r:id="rId7"/>
    <p:sldId id="261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06" autoAdjust="0"/>
    <p:restoredTop sz="94660" autoAdjust="0"/>
  </p:normalViewPr>
  <p:slideViewPr>
    <p:cSldViewPr>
      <p:cViewPr varScale="1">
        <p:scale>
          <a:sx n="90" d="100"/>
          <a:sy n="90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19.8.2013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5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slide" Target="slide6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amos.cz/amos/index.php" TargetMode="External"/><Relationship Id="rId13" Type="http://schemas.openxmlformats.org/officeDocument/2006/relationships/hyperlink" Target="http://optika.kuratkoo.net/" TargetMode="External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9" Type="http://schemas.openxmlformats.org/officeDocument/2006/relationships/hyperlink" Target="http://webfyzika.fsv.cvut.cz/index.htm" TargetMode="External"/><Relationship Id="rId3" Type="http://schemas.openxmlformats.org/officeDocument/2006/relationships/image" Target="../media/image2.png"/><Relationship Id="rId21" Type="http://schemas.openxmlformats.org/officeDocument/2006/relationships/hyperlink" Target="http://fyzikalniulohy.cz/index.php?jazyk=cs&amp;predmet=14" TargetMode="External"/><Relationship Id="rId34" Type="http://schemas.openxmlformats.org/officeDocument/2006/relationships/image" Target="../media/image17.png"/><Relationship Id="rId7" Type="http://schemas.openxmlformats.org/officeDocument/2006/relationships/image" Target="../media/image4.png"/><Relationship Id="rId12" Type="http://schemas.openxmlformats.org/officeDocument/2006/relationships/hyperlink" Target="http://apfyz.upol.cz/ucebnice/prehled.html" TargetMode="External"/><Relationship Id="rId17" Type="http://schemas.openxmlformats.org/officeDocument/2006/relationships/hyperlink" Target="http://www.sbirkaprikladu.cz/sbirka_prikladu/optika.html?stupen=s" TargetMode="External"/><Relationship Id="rId25" Type="http://schemas.openxmlformats.org/officeDocument/2006/relationships/hyperlink" Target="http://forum.matweb.cz/viewtopic.php?pid=23066" TargetMode="External"/><Relationship Id="rId33" Type="http://schemas.openxmlformats.org/officeDocument/2006/relationships/hyperlink" Target="http://vnuf.cz/" TargetMode="External"/><Relationship Id="rId38" Type="http://schemas.openxmlformats.org/officeDocument/2006/relationships/image" Target="../media/image19.png"/><Relationship Id="rId2" Type="http://schemas.openxmlformats.org/officeDocument/2006/relationships/hyperlink" Target="http://cs.wikipedia.org/wiki/Hlavn%C3%AD_strana" TargetMode="External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hyperlink" Target="http://www.phy.ntnu.edu.tw/ntnujav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fmi.ft.utb.cz/" TargetMode="External"/><Relationship Id="rId11" Type="http://schemas.openxmlformats.org/officeDocument/2006/relationships/image" Target="../media/image6.png"/><Relationship Id="rId24" Type="http://schemas.openxmlformats.org/officeDocument/2006/relationships/image" Target="../media/image12.png"/><Relationship Id="rId32" Type="http://schemas.openxmlformats.org/officeDocument/2006/relationships/image" Target="../media/image16.png"/><Relationship Id="rId37" Type="http://schemas.openxmlformats.org/officeDocument/2006/relationships/hyperlink" Target="https://www.google.cz/webhp?hl=cs&amp;tab=ww&amp;authuser=0" TargetMode="External"/><Relationship Id="rId40" Type="http://schemas.openxmlformats.org/officeDocument/2006/relationships/image" Target="../media/image20.png"/><Relationship Id="rId5" Type="http://schemas.openxmlformats.org/officeDocument/2006/relationships/image" Target="../media/image3.png"/><Relationship Id="rId15" Type="http://schemas.openxmlformats.org/officeDocument/2006/relationships/hyperlink" Target="http://artemis.osu.cz:8080/artemis/index.php?ids=1&amp;idr=1" TargetMode="External"/><Relationship Id="rId23" Type="http://schemas.openxmlformats.org/officeDocument/2006/relationships/hyperlink" Target="http://vydavatelstvi.vscht.cz/" TargetMode="External"/><Relationship Id="rId28" Type="http://schemas.openxmlformats.org/officeDocument/2006/relationships/image" Target="../media/image14.png"/><Relationship Id="rId36" Type="http://schemas.openxmlformats.org/officeDocument/2006/relationships/image" Target="../media/image18.png"/><Relationship Id="rId10" Type="http://schemas.openxmlformats.org/officeDocument/2006/relationships/hyperlink" Target="http://apfyz.upol.cz/" TargetMode="External"/><Relationship Id="rId19" Type="http://schemas.openxmlformats.org/officeDocument/2006/relationships/hyperlink" Target="http://fyzweb.cz/novinky/index.php" TargetMode="External"/><Relationship Id="rId31" Type="http://schemas.openxmlformats.org/officeDocument/2006/relationships/hyperlink" Target="http://www.walter-fendt.de/ph14cz/" TargetMode="External"/><Relationship Id="rId4" Type="http://schemas.openxmlformats.org/officeDocument/2006/relationships/hyperlink" Target="http://fyzika.jreichl.com/" TargetMode="External"/><Relationship Id="rId9" Type="http://schemas.openxmlformats.org/officeDocument/2006/relationships/image" Target="../media/image5.png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hyperlink" Target="http://fyzikalniolympiada.cz/" TargetMode="External"/><Relationship Id="rId30" Type="http://schemas.openxmlformats.org/officeDocument/2006/relationships/image" Target="../media/image15.png"/><Relationship Id="rId35" Type="http://schemas.openxmlformats.org/officeDocument/2006/relationships/hyperlink" Target="https://phet.colorado.edu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2" Type="http://schemas.openxmlformats.org/officeDocument/2006/relationships/hyperlink" Target="http://cs.wikipedia.org/wiki/Optik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.png"/><Relationship Id="rId4" Type="http://schemas.openxmlformats.org/officeDocument/2006/relationships/hyperlink" Target="http://cs.wikipedia.org/wiki/Hlavn%C3%AD_strana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creativecommons.org/licenses/by-nc-nd/3.0/" TargetMode="External"/><Relationship Id="rId3" Type="http://schemas.openxmlformats.org/officeDocument/2006/relationships/hyperlink" Target="http://fyzika.jreichl.com/" TargetMode="External"/><Relationship Id="rId7" Type="http://schemas.openxmlformats.org/officeDocument/2006/relationships/hyperlink" Target="http://fyzika.jreichl.com/main.settings/?_fid=we3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hyperlink" Target="http://fyzika.jreichl.com/main.article/view/431-optika" TargetMode="External"/><Relationship Id="rId4" Type="http://schemas.openxmlformats.org/officeDocument/2006/relationships/image" Target="../media/image25.png"/><Relationship Id="rId9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fyzweb.cz/materialy/aplety_hwang/Odraz_a_lom/light/flashLight_cz.html" TargetMode="External"/><Relationship Id="rId13" Type="http://schemas.openxmlformats.org/officeDocument/2006/relationships/hyperlink" Target="http://fyzweb.cz/materialy/aplety_hwang/find_the_fastest_path/refraction/refraction_cz.html" TargetMode="External"/><Relationship Id="rId18" Type="http://schemas.openxmlformats.org/officeDocument/2006/relationships/hyperlink" Target="http://fyzweb.cz/materialy/aplety_hwang/propagation/index.html" TargetMode="External"/><Relationship Id="rId26" Type="http://schemas.openxmlformats.org/officeDocument/2006/relationships/hyperlink" Target="http://www.walter-fendt.de/ph14cz/doubleslit_cz.htm" TargetMode="External"/><Relationship Id="rId3" Type="http://schemas.openxmlformats.org/officeDocument/2006/relationships/hyperlink" Target="http://www.phy.ntnu.edu.tw/ntnujava/" TargetMode="External"/><Relationship Id="rId21" Type="http://schemas.openxmlformats.org/officeDocument/2006/relationships/hyperlink" Target="https://phet.colorado.edu/cs/simulation/bending-light" TargetMode="External"/><Relationship Id="rId7" Type="http://schemas.openxmlformats.org/officeDocument/2006/relationships/hyperlink" Target="http://fyzweb.cz/materialy/aplety_hwang/" TargetMode="External"/><Relationship Id="rId12" Type="http://schemas.openxmlformats.org/officeDocument/2006/relationships/hyperlink" Target="http://fyzweb.cz/materialy/aplety_hwang/fermat_principle/Fermat/Fermat_cz.html" TargetMode="External"/><Relationship Id="rId17" Type="http://schemas.openxmlformats.org/officeDocument/2006/relationships/hyperlink" Target="http://fyzweb.cz/materialy/aplety_hwang/color_magic_show/color/color_cz.html" TargetMode="External"/><Relationship Id="rId25" Type="http://schemas.openxmlformats.org/officeDocument/2006/relationships/hyperlink" Target="http://www.walter-fendt.de/ph14cz/refractor_cz.htm" TargetMode="External"/><Relationship Id="rId2" Type="http://schemas.openxmlformats.org/officeDocument/2006/relationships/image" Target="../media/image28.png"/><Relationship Id="rId16" Type="http://schemas.openxmlformats.org/officeDocument/2006/relationships/hyperlink" Target="http://fyzweb.cz/materialy/aplety_hwang/colors/image/rgbColor_cz.html" TargetMode="External"/><Relationship Id="rId20" Type="http://schemas.openxmlformats.org/officeDocument/2006/relationships/hyperlink" Target="https://phet.colorado.edu/cs/simulation/optical-quantum-control" TargetMode="External"/><Relationship Id="rId29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hyperlink" Target="http://fyzweb.cz/materialy/aplety_hwang/Vela_apletov_naraz/optics/image_cz.html" TargetMode="External"/><Relationship Id="rId24" Type="http://schemas.openxmlformats.org/officeDocument/2006/relationships/hyperlink" Target="http://www.walter-fendt.de/ph14cz/imageconvlens_cz.htm" TargetMode="External"/><Relationship Id="rId5" Type="http://schemas.openxmlformats.org/officeDocument/2006/relationships/hyperlink" Target="http://www.walter-fendt.de/ph14d/" TargetMode="External"/><Relationship Id="rId15" Type="http://schemas.openxmlformats.org/officeDocument/2006/relationships/hyperlink" Target="http://fyzweb.cz/materialy/aplety_hwang/rainbow/Rainbow/rainbow_cz.html" TargetMode="External"/><Relationship Id="rId23" Type="http://schemas.openxmlformats.org/officeDocument/2006/relationships/hyperlink" Target="http://www.walter-fendt.de/ph14cz/huygenspr_cz.htm" TargetMode="External"/><Relationship Id="rId28" Type="http://schemas.openxmlformats.org/officeDocument/2006/relationships/hyperlink" Target="http://www.algodoo.com/" TargetMode="External"/><Relationship Id="rId10" Type="http://schemas.openxmlformats.org/officeDocument/2006/relationships/hyperlink" Target="http://fyzweb.cz/materialy/aplety_hwang/Vela_apletov_naraz/optics/mirror_cz.html" TargetMode="External"/><Relationship Id="rId19" Type="http://schemas.openxmlformats.org/officeDocument/2006/relationships/hyperlink" Target="https://phet.colorado.edu/cs/simulation/geometric-optics" TargetMode="External"/><Relationship Id="rId31" Type="http://schemas.openxmlformats.org/officeDocument/2006/relationships/image" Target="../media/image32.png"/><Relationship Id="rId4" Type="http://schemas.openxmlformats.org/officeDocument/2006/relationships/image" Target="../media/image29.png"/><Relationship Id="rId9" Type="http://schemas.openxmlformats.org/officeDocument/2006/relationships/hyperlink" Target="http://fyzweb.cz/materialy/aplety_hwang/Vela_apletov_naraz/optics/mirrorgame_cz.html" TargetMode="External"/><Relationship Id="rId14" Type="http://schemas.openxmlformats.org/officeDocument/2006/relationships/hyperlink" Target="http://fyzweb.cz/materialy/aplety_hwang/thin_lens/Lens/lens_cz.html" TargetMode="External"/><Relationship Id="rId22" Type="http://schemas.openxmlformats.org/officeDocument/2006/relationships/hyperlink" Target="http://www.walter-fendt.de/ph14cz/refraction_cz.htm" TargetMode="External"/><Relationship Id="rId27" Type="http://schemas.openxmlformats.org/officeDocument/2006/relationships/hyperlink" Target="http://www.walter-fendt.de/ph14cz/singleslit_cz.htm" TargetMode="External"/><Relationship Id="rId30" Type="http://schemas.openxmlformats.org/officeDocument/2006/relationships/hyperlink" Target="http://physion.net/en/new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52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9.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VY_32_INOVACE_03_FY_C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Optika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Studijní zdroje, aplety</a:t>
            </a: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>
                <a:latin typeface="Verdana" pitchFamily="34" charset="0"/>
              </a:rPr>
              <a:t>Úvodní rozcestník </a:t>
            </a:r>
            <a:r>
              <a:rPr lang="cs-CZ" sz="1200" i="1" dirty="0" smtClean="0">
                <a:latin typeface="Verdana" pitchFamily="34" charset="0"/>
              </a:rPr>
              <a:t>obsahuje výběr zdrojů, </a:t>
            </a:r>
            <a:r>
              <a:rPr lang="cs-CZ" sz="1200" i="1" dirty="0">
                <a:latin typeface="Verdana" pitchFamily="34" charset="0"/>
              </a:rPr>
              <a:t>některým </a:t>
            </a:r>
            <a:r>
              <a:rPr lang="cs-CZ" sz="1200" i="1" dirty="0" smtClean="0">
                <a:latin typeface="Verdana" pitchFamily="34" charset="0"/>
              </a:rPr>
              <a:t>je </a:t>
            </a:r>
            <a:r>
              <a:rPr lang="cs-CZ" sz="1200" i="1" dirty="0">
                <a:latin typeface="Verdana" pitchFamily="34" charset="0"/>
              </a:rPr>
              <a:t>věnován samostatný snímek</a:t>
            </a:r>
            <a:r>
              <a:rPr lang="cs-CZ" sz="1200" i="1" dirty="0" smtClean="0">
                <a:latin typeface="Verdana" pitchFamily="34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Studijní zdroje a aplety jsou zaměřeny na práci s Wikipedií v různých jazycích a ověřenými zdroji studijních materiálů </a:t>
            </a:r>
            <a:r>
              <a:rPr lang="cs-CZ" sz="1200" i="1" dirty="0" smtClean="0"/>
              <a:t>a sad apletů.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Cílem je pouze poskytnutí učebního a studijního materiálu s možností seznámit se s rozsahem</a:t>
            </a:r>
            <a:br>
              <a:rPr lang="cs-CZ" sz="1200" i="1" dirty="0" smtClean="0">
                <a:latin typeface="Verdana" pitchFamily="34" charset="0"/>
              </a:rPr>
            </a:br>
            <a:r>
              <a:rPr lang="cs-CZ" sz="1200" i="1" dirty="0" smtClean="0">
                <a:latin typeface="Verdana" pitchFamily="34" charset="0"/>
              </a:rPr>
              <a:t>a obsahem učiva fyziky na vysokých školách, na kterých by mohli studenti pokračovat ve studiu.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Současně se jedná o materiál pro samostatnou přípravu studentů (skupin).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Studijní zdroje a palety se neomezují pouze na optiku.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Práce se zdroji je časově náročná.</a:t>
            </a:r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669" y="2483894"/>
            <a:ext cx="5727321" cy="4296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86535" y="5059260"/>
            <a:ext cx="2880320" cy="1529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</a:t>
            </a:r>
            <a:r>
              <a:rPr lang="cs-CZ" sz="1600" dirty="0">
                <a:solidFill>
                  <a:schemeClr val="bg1"/>
                </a:solidFill>
              </a:rPr>
              <a:t>Obrazový rozcestník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>
                <a:solidFill>
                  <a:schemeClr val="bg1"/>
                </a:solidFill>
              </a:rPr>
              <a:t>Wikipedie</a:t>
            </a:r>
            <a:endParaRPr lang="cs-CZ" sz="1600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>
                <a:solidFill>
                  <a:schemeClr val="bg1"/>
                </a:solidFill>
              </a:rPr>
              <a:t>Encyklopedie fyziky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5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>
                <a:solidFill>
                  <a:schemeClr val="bg1"/>
                </a:solidFill>
              </a:rPr>
              <a:t>Aplety a </a:t>
            </a:r>
            <a:r>
              <a:rPr lang="cs-CZ" sz="1600" dirty="0" smtClean="0">
                <a:solidFill>
                  <a:schemeClr val="bg1"/>
                </a:solidFill>
              </a:rPr>
              <a:t>simulace</a:t>
            </a:r>
            <a:endParaRPr lang="cs-CZ" sz="1600" dirty="0" smtClean="0">
              <a:solidFill>
                <a:schemeClr val="bg1"/>
              </a:solidFill>
            </a:endParaRPr>
          </a:p>
        </p:txBody>
      </p:sp>
      <p:sp>
        <p:nvSpPr>
          <p:cNvPr id="6" name="Nadpis 19"/>
          <p:cNvSpPr txBox="1">
            <a:spLocks/>
          </p:cNvSpPr>
          <p:nvPr/>
        </p:nvSpPr>
        <p:spPr bwMode="auto">
          <a:xfrm>
            <a:off x="196555" y="413665"/>
            <a:ext cx="6535685" cy="810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kern="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Studijní zdroje, aplety</a:t>
            </a:r>
            <a:endParaRPr lang="cs-CZ" kern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44885" cy="709714"/>
          </a:xfrm>
        </p:spPr>
        <p:txBody>
          <a:bodyPr/>
          <a:lstStyle/>
          <a:p>
            <a:r>
              <a:rPr lang="cs-CZ" dirty="0" smtClean="0"/>
              <a:t>Obrazový rozcestník</a:t>
            </a:r>
            <a:endParaRPr lang="cs-CZ" dirty="0"/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37" y="1083020"/>
            <a:ext cx="159067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710" y="1235860"/>
            <a:ext cx="274320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125" y="1854546"/>
            <a:ext cx="1076325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617" y="1706909"/>
            <a:ext cx="161925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Skupina 3"/>
          <p:cNvGrpSpPr/>
          <p:nvPr/>
        </p:nvGrpSpPr>
        <p:grpSpPr>
          <a:xfrm>
            <a:off x="7437317" y="2559397"/>
            <a:ext cx="1140128" cy="1700889"/>
            <a:chOff x="7437317" y="2559397"/>
            <a:chExt cx="1140128" cy="1700889"/>
          </a:xfrm>
        </p:grpSpPr>
        <p:pic>
          <p:nvPicPr>
            <p:cNvPr id="1030" name="Picture 6">
              <a:hlinkClick r:id="rId10"/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317" y="2559397"/>
              <a:ext cx="1133475" cy="1552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TextovéPole 2"/>
            <p:cNvSpPr txBox="1"/>
            <p:nvPr/>
          </p:nvSpPr>
          <p:spPr>
            <a:xfrm>
              <a:off x="7443970" y="4014065"/>
              <a:ext cx="113347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dirty="0" smtClean="0">
                  <a:hlinkClick r:id="rId12"/>
                </a:rPr>
                <a:t>materiály</a:t>
              </a:r>
              <a:endParaRPr lang="cs-CZ" sz="1000" dirty="0"/>
            </a:p>
          </p:txBody>
        </p:sp>
      </p:grpSp>
      <p:pic>
        <p:nvPicPr>
          <p:cNvPr id="1031" name="Picture 7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665" y="2930125"/>
            <a:ext cx="3914775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39" y="5106795"/>
            <a:ext cx="260032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>
            <a:hlinkClick r:id="rId17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37" y="4194085"/>
            <a:ext cx="38862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>
            <a:hlinkClick r:id="rId19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76" y="3068960"/>
            <a:ext cx="2390775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>
            <a:hlinkClick r:id="rId21"/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189" y="3654025"/>
            <a:ext cx="31337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>
            <a:hlinkClick r:id="rId23"/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836" y="6062808"/>
            <a:ext cx="267652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>
            <a:hlinkClick r:id="rId25"/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624" y="5225630"/>
            <a:ext cx="1876425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>
            <a:hlinkClick r:id="rId27"/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737" y="4377127"/>
            <a:ext cx="19812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>
            <a:hlinkClick r:id="rId29"/>
          </p:cNvPr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593" y="2273647"/>
            <a:ext cx="38671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>
            <a:hlinkClick r:id="rId31"/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254" y="5274205"/>
            <a:ext cx="2752725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>
            <a:hlinkClick r:id="rId33"/>
          </p:cNvPr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37" y="5949280"/>
            <a:ext cx="39814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>
            <a:hlinkClick r:id="rId35"/>
          </p:cNvPr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077" y="4377127"/>
            <a:ext cx="14382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>
            <a:hlinkClick r:id="rId37"/>
          </p:cNvPr>
          <p:cNvPicPr>
            <a:picLocks noChangeAspect="1" noChangeArrowheads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404" y="5952524"/>
            <a:ext cx="20193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>
            <a:hlinkClick r:id="rId39"/>
          </p:cNvPr>
          <p:cNvPicPr>
            <a:picLocks noChangeAspect="1" noChangeArrowheads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314" y="1065429"/>
            <a:ext cx="38195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79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9255"/>
            <a:ext cx="8229600" cy="1143000"/>
          </a:xfrm>
        </p:spPr>
        <p:txBody>
          <a:bodyPr/>
          <a:lstStyle/>
          <a:p>
            <a:r>
              <a:rPr lang="cs-CZ" dirty="0" smtClean="0"/>
              <a:t>Wikipedie</a:t>
            </a:r>
            <a:endParaRPr lang="cs-CZ" dirty="0"/>
          </a:p>
        </p:txBody>
      </p:sp>
      <p:pic>
        <p:nvPicPr>
          <p:cNvPr id="4" name="Picture 4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17" y="2483895"/>
            <a:ext cx="2333625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491879" y="998730"/>
            <a:ext cx="535559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Wikipedii v různých jazykových verzích poskytuje informace v odlišném rozsahu</a:t>
            </a:r>
            <a:br>
              <a:rPr lang="cs-CZ" dirty="0" smtClean="0"/>
            </a:br>
            <a:r>
              <a:rPr lang="cs-CZ" dirty="0" smtClean="0"/>
              <a:t>a kvalitě.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Získání úplnějších informací dosáhneme přepnutím u vybraného tématu do jiných jazykových verzí.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Současné webové prohlížeče nabízejí automatický překlad do češtiny.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Mezi tradičně kvalitně zpracovaná témata, co se týká obsahu i rozsahu patři anglická, německá verze a dobře jazykově dostupná je verze slovenská.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Na obsahu Wikipedie se studenti mohou podílet samostatně nebo pod vedením vyučujícího. </a:t>
            </a:r>
            <a:endParaRPr lang="cs-CZ" dirty="0"/>
          </a:p>
        </p:txBody>
      </p:sp>
      <p:pic>
        <p:nvPicPr>
          <p:cNvPr id="6" name="Picture 2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55" y="1043735"/>
            <a:ext cx="159067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27" y="3969060"/>
            <a:ext cx="154305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25" y="4869160"/>
            <a:ext cx="4050450" cy="1717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830" y="5276850"/>
            <a:ext cx="5964237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louk 6"/>
          <p:cNvSpPr/>
          <p:nvPr/>
        </p:nvSpPr>
        <p:spPr>
          <a:xfrm rot="11249980">
            <a:off x="1026691" y="4090668"/>
            <a:ext cx="5510684" cy="1771487"/>
          </a:xfrm>
          <a:prstGeom prst="arc">
            <a:avLst/>
          </a:prstGeom>
          <a:ln w="57150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1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457200" y="53625"/>
            <a:ext cx="8229600" cy="1143000"/>
          </a:xfrm>
        </p:spPr>
        <p:txBody>
          <a:bodyPr/>
          <a:lstStyle/>
          <a:p>
            <a:r>
              <a:rPr lang="cs-CZ" dirty="0" smtClean="0"/>
              <a:t>Encyklopedie fyziky</a:t>
            </a:r>
            <a:endParaRPr lang="cs-CZ" dirty="0"/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18" y="1088740"/>
            <a:ext cx="8404515" cy="3935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45" y="4999341"/>
            <a:ext cx="1981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416118" y="5928122"/>
            <a:ext cx="80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Multimediální encyklopedie klasického stylu s širokým záběrem. Možnost poslechu mluveného slova. Možnost </a:t>
            </a:r>
            <a:r>
              <a:rPr lang="cs-CZ" sz="1600" dirty="0" smtClean="0">
                <a:hlinkClick r:id="rId7"/>
              </a:rPr>
              <a:t>spolupráce</a:t>
            </a:r>
            <a:r>
              <a:rPr lang="cs-CZ" sz="1600" dirty="0" smtClean="0"/>
              <a:t> při zápisu rovnice v </a:t>
            </a:r>
            <a:r>
              <a:rPr lang="cs-CZ" sz="1600" dirty="0" err="1" smtClean="0"/>
              <a:t>LaTexu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pic>
        <p:nvPicPr>
          <p:cNvPr id="3074" name="Picture 2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930" y="4995929"/>
            <a:ext cx="4764527" cy="77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8630"/>
            <a:ext cx="9144000" cy="633412"/>
          </a:xfrm>
        </p:spPr>
        <p:txBody>
          <a:bodyPr/>
          <a:lstStyle/>
          <a:p>
            <a:pPr eaLnBrk="1" hangingPunct="1"/>
            <a:r>
              <a:rPr lang="cs-CZ" dirty="0" smtClean="0"/>
              <a:t>Aplety a simulace</a:t>
            </a:r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45" y="1403775"/>
            <a:ext cx="2022051" cy="22125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098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822" y="1358770"/>
            <a:ext cx="2647950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180" y="1500471"/>
            <a:ext cx="241935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bdélník 4"/>
          <p:cNvSpPr/>
          <p:nvPr/>
        </p:nvSpPr>
        <p:spPr>
          <a:xfrm>
            <a:off x="2816805" y="998730"/>
            <a:ext cx="30556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dirty="0"/>
              <a:t>Fyzikální aplety </a:t>
            </a:r>
            <a:r>
              <a:rPr lang="cs-CZ" sz="1400" b="1" dirty="0" err="1"/>
              <a:t>Fu-Kwun</a:t>
            </a:r>
            <a:r>
              <a:rPr lang="cs-CZ" sz="1400" b="1" dirty="0"/>
              <a:t> </a:t>
            </a:r>
            <a:r>
              <a:rPr lang="cs-CZ" sz="1400" b="1" dirty="0" err="1"/>
              <a:t>Hwanga</a:t>
            </a:r>
            <a:endParaRPr lang="cs-CZ" sz="1400" b="1" dirty="0"/>
          </a:p>
        </p:txBody>
      </p:sp>
      <p:sp>
        <p:nvSpPr>
          <p:cNvPr id="6" name="Obdélník 5"/>
          <p:cNvSpPr/>
          <p:nvPr/>
        </p:nvSpPr>
        <p:spPr>
          <a:xfrm>
            <a:off x="2932298" y="3318805"/>
            <a:ext cx="2892138" cy="3485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050" dirty="0"/>
              <a:t>Autorem apletů je </a:t>
            </a:r>
            <a:r>
              <a:rPr lang="cs-CZ" sz="1050" dirty="0" err="1"/>
              <a:t>Fu-Kwun</a:t>
            </a:r>
            <a:r>
              <a:rPr lang="cs-CZ" sz="1050" dirty="0"/>
              <a:t> </a:t>
            </a:r>
            <a:r>
              <a:rPr lang="cs-CZ" sz="1050" dirty="0" err="1"/>
              <a:t>Hwang</a:t>
            </a:r>
            <a:r>
              <a:rPr lang="cs-CZ" sz="1050" dirty="0"/>
              <a:t> - profesor fyziky na </a:t>
            </a:r>
            <a:r>
              <a:rPr lang="cs-CZ" sz="1050" dirty="0" err="1"/>
              <a:t>National</a:t>
            </a:r>
            <a:r>
              <a:rPr lang="cs-CZ" sz="1050" dirty="0"/>
              <a:t> </a:t>
            </a:r>
            <a:r>
              <a:rPr lang="cs-CZ" sz="1050" dirty="0" err="1"/>
              <a:t>Taiwan</a:t>
            </a:r>
            <a:r>
              <a:rPr lang="cs-CZ" sz="1050" dirty="0"/>
              <a:t> </a:t>
            </a:r>
            <a:r>
              <a:rPr lang="cs-CZ" sz="1050" dirty="0" err="1"/>
              <a:t>Normal</a:t>
            </a:r>
            <a:r>
              <a:rPr lang="cs-CZ" sz="1050" dirty="0"/>
              <a:t> University v </a:t>
            </a:r>
            <a:r>
              <a:rPr lang="cs-CZ" sz="1050" dirty="0" err="1"/>
              <a:t>Taipei</a:t>
            </a:r>
            <a:r>
              <a:rPr lang="cs-CZ" sz="1050" dirty="0"/>
              <a:t>. </a:t>
            </a:r>
            <a:endParaRPr lang="cs-CZ" sz="1050" dirty="0" smtClean="0"/>
          </a:p>
          <a:p>
            <a:pPr algn="ctr"/>
            <a:endParaRPr lang="cs-CZ" sz="1050" dirty="0" smtClean="0"/>
          </a:p>
          <a:p>
            <a:pPr algn="ctr"/>
            <a:r>
              <a:rPr lang="cs-CZ" sz="1050" dirty="0" smtClean="0"/>
              <a:t>Vybrané přeložené aplety pro optiku naleznete na stránkách portálu </a:t>
            </a:r>
            <a:r>
              <a:rPr lang="cs-CZ" sz="1050" dirty="0" err="1" smtClean="0">
                <a:hlinkClick r:id="rId7"/>
              </a:rPr>
              <a:t>fyzweb</a:t>
            </a:r>
            <a:r>
              <a:rPr lang="cs-CZ" sz="1050" dirty="0" smtClean="0"/>
              <a:t>:</a:t>
            </a:r>
          </a:p>
          <a:p>
            <a:pPr algn="ctr"/>
            <a:endParaRPr lang="cs-CZ" sz="1050" dirty="0" smtClean="0"/>
          </a:p>
          <a:p>
            <a:r>
              <a:rPr lang="cs-CZ" sz="1050" dirty="0">
                <a:hlinkClick r:id="rId8"/>
              </a:rPr>
              <a:t>Odraz a lom </a:t>
            </a:r>
            <a:r>
              <a:rPr lang="cs-CZ" sz="1050" dirty="0" smtClean="0">
                <a:hlinkClick r:id="rId8"/>
              </a:rPr>
              <a:t>I</a:t>
            </a:r>
            <a:endParaRPr lang="cs-CZ" sz="1050" dirty="0"/>
          </a:p>
          <a:p>
            <a:r>
              <a:rPr lang="cs-CZ" sz="1050" dirty="0">
                <a:hlinkClick r:id="rId9"/>
              </a:rPr>
              <a:t>Hra se </a:t>
            </a:r>
            <a:r>
              <a:rPr lang="cs-CZ" sz="1050" dirty="0" smtClean="0">
                <a:hlinkClick r:id="rId9"/>
              </a:rPr>
              <a:t>zrcadlem</a:t>
            </a:r>
            <a:endParaRPr lang="cs-CZ" sz="1050" dirty="0"/>
          </a:p>
          <a:p>
            <a:r>
              <a:rPr lang="cs-CZ" sz="1050" dirty="0">
                <a:hlinkClick r:id="rId10"/>
              </a:rPr>
              <a:t>Zrcadlo a </a:t>
            </a:r>
            <a:r>
              <a:rPr lang="cs-CZ" sz="1050" dirty="0" smtClean="0">
                <a:hlinkClick r:id="rId10"/>
              </a:rPr>
              <a:t>obraz</a:t>
            </a:r>
            <a:endParaRPr lang="cs-CZ" sz="1050" dirty="0"/>
          </a:p>
          <a:p>
            <a:r>
              <a:rPr lang="cs-CZ" sz="1050" dirty="0">
                <a:hlinkClick r:id="rId11"/>
              </a:rPr>
              <a:t>Vícenásobný odraz od dvou rovinných </a:t>
            </a:r>
            <a:r>
              <a:rPr lang="cs-CZ" sz="1050" dirty="0" smtClean="0">
                <a:hlinkClick r:id="rId11"/>
              </a:rPr>
              <a:t>zrcadel</a:t>
            </a:r>
            <a:endParaRPr lang="cs-CZ" sz="1050" dirty="0"/>
          </a:p>
          <a:p>
            <a:r>
              <a:rPr lang="cs-CZ" sz="1050" dirty="0" err="1">
                <a:hlinkClick r:id="rId12"/>
              </a:rPr>
              <a:t>Fermatův</a:t>
            </a:r>
            <a:r>
              <a:rPr lang="cs-CZ" sz="1050" dirty="0">
                <a:hlinkClick r:id="rId12"/>
              </a:rPr>
              <a:t> </a:t>
            </a:r>
            <a:r>
              <a:rPr lang="cs-CZ" sz="1050" dirty="0" smtClean="0">
                <a:hlinkClick r:id="rId12"/>
              </a:rPr>
              <a:t>princip</a:t>
            </a:r>
            <a:endParaRPr lang="cs-CZ" sz="1050" dirty="0"/>
          </a:p>
          <a:p>
            <a:r>
              <a:rPr lang="cs-CZ" sz="1050" dirty="0">
                <a:hlinkClick r:id="rId13"/>
              </a:rPr>
              <a:t>Najdi nejrychlejší </a:t>
            </a:r>
            <a:r>
              <a:rPr lang="cs-CZ" sz="1050" dirty="0" smtClean="0">
                <a:hlinkClick r:id="rId13"/>
              </a:rPr>
              <a:t>cestu</a:t>
            </a:r>
            <a:endParaRPr lang="cs-CZ" sz="1050" dirty="0"/>
          </a:p>
          <a:p>
            <a:r>
              <a:rPr lang="cs-CZ" sz="1050" dirty="0">
                <a:hlinkClick r:id="rId14"/>
              </a:rPr>
              <a:t>Kulová zrcadla a </a:t>
            </a:r>
            <a:r>
              <a:rPr lang="cs-CZ" sz="1050" dirty="0" smtClean="0">
                <a:hlinkClick r:id="rId14"/>
              </a:rPr>
              <a:t>čočky</a:t>
            </a:r>
            <a:endParaRPr lang="cs-CZ" sz="1050" dirty="0"/>
          </a:p>
          <a:p>
            <a:r>
              <a:rPr lang="cs-CZ" sz="1050" dirty="0" smtClean="0">
                <a:hlinkClick r:id="rId15"/>
              </a:rPr>
              <a:t>Duha</a:t>
            </a:r>
            <a:endParaRPr lang="cs-CZ" sz="1050" dirty="0"/>
          </a:p>
          <a:p>
            <a:r>
              <a:rPr lang="cs-CZ" sz="1050" dirty="0" smtClean="0">
                <a:hlinkClick r:id="rId16"/>
              </a:rPr>
              <a:t>Barvy</a:t>
            </a:r>
            <a:endParaRPr lang="cs-CZ" sz="1050" dirty="0"/>
          </a:p>
          <a:p>
            <a:r>
              <a:rPr lang="cs-CZ" sz="1050" dirty="0">
                <a:hlinkClick r:id="rId17"/>
              </a:rPr>
              <a:t>Svět </a:t>
            </a:r>
            <a:r>
              <a:rPr lang="cs-CZ" sz="1050" dirty="0" smtClean="0">
                <a:hlinkClick r:id="rId17"/>
              </a:rPr>
              <a:t>barev</a:t>
            </a:r>
            <a:endParaRPr lang="cs-CZ" sz="1050" dirty="0"/>
          </a:p>
          <a:p>
            <a:r>
              <a:rPr lang="cs-CZ" sz="1050" dirty="0">
                <a:hlinkClick r:id="rId18"/>
              </a:rPr>
              <a:t>Odraz a lom </a:t>
            </a:r>
            <a:r>
              <a:rPr lang="cs-CZ" sz="1050" dirty="0" smtClean="0">
                <a:hlinkClick r:id="rId18"/>
              </a:rPr>
              <a:t>II</a:t>
            </a:r>
            <a:endParaRPr lang="cs-CZ" sz="1050" dirty="0" smtClean="0"/>
          </a:p>
          <a:p>
            <a:endParaRPr lang="cs-CZ" sz="1050" dirty="0" smtClean="0"/>
          </a:p>
          <a:p>
            <a:pPr algn="ctr"/>
            <a:r>
              <a:rPr lang="cs-CZ" sz="1050" dirty="0" smtClean="0"/>
              <a:t>Kompletní kolekci apletů na stránkách </a:t>
            </a:r>
            <a:r>
              <a:rPr lang="cs-CZ" sz="1050" dirty="0" smtClean="0">
                <a:hlinkClick r:id="rId3"/>
              </a:rPr>
              <a:t>autora</a:t>
            </a:r>
            <a:r>
              <a:rPr lang="cs-CZ" sz="1050" dirty="0" smtClean="0"/>
              <a:t>.</a:t>
            </a:r>
            <a:endParaRPr lang="cs-CZ" sz="1050" dirty="0"/>
          </a:p>
        </p:txBody>
      </p:sp>
      <p:sp>
        <p:nvSpPr>
          <p:cNvPr id="11" name="Obdélník 10"/>
          <p:cNvSpPr/>
          <p:nvPr/>
        </p:nvSpPr>
        <p:spPr>
          <a:xfrm>
            <a:off x="296525" y="998730"/>
            <a:ext cx="24705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dirty="0"/>
              <a:t>Fyzikální aplety </a:t>
            </a:r>
            <a:r>
              <a:rPr lang="cs-CZ" sz="1400" b="1" dirty="0" smtClean="0"/>
              <a:t>a simulace</a:t>
            </a:r>
            <a:endParaRPr lang="cs-CZ" sz="1400" b="1" dirty="0"/>
          </a:p>
        </p:txBody>
      </p:sp>
      <p:sp>
        <p:nvSpPr>
          <p:cNvPr id="9" name="Obdélník 8"/>
          <p:cNvSpPr/>
          <p:nvPr/>
        </p:nvSpPr>
        <p:spPr>
          <a:xfrm>
            <a:off x="116506" y="3789039"/>
            <a:ext cx="2700300" cy="2839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050" dirty="0"/>
              <a:t>Virtuální laboratoř, ověřování fyzikálních zákonů, vztahů a </a:t>
            </a:r>
            <a:r>
              <a:rPr lang="cs-CZ" sz="1050" dirty="0" smtClean="0"/>
              <a:t>veličin, včetně pracovních listů.</a:t>
            </a:r>
          </a:p>
          <a:p>
            <a:pPr algn="ctr"/>
            <a:endParaRPr lang="cs-CZ" sz="1050" dirty="0"/>
          </a:p>
          <a:p>
            <a:pPr marL="171450" indent="-171450" algn="ctr">
              <a:buFont typeface="Arial" pitchFamily="34" charset="0"/>
              <a:buChar char="•"/>
            </a:pPr>
            <a:r>
              <a:rPr lang="cs-CZ" sz="1050" dirty="0" smtClean="0"/>
              <a:t>Možnost aktivního zapojení do tvorby a užívání simulací </a:t>
            </a:r>
            <a:r>
              <a:rPr lang="cs-CZ" sz="1050" dirty="0"/>
              <a:t>i</a:t>
            </a:r>
            <a:r>
              <a:rPr lang="cs-CZ" sz="1050" dirty="0" smtClean="0"/>
              <a:t> aktivit.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cs-CZ" sz="1050" dirty="0" smtClean="0"/>
              <a:t>Spolupráce při lokalizaci do jiných jazyků.</a:t>
            </a:r>
          </a:p>
          <a:p>
            <a:pPr marL="171450" indent="-171450" algn="ctr">
              <a:buFont typeface="Arial" pitchFamily="34" charset="0"/>
              <a:buChar char="•"/>
            </a:pPr>
            <a:endParaRPr lang="cs-CZ" sz="1050" dirty="0"/>
          </a:p>
          <a:p>
            <a:pPr algn="ctr"/>
            <a:r>
              <a:rPr lang="cs-CZ" sz="1050" dirty="0" smtClean="0"/>
              <a:t>Aplety  pro optiku:</a:t>
            </a:r>
          </a:p>
          <a:p>
            <a:pPr algn="ctr"/>
            <a:endParaRPr lang="cs-CZ" sz="1050" dirty="0"/>
          </a:p>
          <a:p>
            <a:r>
              <a:rPr lang="cs-CZ" sz="1050" dirty="0" err="1" smtClean="0">
                <a:hlinkClick r:id="rId19"/>
              </a:rPr>
              <a:t>geometric-optics</a:t>
            </a:r>
            <a:r>
              <a:rPr lang="cs-CZ" sz="1050" dirty="0" smtClean="0"/>
              <a:t> – zobrazení spojnou </a:t>
            </a:r>
            <a:r>
              <a:rPr lang="cs-CZ" sz="1050" dirty="0" err="1" smtClean="0"/>
              <a:t>čočokou</a:t>
            </a:r>
            <a:endParaRPr lang="cs-CZ" sz="1050" dirty="0" smtClean="0"/>
          </a:p>
          <a:p>
            <a:r>
              <a:rPr lang="cs-CZ" sz="1050" dirty="0" err="1" smtClean="0">
                <a:hlinkClick r:id="rId20"/>
              </a:rPr>
              <a:t>Optical</a:t>
            </a:r>
            <a:r>
              <a:rPr lang="cs-CZ" sz="1050" dirty="0" smtClean="0">
                <a:hlinkClick r:id="rId20"/>
              </a:rPr>
              <a:t> </a:t>
            </a:r>
            <a:r>
              <a:rPr lang="cs-CZ" sz="1050" dirty="0" err="1" smtClean="0">
                <a:hlinkClick r:id="rId20"/>
              </a:rPr>
              <a:t>Quantum</a:t>
            </a:r>
            <a:r>
              <a:rPr lang="cs-CZ" sz="1050" dirty="0" smtClean="0">
                <a:hlinkClick r:id="rId20"/>
              </a:rPr>
              <a:t> </a:t>
            </a:r>
            <a:r>
              <a:rPr lang="cs-CZ" sz="1050" dirty="0" err="1" smtClean="0">
                <a:hlinkClick r:id="rId20"/>
              </a:rPr>
              <a:t>Control</a:t>
            </a:r>
            <a:r>
              <a:rPr lang="cs-CZ" sz="1050" dirty="0" smtClean="0"/>
              <a:t> – světelné pulzy</a:t>
            </a:r>
          </a:p>
          <a:p>
            <a:r>
              <a:rPr lang="cs-CZ" sz="1050" u="sng" dirty="0">
                <a:hlinkClick r:id="rId21"/>
              </a:rPr>
              <a:t>Lom světla</a:t>
            </a:r>
            <a:endParaRPr lang="cs-CZ" sz="1050" dirty="0"/>
          </a:p>
          <a:p>
            <a:r>
              <a:rPr lang="cs-CZ" sz="1050" dirty="0" err="1"/>
              <a:t>Optical</a:t>
            </a:r>
            <a:r>
              <a:rPr lang="cs-CZ" sz="1050" dirty="0"/>
              <a:t> </a:t>
            </a:r>
            <a:r>
              <a:rPr lang="cs-CZ" sz="1050" dirty="0" err="1"/>
              <a:t>Tweezers</a:t>
            </a:r>
            <a:r>
              <a:rPr lang="cs-CZ" sz="1050" dirty="0"/>
              <a:t> and </a:t>
            </a:r>
            <a:r>
              <a:rPr lang="cs-CZ" sz="1050" dirty="0" err="1"/>
              <a:t>Applications</a:t>
            </a:r>
            <a:endParaRPr lang="cs-CZ" sz="1050" dirty="0"/>
          </a:p>
          <a:p>
            <a:r>
              <a:rPr lang="cs-CZ" sz="1050" dirty="0" smtClean="0"/>
              <a:t> – interakci </a:t>
            </a:r>
            <a:r>
              <a:rPr lang="cs-CZ" sz="1050" dirty="0"/>
              <a:t>s laseru elektrického </a:t>
            </a:r>
            <a:r>
              <a:rPr lang="cs-CZ" sz="1050" dirty="0" smtClean="0"/>
              <a:t>pole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251887" y="3318805"/>
            <a:ext cx="26552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Ověřená sada apletů pro fyziku.</a:t>
            </a:r>
          </a:p>
          <a:p>
            <a:endParaRPr lang="cs-CZ" sz="1050" dirty="0"/>
          </a:p>
          <a:p>
            <a:pPr algn="ctr"/>
            <a:r>
              <a:rPr lang="cs-CZ" sz="1050" dirty="0" smtClean="0"/>
              <a:t>Aplety pro optiku:</a:t>
            </a:r>
          </a:p>
          <a:p>
            <a:endParaRPr lang="cs-CZ" sz="1050" dirty="0">
              <a:solidFill>
                <a:srgbClr val="0000FF"/>
              </a:solidFill>
              <a:latin typeface="Arial"/>
              <a:hlinkClick r:id="rId22"/>
            </a:endParaRPr>
          </a:p>
          <a:p>
            <a:r>
              <a:rPr lang="cs-CZ" sz="1050" dirty="0" smtClean="0">
                <a:solidFill>
                  <a:srgbClr val="0000FF"/>
                </a:solidFill>
                <a:latin typeface="Arial"/>
                <a:hlinkClick r:id="rId22"/>
              </a:rPr>
              <a:t>Lom </a:t>
            </a:r>
            <a:r>
              <a:rPr lang="cs-CZ" sz="1050" dirty="0">
                <a:solidFill>
                  <a:srgbClr val="0000FF"/>
                </a:solidFill>
                <a:latin typeface="Arial"/>
                <a:hlinkClick r:id="rId22"/>
              </a:rPr>
              <a:t>paprsku na </a:t>
            </a:r>
            <a:r>
              <a:rPr lang="cs-CZ" sz="1050" dirty="0" smtClean="0">
                <a:solidFill>
                  <a:srgbClr val="0000FF"/>
                </a:solidFill>
                <a:latin typeface="Arial"/>
                <a:hlinkClick r:id="rId22"/>
              </a:rPr>
              <a:t>rozhraní</a:t>
            </a:r>
            <a:endParaRPr lang="cs-CZ" sz="1050" dirty="0" smtClean="0">
              <a:solidFill>
                <a:srgbClr val="0000FF"/>
              </a:solidFill>
              <a:latin typeface="Arial"/>
            </a:endParaRPr>
          </a:p>
          <a:p>
            <a:r>
              <a:rPr lang="cs-CZ" sz="1050" dirty="0">
                <a:solidFill>
                  <a:srgbClr val="0000FF"/>
                </a:solidFill>
                <a:latin typeface="Arial"/>
                <a:hlinkClick r:id="rId23"/>
              </a:rPr>
              <a:t>Chování paprsku na rozhraní (Vysvětlení </a:t>
            </a:r>
            <a:r>
              <a:rPr lang="cs-CZ" sz="1050" dirty="0" err="1">
                <a:solidFill>
                  <a:srgbClr val="0000FF"/>
                </a:solidFill>
                <a:latin typeface="Arial"/>
                <a:hlinkClick r:id="rId23"/>
              </a:rPr>
              <a:t>Huygensovým</a:t>
            </a:r>
            <a:r>
              <a:rPr lang="cs-CZ" sz="1050" dirty="0">
                <a:solidFill>
                  <a:srgbClr val="0000FF"/>
                </a:solidFill>
                <a:latin typeface="Arial"/>
                <a:hlinkClick r:id="rId23"/>
              </a:rPr>
              <a:t> principem)</a:t>
            </a:r>
            <a:endParaRPr lang="cs-CZ" sz="1050" dirty="0">
              <a:latin typeface="Arial"/>
            </a:endParaRPr>
          </a:p>
          <a:p>
            <a:r>
              <a:rPr lang="cs-CZ" sz="1050" dirty="0">
                <a:solidFill>
                  <a:srgbClr val="0000FF"/>
                </a:solidFill>
                <a:latin typeface="Arial"/>
                <a:hlinkClick r:id="rId24"/>
              </a:rPr>
              <a:t>Zobrazení spojnou čočkou</a:t>
            </a:r>
            <a:endParaRPr lang="cs-CZ" sz="1050" dirty="0">
              <a:latin typeface="Arial"/>
            </a:endParaRPr>
          </a:p>
          <a:p>
            <a:r>
              <a:rPr lang="cs-CZ" sz="1050" dirty="0">
                <a:solidFill>
                  <a:srgbClr val="0000FF"/>
                </a:solidFill>
                <a:latin typeface="Arial"/>
                <a:hlinkClick r:id="rId25"/>
              </a:rPr>
              <a:t>Keplerův (čočkový) astronomický dalekohled</a:t>
            </a:r>
            <a:endParaRPr lang="cs-CZ" sz="1050" dirty="0">
              <a:latin typeface="Arial"/>
            </a:endParaRPr>
          </a:p>
          <a:p>
            <a:r>
              <a:rPr lang="cs-CZ" sz="1050" dirty="0">
                <a:solidFill>
                  <a:srgbClr val="0000FF"/>
                </a:solidFill>
                <a:latin typeface="Arial"/>
                <a:hlinkClick r:id="rId26"/>
              </a:rPr>
              <a:t>Interference světla na </a:t>
            </a:r>
            <a:r>
              <a:rPr lang="cs-CZ" sz="1050" dirty="0" err="1">
                <a:solidFill>
                  <a:srgbClr val="0000FF"/>
                </a:solidFill>
                <a:latin typeface="Arial"/>
                <a:hlinkClick r:id="rId26"/>
              </a:rPr>
              <a:t>dvojštěrbině</a:t>
            </a:r>
            <a:endParaRPr lang="cs-CZ" sz="1050" dirty="0">
              <a:latin typeface="Arial"/>
            </a:endParaRPr>
          </a:p>
          <a:p>
            <a:r>
              <a:rPr lang="cs-CZ" sz="1050" dirty="0">
                <a:solidFill>
                  <a:srgbClr val="0000FF"/>
                </a:solidFill>
                <a:latin typeface="Arial"/>
                <a:hlinkClick r:id="rId27"/>
              </a:rPr>
              <a:t>Interference světla na </a:t>
            </a:r>
            <a:r>
              <a:rPr lang="cs-CZ" sz="1050" dirty="0" smtClean="0">
                <a:solidFill>
                  <a:srgbClr val="0000FF"/>
                </a:solidFill>
                <a:latin typeface="Arial"/>
                <a:hlinkClick r:id="rId27"/>
              </a:rPr>
              <a:t>štěrbině</a:t>
            </a:r>
            <a:endParaRPr lang="cs-CZ" sz="1050" dirty="0">
              <a:latin typeface="Arial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6057164" y="998730"/>
            <a:ext cx="24752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400" b="1" dirty="0"/>
              <a:t>Fyzikální </a:t>
            </a:r>
            <a:r>
              <a:rPr lang="cs-CZ" sz="1400" b="1" dirty="0" smtClean="0"/>
              <a:t>aplety</a:t>
            </a:r>
            <a:endParaRPr lang="cs-CZ" sz="1400" b="1" dirty="0"/>
          </a:p>
        </p:txBody>
      </p:sp>
      <p:pic>
        <p:nvPicPr>
          <p:cNvPr id="4100" name="Picture 4">
            <a:hlinkClick r:id="rId28"/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705" y="5454224"/>
            <a:ext cx="1351350" cy="8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7632341" y="5454225"/>
            <a:ext cx="15116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Simulace fyzikálních jevů a procesů. Portály obsahují nápovědu</a:t>
            </a:r>
            <a:r>
              <a:rPr lang="cs-CZ" sz="1050" dirty="0"/>
              <a:t> </a:t>
            </a:r>
            <a:r>
              <a:rPr lang="cs-CZ" sz="1050" dirty="0" smtClean="0"/>
              <a:t>a tutoriály.</a:t>
            </a:r>
            <a:endParaRPr lang="cs-CZ" sz="1050" dirty="0"/>
          </a:p>
        </p:txBody>
      </p:sp>
      <p:pic>
        <p:nvPicPr>
          <p:cNvPr id="4101" name="Picture 5">
            <a:hlinkClick r:id="rId30"/>
          </p:cNvPr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6264315"/>
            <a:ext cx="15049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229600" cy="56866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Snímky obrazovek </a:t>
            </a:r>
            <a:r>
              <a:rPr lang="cs-CZ" sz="1400" dirty="0" smtClean="0"/>
              <a:t>Archiv </a:t>
            </a:r>
            <a:r>
              <a:rPr lang="cs-CZ" sz="1400" dirty="0" smtClean="0"/>
              <a:t>autora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9823</TotalTime>
  <Words>261</Words>
  <Application>Microsoft Office PowerPoint</Application>
  <PresentationFormat>Předvádění na obrazovce (4:3)</PresentationFormat>
  <Paragraphs>79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Výchozí návrh</vt:lpstr>
      <vt:lpstr>Prezentace aplikace PowerPoint</vt:lpstr>
      <vt:lpstr>Prezentace aplikace PowerPoint</vt:lpstr>
      <vt:lpstr>Obrazový rozcestník</vt:lpstr>
      <vt:lpstr>Wikipedie</vt:lpstr>
      <vt:lpstr>Encyklopedie fyziky</vt:lpstr>
      <vt:lpstr>Aplety a simulace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338</cp:revision>
  <dcterms:created xsi:type="dcterms:W3CDTF">2013-03-27T07:54:35Z</dcterms:created>
  <dcterms:modified xsi:type="dcterms:W3CDTF">2013-08-19T08:00:16Z</dcterms:modified>
</cp:coreProperties>
</file>