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62" r:id="rId5"/>
    <p:sldId id="274" r:id="rId6"/>
    <p:sldId id="261" r:id="rId7"/>
    <p:sldId id="275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110" d="100"/>
          <a:sy n="110" d="100"/>
        </p:scale>
        <p:origin x="118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5.gif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6.gi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2/2a/Pi-unrolled-720.gif" TargetMode="Externa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30.png"/><Relationship Id="rId3" Type="http://schemas.openxmlformats.org/officeDocument/2006/relationships/image" Target="../media/image22.png"/><Relationship Id="rId7" Type="http://schemas.openxmlformats.org/officeDocument/2006/relationships/image" Target="../media/image23.png"/><Relationship Id="rId12" Type="http://schemas.openxmlformats.org/officeDocument/2006/relationships/image" Target="../media/image29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28.png"/><Relationship Id="rId5" Type="http://schemas.openxmlformats.org/officeDocument/2006/relationships/image" Target="../media/image21.png"/><Relationship Id="rId10" Type="http://schemas.openxmlformats.org/officeDocument/2006/relationships/image" Target="../media/image27.png"/><Relationship Id="rId4" Type="http://schemas.openxmlformats.org/officeDocument/2006/relationships/image" Target="../media/image190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Kruh-1.svg" TargetMode="External"/><Relationship Id="rId7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pixabay.com/cs/ventil-kolo-zral%C3%BD-uz%C3%A1v%C4%9Br-ventilu-8081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oubor:Pi-unrolled-720.gif" TargetMode="External"/><Relationship Id="rId5" Type="http://schemas.openxmlformats.org/officeDocument/2006/relationships/hyperlink" Target="http://cs.wikipedia.org/wiki/Soubor:Pi_eq_C_over_d_cs.svg" TargetMode="External"/><Relationship Id="rId4" Type="http://schemas.openxmlformats.org/officeDocument/2006/relationships/hyperlink" Target="http://en.wikipedia.org/wiki/File:Circle_radians.gi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2483894"/>
            <a:ext cx="8229600" cy="3465386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18. 10.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VY_32_INOVACE_03_FY_B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/>
              <a:t>Pohyb hmotného bodu po kružnici</a:t>
            </a:r>
            <a:endParaRPr lang="cs-CZ" sz="12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b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Studenti se seznámí se základními pojmy z tématu pohyb hmotného bodu po kružnici.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Dále je pozornost věnována pojmu radián, vztahu mezi radiány, stupni a hodnotě pí.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Ujasnění nebo zopakování předchozích pojmů ocení studenti, kteří v matematice ještě tyto pojmy nebrali nebo jim nevěnovali dostatečnou pozornost.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>
                <a:latin typeface="Verdana" pitchFamily="34" charset="0"/>
              </a:rPr>
              <a:t>V navazujícím tématu, úhlová dráha a úhlová rychlost, se s těmito pojmy běžně pracuje.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02097666aec14a4ea49e/1373481360/valve-80810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6385"/>
            <a:ext cx="12192271" cy="6858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458670"/>
            <a:ext cx="9137650" cy="1470025"/>
          </a:xfrm>
        </p:spPr>
        <p:txBody>
          <a:bodyPr/>
          <a:lstStyle/>
          <a:p>
            <a:pPr eaLnBrk="1" hangingPunct="1"/>
            <a:r>
              <a:rPr lang="cs-CZ" dirty="0">
                <a:solidFill>
                  <a:schemeClr val="bg1"/>
                </a:solidFill>
              </a:rPr>
              <a:t>Pohyb hmotného bodu po kružnici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2" name="Rectangle 4"/>
              <p:cNvSpPr>
                <a:spLocks noChangeArrowheads="1"/>
              </p:cNvSpPr>
              <p:nvPr/>
            </p:nvSpPr>
            <p:spPr bwMode="auto">
              <a:xfrm>
                <a:off x="251520" y="4194086"/>
                <a:ext cx="6551960" cy="1620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spcBef>
                    <a:spcPct val="20000"/>
                  </a:spcBef>
                  <a:spcAft>
                    <a:spcPts val="60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hlinkClick r:id="rId3" action="ppaction://hlinksldjump"/>
                  </a:rPr>
                  <a:t>►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:r>
                  <a:rPr lang="pl-PL" sz="1600" dirty="0">
                    <a:solidFill>
                      <a:schemeClr val="bg1"/>
                    </a:solidFill>
                  </a:rPr>
                  <a:t>Pohyb hmotného bodu po kružnici</a:t>
                </a:r>
                <a:endParaRPr lang="cs-CZ" sz="1600" dirty="0">
                  <a:solidFill>
                    <a:schemeClr val="bg1"/>
                  </a:solidFill>
                </a:endParaRPr>
              </a:p>
              <a:p>
                <a:pPr>
                  <a:spcBef>
                    <a:spcPct val="20000"/>
                  </a:spcBef>
                  <a:spcAft>
                    <a:spcPts val="60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hlinkClick r:id="rId4" action="ppaction://hlinksldjump"/>
                  </a:rPr>
                  <a:t>►</a:t>
                </a:r>
                <a:r>
                  <a:rPr lang="cs-CZ" sz="1600" dirty="0">
                    <a:solidFill>
                      <a:schemeClr val="bg1"/>
                    </a:solidFill>
                  </a:rPr>
                  <a:t> Radián a stupeň</a:t>
                </a:r>
              </a:p>
              <a:p>
                <a:pPr>
                  <a:spcBef>
                    <a:spcPct val="20000"/>
                  </a:spcBef>
                  <a:spcAft>
                    <a:spcPts val="60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hlinkClick r:id="rId5" action="ppaction://hlinksldjump"/>
                  </a:rPr>
                  <a:t>►</a:t>
                </a:r>
                <a:r>
                  <a:rPr lang="cs-CZ" sz="1600" dirty="0">
                    <a:solidFill>
                      <a:schemeClr val="bg1"/>
                    </a:solidFill>
                  </a:rPr>
                  <a:t> Hodnota </a:t>
                </a:r>
                <a14:m>
                  <m:oMath xmlns:m="http://schemas.openxmlformats.org/officeDocument/2006/math">
                    <m:r>
                      <a:rPr lang="cs-CZ" sz="1600" i="1" dirty="0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</a:p>
              <a:p>
                <a:pPr>
                  <a:spcBef>
                    <a:spcPct val="20000"/>
                  </a:spcBef>
                  <a:spcAft>
                    <a:spcPts val="600"/>
                  </a:spcAft>
                </a:pPr>
                <a:r>
                  <a:rPr lang="cs-CZ" sz="1600" dirty="0">
                    <a:solidFill>
                      <a:schemeClr val="bg1"/>
                    </a:solidFill>
                    <a:hlinkClick r:id="rId6" action="ppaction://hlinksldjump"/>
                  </a:rPr>
                  <a:t>►</a:t>
                </a:r>
                <a:r>
                  <a:rPr lang="cs-CZ" sz="1600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cs-CZ" sz="1600" i="1" smtClean="0">
                        <a:solidFill>
                          <a:schemeClr val="bg1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sz="1600" dirty="0">
                    <a:solidFill>
                      <a:schemeClr val="bg1"/>
                    </a:solidFill>
                  </a:rPr>
                  <a:t> ve stupních a jednotková kružnice</a:t>
                </a:r>
              </a:p>
            </p:txBody>
          </p:sp>
        </mc:Choice>
        <mc:Fallback xmlns="">
          <p:sp>
            <p:nvSpPr>
              <p:cNvPr id="2052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1520" y="4194086"/>
                <a:ext cx="6551960" cy="1620180"/>
              </a:xfrm>
              <a:prstGeom prst="rect">
                <a:avLst/>
              </a:prstGeom>
              <a:blipFill rotWithShape="1">
                <a:blip r:embed="rId7"/>
                <a:stretch>
                  <a:fillRect l="-465" t="-112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ovéPole 2"/>
          <p:cNvSpPr txBox="1"/>
          <p:nvPr/>
        </p:nvSpPr>
        <p:spPr>
          <a:xfrm>
            <a:off x="8082390" y="6264315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>
                    <a:lumMod val="50000"/>
                  </a:schemeClr>
                </a:solidFill>
              </a:rPr>
              <a:t>Obr.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ovéPole 25"/>
          <p:cNvSpPr txBox="1"/>
          <p:nvPr/>
        </p:nvSpPr>
        <p:spPr>
          <a:xfrm>
            <a:off x="2861810" y="3762337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</a:p>
        </p:txBody>
      </p:sp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-12529" y="9709"/>
            <a:ext cx="9144000" cy="1143000"/>
          </a:xfrm>
        </p:spPr>
        <p:txBody>
          <a:bodyPr/>
          <a:lstStyle/>
          <a:p>
            <a:r>
              <a:rPr lang="pl-PL" dirty="0"/>
              <a:t>Pohyb hmotného bodu po kružnici</a:t>
            </a:r>
            <a:endParaRPr lang="cs-CZ" dirty="0"/>
          </a:p>
        </p:txBody>
      </p:sp>
      <p:pic>
        <p:nvPicPr>
          <p:cNvPr id="1026" name="Picture 2" descr="http://upload.wikimedia.org/wikipedia/commons/thumb/e/e3/Kruh-1.svg/220px-Kruh-1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605" y="1988840"/>
            <a:ext cx="2095500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86535" y="4915034"/>
                <a:ext cx="8415935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/>
                  <a:t>S… střed kružnice</a:t>
                </a:r>
              </a:p>
              <a:p>
                <a:r>
                  <a:rPr lang="cs-CZ" dirty="0"/>
                  <a:t>r … poloměr kružnice – </a:t>
                </a:r>
                <a:r>
                  <a:rPr lang="cs-CZ" dirty="0" err="1"/>
                  <a:t>průvodič</a:t>
                </a:r>
                <a:endParaRPr lang="cs-CZ" dirty="0"/>
              </a:p>
              <a:p>
                <a:r>
                  <a:rPr lang="el-GR" dirty="0"/>
                  <a:t>Δ </a:t>
                </a:r>
                <a:r>
                  <a:rPr lang="cs-CZ" dirty="0"/>
                  <a:t>s … dráha pohybu HB po oblouku,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𝑟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𝜑</m:t>
                    </m:r>
                  </m:oMath>
                </a14:m>
                <a:endParaRPr lang="cs-CZ" dirty="0"/>
              </a:p>
              <a:p>
                <a:r>
                  <a:rPr lang="el-GR" dirty="0"/>
                  <a:t>Δ </a:t>
                </a:r>
                <a:r>
                  <a:rPr lang="el-GR" i="1" dirty="0"/>
                  <a:t>φ </a:t>
                </a:r>
                <a:r>
                  <a:rPr lang="el-GR" dirty="0"/>
                  <a:t>… </a:t>
                </a:r>
                <a:r>
                  <a:rPr lang="cs-CZ" dirty="0"/>
                  <a:t>úhlová dráha = středový úhel, který opíše </a:t>
                </a:r>
                <a:r>
                  <a:rPr lang="cs-CZ" dirty="0" err="1"/>
                  <a:t>průvodič</a:t>
                </a:r>
                <a:r>
                  <a:rPr lang="cs-CZ" dirty="0"/>
                  <a:t> </a:t>
                </a:r>
                <a:r>
                  <a:rPr lang="cs-CZ" i="1" dirty="0"/>
                  <a:t>r</a:t>
                </a:r>
                <a:r>
                  <a:rPr lang="cs-CZ" dirty="0"/>
                  <a:t> za dobu </a:t>
                </a:r>
                <a:r>
                  <a:rPr lang="cs-CZ" i="1" dirty="0"/>
                  <a:t>t</a:t>
                </a:r>
                <a:r>
                  <a:rPr lang="cs-CZ" dirty="0"/>
                  <a:t>, měříme v radiánech [rad]</a:t>
                </a:r>
              </a:p>
              <a:p>
                <a:r>
                  <a:rPr lang="cs-CZ" b="1" dirty="0"/>
                  <a:t>v</a:t>
                </a:r>
                <a:r>
                  <a:rPr lang="cs-CZ" b="1" baseline="-25000" dirty="0"/>
                  <a:t>0</a:t>
                </a:r>
                <a:r>
                  <a:rPr lang="cs-CZ" b="1" dirty="0"/>
                  <a:t> </a:t>
                </a:r>
                <a:r>
                  <a:rPr lang="cs-CZ" dirty="0"/>
                  <a:t>… okamžitá rychlost HB, má směr tečny ke kružnici</a:t>
                </a:r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535" y="4915034"/>
                <a:ext cx="8415935" cy="1754326"/>
              </a:xfrm>
              <a:prstGeom prst="rect">
                <a:avLst/>
              </a:prstGeom>
              <a:blipFill rotWithShape="1">
                <a:blip r:embed="rId4"/>
                <a:stretch>
                  <a:fillRect l="-579" t="-1736" b="-45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9335" y="1133080"/>
            <a:ext cx="4533135" cy="4186130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386535" y="4454823"/>
            <a:ext cx="12211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Legenda: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947375" y="4915034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3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-18510" y="1133080"/>
            <a:ext cx="39728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zvláštní nebo také nejjednodušší případ křivočarého pohybu</a:t>
            </a:r>
          </a:p>
        </p:txBody>
      </p:sp>
      <p:sp>
        <p:nvSpPr>
          <p:cNvPr id="3" name="Ovál 2"/>
          <p:cNvSpPr/>
          <p:nvPr/>
        </p:nvSpPr>
        <p:spPr>
          <a:xfrm>
            <a:off x="1083562" y="2573905"/>
            <a:ext cx="135015" cy="1350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utoRev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0069 C 0.02604 -0.07268 0.08958 -0.10509 0.14375 -0.07245 C 0.19774 -0.03981 0.22153 0.04537 0.19687 0.1176 C 0.17239 0.18959 0.10955 0.22176 0.05503 0.18866 C 0.00104 0.15649 -0.02205 0.07199 0.00156 -0.00069 Z " pathEditMode="relative" rAng="-3936284" ptsTypes="fffff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74" y="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457200" y="98630"/>
            <a:ext cx="8229600" cy="1143000"/>
          </a:xfrm>
        </p:spPr>
        <p:txBody>
          <a:bodyPr/>
          <a:lstStyle/>
          <a:p>
            <a:r>
              <a:rPr lang="cs-CZ" dirty="0"/>
              <a:t>Radián a stupeň</a:t>
            </a:r>
          </a:p>
        </p:txBody>
      </p:sp>
      <p:sp>
        <p:nvSpPr>
          <p:cNvPr id="3" name="Obdélník 2"/>
          <p:cNvSpPr/>
          <p:nvPr/>
        </p:nvSpPr>
        <p:spPr>
          <a:xfrm>
            <a:off x="476545" y="1178750"/>
            <a:ext cx="8415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s-CZ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Radián</a:t>
            </a:r>
            <a:r>
              <a:rPr lang="cs-CZ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je rovinný úhel, jehož ramena vymezují na kružnici o poloměru </a:t>
            </a:r>
            <a:r>
              <a:rPr lang="cs-CZ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cs-CZ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kruhový oblouk o stejné délce jako je poloměr kružnice. Jeden radián je přibližně 57 stupňů .</a:t>
            </a:r>
            <a:endParaRPr lang="cs-CZ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9480" y="6212341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4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47075" y="2106616"/>
            <a:ext cx="342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Vztah mezi radiány a stupni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4718712" y="2573905"/>
                <a:ext cx="44252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/>
                  <a:t>obvod kružnice </a:t>
                </a:r>
                <a14:m>
                  <m:oMath xmlns:m="http://schemas.openxmlformats.org/officeDocument/2006/math">
                    <m:r>
                      <a:rPr lang="cs-CZ" sz="1400" b="0" i="1" smtClean="0">
                        <a:latin typeface="Cambria Math"/>
                      </a:rPr>
                      <m:t>𝑂</m:t>
                    </m:r>
                    <m:r>
                      <a:rPr lang="cs-CZ" sz="1400" b="0" i="1" smtClean="0">
                        <a:latin typeface="Cambria Math"/>
                      </a:rPr>
                      <m:t>=2⋅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sz="1400" b="0" i="1" smtClean="0">
                        <a:latin typeface="Cambria Math"/>
                        <a:ea typeface="Cambria Math"/>
                      </a:rPr>
                      <m:t>𝑟</m:t>
                    </m:r>
                  </m:oMath>
                </a14:m>
                <a:endParaRPr lang="cs-CZ" sz="1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8712" y="2573905"/>
                <a:ext cx="4425288" cy="307777"/>
              </a:xfrm>
              <a:prstGeom prst="rect">
                <a:avLst/>
              </a:prstGeom>
              <a:blipFill rotWithShape="1">
                <a:blip r:embed="rId2"/>
                <a:stretch>
                  <a:fillRect l="-138" t="-1961" b="-17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ovéPole 16"/>
          <p:cNvSpPr txBox="1"/>
          <p:nvPr/>
        </p:nvSpPr>
        <p:spPr>
          <a:xfrm>
            <a:off x="4718712" y="2933945"/>
            <a:ext cx="4425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1 radián odpovídá délce oblouku o hodnotě 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4707015" y="3241722"/>
                <a:ext cx="442528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cs-CZ" sz="1400" dirty="0"/>
                  <a:t>do celého obvodu kružnice (360°) se tedy vejde </a:t>
                </a:r>
                <a14:m>
                  <m:oMath xmlns:m="http://schemas.openxmlformats.org/officeDocument/2006/math">
                    <m:r>
                      <a:rPr lang="cs-CZ" sz="1400" i="1">
                        <a:latin typeface="Cambria Math"/>
                      </a:rPr>
                      <m:t>2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⋅</m:t>
                    </m:r>
                    <m:r>
                      <a:rPr lang="cs-CZ" sz="1400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sz="1400" dirty="0"/>
                  <a:t> rad</a:t>
                </a:r>
                <a:br>
                  <a:rPr lang="cs-CZ" sz="1400" dirty="0"/>
                </a:br>
                <a:r>
                  <a:rPr lang="cs-CZ" sz="1400" dirty="0"/>
                  <a:t> </a:t>
                </a: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7015" y="3241722"/>
                <a:ext cx="4425288" cy="738664"/>
              </a:xfrm>
              <a:prstGeom prst="rect">
                <a:avLst/>
              </a:prstGeom>
              <a:blipFill rotWithShape="1">
                <a:blip r:embed="rId3"/>
                <a:stretch>
                  <a:fillRect l="-138" t="-8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Zaoblený obdélníkový popisek 13"/>
              <p:cNvSpPr/>
              <p:nvPr/>
            </p:nvSpPr>
            <p:spPr>
              <a:xfrm>
                <a:off x="7587336" y="2475948"/>
                <a:ext cx="1080120" cy="405734"/>
              </a:xfrm>
              <a:prstGeom prst="wedgeRoundRectCallout">
                <a:avLst>
                  <a:gd name="adj1" fmla="val -80843"/>
                  <a:gd name="adj2" fmla="val 25954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≜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𝑟𝑎𝑑𝑖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á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cs-CZ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Zaoblený obdélníkový popise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7336" y="2475948"/>
                <a:ext cx="1080120" cy="405734"/>
              </a:xfrm>
              <a:prstGeom prst="wedgeRoundRectCallout">
                <a:avLst>
                  <a:gd name="adj1" fmla="val -80843"/>
                  <a:gd name="adj2" fmla="val 25954"/>
                  <a:gd name="adj3" fmla="val 16667"/>
                </a:avLst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4709240" y="3791524"/>
                <a:ext cx="4425288" cy="492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360 °=2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𝑟𝑎𝑑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⇒1 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𝑟𝑎𝑑</m:t>
                    </m:r>
                    <m:r>
                      <a:rPr lang="cs-CZ" b="0" i="1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360°</m:t>
                        </m:r>
                      </m:num>
                      <m:den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2∙</m:t>
                        </m:r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  <m:r>
                      <a:rPr lang="cs-CZ" b="0" i="1" dirty="0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cs-CZ" b="0" i="1" dirty="0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180°</m:t>
                        </m:r>
                      </m:num>
                      <m:den>
                        <m:r>
                          <a:rPr lang="cs-CZ" b="0" i="1" dirty="0" smtClean="0">
                            <a:latin typeface="Cambria Math"/>
                            <a:ea typeface="Cambria Math"/>
                          </a:rPr>
                          <m:t>𝜋</m:t>
                        </m:r>
                      </m:den>
                    </m:f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9240" y="3791524"/>
                <a:ext cx="4425288" cy="492571"/>
              </a:xfrm>
              <a:prstGeom prst="rect">
                <a:avLst/>
              </a:prstGeom>
              <a:blipFill rotWithShape="1">
                <a:blip r:embed="rId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6308759" y="4481865"/>
                <a:ext cx="19086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pro </a:t>
                </a:r>
                <a14:m>
                  <m:oMath xmlns:m="http://schemas.openxmlformats.org/officeDocument/2006/math">
                    <m:r>
                      <a:rPr lang="cs-CZ" sz="1400" i="1" dirty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sz="1400" dirty="0"/>
                  <a:t> = 3,1415… </a:t>
                </a:r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759" y="4481865"/>
                <a:ext cx="1908646" cy="307777"/>
              </a:xfrm>
              <a:prstGeom prst="rect">
                <a:avLst/>
              </a:prstGeom>
              <a:blipFill rotWithShape="1">
                <a:blip r:embed="rId6"/>
                <a:stretch>
                  <a:fillRect l="-958" t="-1961" b="-1764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4749039" y="4869160"/>
                <a:ext cx="4425288" cy="6420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1 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𝑟𝑎𝑑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dirty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latin typeface="Cambria Math"/>
                              <a:ea typeface="Cambria Math"/>
                            </a:rPr>
                            <m:t>180°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3,1415</m:t>
                          </m:r>
                        </m:den>
                      </m:f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57°17´45´´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039" y="4869160"/>
                <a:ext cx="4425288" cy="64203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4749039" y="6059585"/>
                <a:ext cx="4425288" cy="5647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°=</m:t>
                      </m:r>
                      <m:f>
                        <m:fPr>
                          <m:ctrlPr>
                            <a:rPr lang="cs-CZ" b="0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 dirty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180</m:t>
                          </m:r>
                        </m:den>
                      </m:f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𝑟𝑎𝑑</m:t>
                      </m:r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1,745</m:t>
                      </m:r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i="1" dirty="0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b="0" i="1" dirty="0" smtClean="0">
                              <a:latin typeface="Cambria Math"/>
                              <a:ea typeface="Cambria Math"/>
                            </a:rPr>
                            <m:t>−2</m:t>
                          </m:r>
                        </m:sup>
                      </m:sSup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𝑟𝑎𝑑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039" y="6059585"/>
                <a:ext cx="4425288" cy="56477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aoblený obdélníkový popisek 24"/>
              <p:cNvSpPr/>
              <p:nvPr/>
            </p:nvSpPr>
            <p:spPr>
              <a:xfrm>
                <a:off x="7902370" y="4586775"/>
                <a:ext cx="1080120" cy="405734"/>
              </a:xfrm>
              <a:prstGeom prst="wedgeRoundRectCallout">
                <a:avLst>
                  <a:gd name="adj1" fmla="val -57963"/>
                  <a:gd name="adj2" fmla="val 6859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𝑝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ř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𝑖𝑏𝑙𝑖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ž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ě</m:t>
                      </m:r>
                    </m:oMath>
                  </m:oMathPara>
                </a14:m>
                <a:endParaRPr lang="cs-CZ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Zaoblený obdélníkový popise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370" y="4586775"/>
                <a:ext cx="1080120" cy="405734"/>
              </a:xfrm>
              <a:prstGeom prst="wedgeRoundRectCallout">
                <a:avLst>
                  <a:gd name="adj1" fmla="val -57963"/>
                  <a:gd name="adj2" fmla="val 68592"/>
                  <a:gd name="adj3" fmla="val 16667"/>
                </a:avLst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ovéPole 25"/>
              <p:cNvSpPr txBox="1"/>
              <p:nvPr/>
            </p:nvSpPr>
            <p:spPr>
              <a:xfrm>
                <a:off x="4684512" y="5670590"/>
                <a:ext cx="442528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dirty="0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80°=</m:t>
                      </m:r>
                      <m:r>
                        <a:rPr lang="cs-CZ" i="1" dirty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i="1" dirty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dirty="0" smtClean="0">
                          <a:latin typeface="Cambria Math"/>
                          <a:ea typeface="Cambria Math"/>
                        </a:rPr>
                        <m:t>𝑟𝑎𝑑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6" name="TextovéPole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4512" y="5670590"/>
                <a:ext cx="4425288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60" name="Picture 12" descr="File:Circle radians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62" y="1939793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966658" y="6248084"/>
            <a:ext cx="74258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animace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9" name="Nadpis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260648"/>
                <a:ext cx="8144885" cy="709714"/>
              </a:xfrm>
            </p:spPr>
            <p:txBody>
              <a:bodyPr/>
              <a:lstStyle/>
              <a:p>
                <a:r>
                  <a:rPr lang="cs-CZ" sz="6000" b="0" dirty="0">
                    <a:ea typeface="Cambria Math"/>
                  </a:rPr>
                  <a:t>Hodnota </a:t>
                </a:r>
                <a14:m>
                  <m:oMath xmlns:m="http://schemas.openxmlformats.org/officeDocument/2006/math">
                    <m:r>
                      <a:rPr lang="cs-CZ" sz="6000" i="1" smtClean="0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endParaRPr lang="cs-CZ" sz="6000" dirty="0"/>
              </a:p>
            </p:txBody>
          </p:sp>
        </mc:Choice>
        <mc:Fallback xmlns="">
          <p:sp>
            <p:nvSpPr>
              <p:cNvPr id="19" name="Nadpis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260648"/>
                <a:ext cx="8144885" cy="709714"/>
              </a:xfrm>
              <a:blipFill rotWithShape="1">
                <a:blip r:embed="rId2"/>
                <a:stretch>
                  <a:fillRect t="-47414" b="-793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8" descr="http://upload.wikimedia.org/wikipedia/commons/thumb/6/63/Pi_eq_C_over_d_cs.svg/200px-Pi_eq_C_over_d_cs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150" y="212385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délník 26"/>
              <p:cNvSpPr/>
              <p:nvPr/>
            </p:nvSpPr>
            <p:spPr>
              <a:xfrm>
                <a:off x="372571" y="1268760"/>
                <a:ext cx="846094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l-GR" dirty="0"/>
                  <a:t> (</a:t>
                </a:r>
                <a:r>
                  <a:rPr lang="cs-CZ" dirty="0"/>
                  <a:t>pí) je matematická konstanta, která udává poměr obvodu jakéhokoli kruhu </a:t>
                </a:r>
              </a:p>
              <a:p>
                <a:r>
                  <a:rPr lang="cs-CZ" dirty="0"/>
                  <a:t>v rovině, k jeho průměru. Zvětší-li se průměr, úměrně se zvětší i obvod kruhu.</a:t>
                </a:r>
              </a:p>
            </p:txBody>
          </p:sp>
        </mc:Choice>
        <mc:Fallback xmlns="">
          <p:sp>
            <p:nvSpPr>
              <p:cNvPr id="27" name="Obdélník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571" y="1268760"/>
                <a:ext cx="846094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576" t="-4717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délník 27"/>
              <p:cNvSpPr/>
              <p:nvPr/>
            </p:nvSpPr>
            <p:spPr>
              <a:xfrm>
                <a:off x="2861811" y="2829909"/>
                <a:ext cx="1170129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  <a:ea typeface="Cambria Math"/>
                            </a:rPr>
                            <m:t>O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b="0" i="0" smtClean="0">
                              <a:latin typeface="Cambria Math"/>
                              <a:ea typeface="Cambria Math"/>
                            </a:rPr>
                            <m:t>d</m:t>
                          </m:r>
                        </m:den>
                      </m:f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≐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Obdélní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811" y="2829909"/>
                <a:ext cx="1170129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ovéPole 28"/>
          <p:cNvSpPr txBox="1"/>
          <p:nvPr/>
        </p:nvSpPr>
        <p:spPr>
          <a:xfrm>
            <a:off x="1871700" y="375185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5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7722350" y="6257346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6</a:t>
            </a:r>
          </a:p>
        </p:txBody>
      </p:sp>
      <p:pic>
        <p:nvPicPr>
          <p:cNvPr id="31" name="Picture 5" descr="Soubor:Pi-unrolled-720.gif">
            <a:hlinkClick r:id="rId6"/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80" y="4314917"/>
            <a:ext cx="6858000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Zaoblený obdélníkový popisek 1"/>
              <p:cNvSpPr/>
              <p:nvPr/>
            </p:nvSpPr>
            <p:spPr>
              <a:xfrm>
                <a:off x="4027317" y="2843935"/>
                <a:ext cx="3199978" cy="572953"/>
              </a:xfrm>
              <a:prstGeom prst="wedgeRoundRectCallout">
                <a:avLst>
                  <a:gd name="adj1" fmla="val 11629"/>
                  <a:gd name="adj2" fmla="val 19517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i="1" dirty="0" smtClean="0">
                          <a:solidFill>
                            <a:schemeClr val="tx1"/>
                          </a:solidFill>
                        </a:rPr>
                        <m:t>3,14159265358979323846</m:t>
                      </m:r>
                      <m:r>
                        <m:rPr>
                          <m:nor/>
                        </m:rPr>
                        <a:rPr lang="cs-CZ" b="0" i="1" dirty="0" smtClean="0">
                          <a:solidFill>
                            <a:schemeClr val="tx1"/>
                          </a:solidFill>
                        </a:rPr>
                        <m:t>...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Zaoblený obdélníkový popise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7317" y="2843935"/>
                <a:ext cx="3199978" cy="572953"/>
              </a:xfrm>
              <a:prstGeom prst="wedgeRoundRectCallout">
                <a:avLst>
                  <a:gd name="adj1" fmla="val 11629"/>
                  <a:gd name="adj2" fmla="val 195172"/>
                  <a:gd name="adj3" fmla="val 16667"/>
                </a:avLst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délník 2"/>
          <p:cNvSpPr/>
          <p:nvPr/>
        </p:nvSpPr>
        <p:spPr>
          <a:xfrm>
            <a:off x="7347500" y="2951641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konstanta</a:t>
            </a:r>
          </a:p>
        </p:txBody>
      </p:sp>
    </p:spTree>
    <p:extLst>
      <p:ext uri="{BB962C8B-B14F-4D97-AF65-F5344CB8AC3E}">
        <p14:creationId xmlns:p14="http://schemas.microsoft.com/office/powerpoint/2010/main" val="303294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1266" name="Rectangle 2"/>
              <p:cNvSpPr>
                <a:spLocks noGrp="1" noChangeArrowheads="1"/>
              </p:cNvSpPr>
              <p:nvPr>
                <p:ph type="title"/>
              </p:nvPr>
            </p:nvSpPr>
            <p:spPr>
              <a:xfrm>
                <a:off x="0" y="-17506"/>
                <a:ext cx="9144000" cy="1143000"/>
              </a:xfrm>
            </p:spPr>
            <p:txBody>
              <a:bodyPr/>
              <a:lstStyle/>
              <a:p>
                <a:pPr eaLnBrk="1" hangingPunct="1"/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cs-CZ" dirty="0"/>
                  <a:t> ve stupních a jednotková kružnice  </a:t>
                </a:r>
              </a:p>
            </p:txBody>
          </p:sp>
        </mc:Choice>
        <mc:Fallback>
          <p:sp>
            <p:nvSpPr>
              <p:cNvPr id="11266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-17506"/>
                <a:ext cx="9144000" cy="1143000"/>
              </a:xfrm>
              <a:blipFill>
                <a:blip r:embed="rId2"/>
                <a:stretch>
                  <a:fillRect r="-5933" b="-797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58647" y="1782732"/>
                <a:ext cx="215116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   /∙2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1782732"/>
                <a:ext cx="2151165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458647" y="2495099"/>
                <a:ext cx="103201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𝑟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2495099"/>
                <a:ext cx="1032013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/>
              <p:cNvSpPr txBox="1"/>
              <p:nvPr/>
            </p:nvSpPr>
            <p:spPr>
              <a:xfrm>
                <a:off x="458647" y="3205670"/>
                <a:ext cx="2035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  <a:ea typeface="Cambria Math"/>
                      </a:rPr>
                      <m:t>2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𝜋</m:t>
                    </m:r>
                    <m:r>
                      <a:rPr lang="cs-CZ" i="1">
                        <a:latin typeface="Cambria Math"/>
                        <a:ea typeface="Cambria Math"/>
                      </a:rPr>
                      <m:t>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/>
                      </a:rPr>
                      <m:t>𝑟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/>
                      </a:rPr>
                      <m:t>𝑂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=360°</m:t>
                    </m:r>
                  </m:oMath>
                </a14:m>
                <a:r>
                  <a:rPr lang="cs-CZ" dirty="0"/>
                  <a:t> </a:t>
                </a:r>
              </a:p>
            </p:txBody>
          </p:sp>
        </mc:Choice>
        <mc:Fallback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3205670"/>
                <a:ext cx="203575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58647" y="1313765"/>
                <a:ext cx="11531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𝑂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1313765"/>
                <a:ext cx="115313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bdélník 6"/>
          <p:cNvSpPr/>
          <p:nvPr/>
        </p:nvSpPr>
        <p:spPr>
          <a:xfrm>
            <a:off x="109352" y="3797869"/>
            <a:ext cx="36679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/>
              <a:t>vnitřnímu úhlu plné kružnice 360° odpovídá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/>
              <p:cNvSpPr txBox="1"/>
              <p:nvPr/>
            </p:nvSpPr>
            <p:spPr>
              <a:xfrm>
                <a:off x="458647" y="4149080"/>
                <a:ext cx="18880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2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𝑟𝑎𝑑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=360°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4149080"/>
                <a:ext cx="188808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ovéPole 13"/>
              <p:cNvSpPr txBox="1"/>
              <p:nvPr/>
            </p:nvSpPr>
            <p:spPr>
              <a:xfrm>
                <a:off x="458647" y="5034224"/>
                <a:ext cx="170854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/>
                        </a:rPr>
                        <m:t>𝑟𝑎𝑑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360°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4" name="TextovéPole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5034224"/>
                <a:ext cx="1708545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/>
              <p:cNvSpPr txBox="1"/>
              <p:nvPr/>
            </p:nvSpPr>
            <p:spPr>
              <a:xfrm>
                <a:off x="458647" y="5744796"/>
                <a:ext cx="17085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/>
                        </a:rPr>
                        <m:t>𝑟𝑎𝑑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=180°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647" y="5744796"/>
                <a:ext cx="1708545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 descr="Soubor:Unit circle angles.sv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1850" y="1033596"/>
            <a:ext cx="5715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8101733" y="6148649"/>
            <a:ext cx="646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Obr. 7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/>
              <p:cNvSpPr txBox="1"/>
              <p:nvPr/>
            </p:nvSpPr>
            <p:spPr>
              <a:xfrm>
                <a:off x="791580" y="6293326"/>
                <a:ext cx="2887585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=180°; 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=3,14156…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580" y="6293326"/>
                <a:ext cx="288758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Řečová bublina: obdélníkový bublinový popisek se zakulacenými rohy 1">
                <a:extLst>
                  <a:ext uri="{FF2B5EF4-FFF2-40B4-BE49-F238E27FC236}">
                    <a16:creationId xmlns:a16="http://schemas.microsoft.com/office/drawing/2014/main" id="{AF6F972A-B67F-4B3D-8E59-0A6840179B3C}"/>
                  </a:ext>
                </a:extLst>
              </p:cNvPr>
              <p:cNvSpPr/>
              <p:nvPr/>
            </p:nvSpPr>
            <p:spPr>
              <a:xfrm>
                <a:off x="1509764" y="2645695"/>
                <a:ext cx="1052990" cy="369332"/>
              </a:xfrm>
              <a:prstGeom prst="wedgeRoundRectCallout">
                <a:avLst>
                  <a:gd name="adj1" fmla="val -62255"/>
                  <a:gd name="adj2" fmla="val 93154"/>
                  <a:gd name="adj3" fmla="val 16667"/>
                </a:avLst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≜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𝑟𝑎𝑑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" name="Řečová bublina: obdélníkový bublinový popisek se zakulacenými rohy 1">
                <a:extLst>
                  <a:ext uri="{FF2B5EF4-FFF2-40B4-BE49-F238E27FC236}">
                    <a16:creationId xmlns:a16="http://schemas.microsoft.com/office/drawing/2014/main" id="{AF6F972A-B67F-4B3D-8E59-0A6840179B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9764" y="2645695"/>
                <a:ext cx="1052990" cy="369332"/>
              </a:xfrm>
              <a:prstGeom prst="wedgeRoundRectCallout">
                <a:avLst>
                  <a:gd name="adj1" fmla="val -62255"/>
                  <a:gd name="adj2" fmla="val 93154"/>
                  <a:gd name="adj3" fmla="val 16667"/>
                </a:avLst>
              </a:prstGeom>
              <a:blipFill>
                <a:blip r:embed="rId12"/>
                <a:stretch>
                  <a:fillRect/>
                </a:stretch>
              </a:blipFill>
              <a:ln w="3175"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Řečová bublina: obdélníkový bublinový popisek se zakulacenými rohy 15">
                <a:extLst>
                  <a:ext uri="{FF2B5EF4-FFF2-40B4-BE49-F238E27FC236}">
                    <a16:creationId xmlns:a16="http://schemas.microsoft.com/office/drawing/2014/main" id="{98F340D8-13B9-4A96-A84C-B9D631BEB9FE}"/>
                  </a:ext>
                </a:extLst>
              </p:cNvPr>
              <p:cNvSpPr/>
              <p:nvPr/>
            </p:nvSpPr>
            <p:spPr>
              <a:xfrm>
                <a:off x="203467" y="867596"/>
                <a:ext cx="4286521" cy="369332"/>
              </a:xfrm>
              <a:prstGeom prst="wedgeRoundRectCallout">
                <a:avLst>
                  <a:gd name="adj1" fmla="val -26579"/>
                  <a:gd name="adj2" fmla="val 88439"/>
                  <a:gd name="adj3" fmla="val 16667"/>
                </a:avLst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𝑘𝑜𝑙𝑖𝑘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𝑑𝑖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ů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𝑜𝑑𝑝𝑜𝑣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í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𝑐𝑒𝑙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é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𝑘𝑟𝑢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ž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𝑛𝑖𝑐𝑖</m:t>
                    </m:r>
                  </m:oMath>
                </a14:m>
                <a:r>
                  <a:rPr lang="cs-CZ" i="1" dirty="0"/>
                  <a:t>?</a:t>
                </a:r>
              </a:p>
            </p:txBody>
          </p:sp>
        </mc:Choice>
        <mc:Fallback>
          <p:sp>
            <p:nvSpPr>
              <p:cNvPr id="16" name="Řečová bublina: obdélníkový bublinový popisek se zakulacenými rohy 15">
                <a:extLst>
                  <a:ext uri="{FF2B5EF4-FFF2-40B4-BE49-F238E27FC236}">
                    <a16:creationId xmlns:a16="http://schemas.microsoft.com/office/drawing/2014/main" id="{98F340D8-13B9-4A96-A84C-B9D631BEB9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467" y="867596"/>
                <a:ext cx="4286521" cy="369332"/>
              </a:xfrm>
              <a:prstGeom prst="wedgeRoundRectCallout">
                <a:avLst>
                  <a:gd name="adj1" fmla="val -26579"/>
                  <a:gd name="adj2" fmla="val 88439"/>
                  <a:gd name="adj3" fmla="val 16667"/>
                </a:avLst>
              </a:prstGeom>
              <a:blipFill>
                <a:blip r:embed="rId13"/>
                <a:stretch>
                  <a:fillRect t="-5814"/>
                </a:stretch>
              </a:blipFill>
              <a:ln w="3175"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Řečová bublina: obdélníkový bublinový popisek se zakulacenými rohy 18">
                <a:extLst>
                  <a:ext uri="{FF2B5EF4-FFF2-40B4-BE49-F238E27FC236}">
                    <a16:creationId xmlns:a16="http://schemas.microsoft.com/office/drawing/2014/main" id="{3A915F5E-39FF-4E42-8F6C-539A77E3F5A0}"/>
                  </a:ext>
                </a:extLst>
              </p:cNvPr>
              <p:cNvSpPr/>
              <p:nvPr/>
            </p:nvSpPr>
            <p:spPr>
              <a:xfrm>
                <a:off x="92111" y="4595663"/>
                <a:ext cx="3399769" cy="369332"/>
              </a:xfrm>
              <a:prstGeom prst="wedgeRoundRectCallout">
                <a:avLst>
                  <a:gd name="adj1" fmla="val -21712"/>
                  <a:gd name="adj2" fmla="val 86081"/>
                  <a:gd name="adj3" fmla="val 16667"/>
                </a:avLst>
              </a:prstGeom>
              <a:ln w="31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𝑘𝑜𝑙𝑖𝑘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𝑟𝑎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𝑑𝑖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ů 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𝑜𝑑𝑝𝑜𝑣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í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á 180°</m:t>
                    </m:r>
                  </m:oMath>
                </a14:m>
                <a:r>
                  <a:rPr lang="cs-CZ" i="1" dirty="0"/>
                  <a:t>?</a:t>
                </a:r>
              </a:p>
            </p:txBody>
          </p:sp>
        </mc:Choice>
        <mc:Fallback>
          <p:sp>
            <p:nvSpPr>
              <p:cNvPr id="19" name="Řečová bublina: obdélníkový bublinový popisek se zakulacenými rohy 18">
                <a:extLst>
                  <a:ext uri="{FF2B5EF4-FFF2-40B4-BE49-F238E27FC236}">
                    <a16:creationId xmlns:a16="http://schemas.microsoft.com/office/drawing/2014/main" id="{3A915F5E-39FF-4E42-8F6C-539A77E3F5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11" y="4595663"/>
                <a:ext cx="3399769" cy="369332"/>
              </a:xfrm>
              <a:prstGeom prst="wedgeRoundRectCallout">
                <a:avLst>
                  <a:gd name="adj1" fmla="val -21712"/>
                  <a:gd name="adj2" fmla="val 86081"/>
                  <a:gd name="adj3" fmla="val 16667"/>
                </a:avLst>
              </a:prstGeom>
              <a:blipFill>
                <a:blip r:embed="rId14"/>
                <a:stretch>
                  <a:fillRect t="-6024"/>
                </a:stretch>
              </a:blipFill>
              <a:ln w="3175"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62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3746"/>
            <a:ext cx="8229600" cy="3268962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/>
              <a:t>Obr. 1</a:t>
            </a:r>
            <a:r>
              <a:rPr lang="cs-CZ" sz="1400" dirty="0"/>
              <a:t> CWS. </a:t>
            </a:r>
            <a:r>
              <a:rPr lang="cs-CZ" sz="1400" i="1" dirty="0"/>
              <a:t>Ventil, Kolo, Zralý, Uzávěr Ventilu - Volně dostupný obrázek - 80810</a:t>
            </a:r>
            <a:r>
              <a:rPr lang="cs-CZ" sz="1400" dirty="0"/>
              <a:t> [online]. [cit. 18.10.2012]. Dostupný na WWW: </a:t>
            </a:r>
            <a:r>
              <a:rPr lang="cs-CZ" sz="1400" dirty="0">
                <a:hlinkClick r:id="rId2"/>
              </a:rPr>
              <a:t>http://pixabay.com/cs/ventil-kolo-zral%C3%BD-uz%C3%A1v%C4%9Br-ventilu-80810/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2</a:t>
            </a:r>
            <a:r>
              <a:rPr lang="cs-CZ" sz="1400" dirty="0"/>
              <a:t> USER:TLUSŤA. </a:t>
            </a:r>
            <a:r>
              <a:rPr lang="cs-CZ" sz="1400" i="1" dirty="0"/>
              <a:t>Soubor:Kruh-1.svg – Wikipedie</a:t>
            </a:r>
            <a:r>
              <a:rPr lang="cs-CZ" sz="1400" dirty="0"/>
              <a:t> [online]. [cit. 18.10.2012]. Dostupný na WWW: </a:t>
            </a:r>
            <a:r>
              <a:rPr lang="cs-CZ" sz="1400" dirty="0">
                <a:hlinkClick r:id="rId3"/>
              </a:rPr>
              <a:t>http://cs.wikipedia.org/wiki/Soubor:Kruh-1.svg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3 </a:t>
            </a:r>
            <a:r>
              <a:rPr lang="cs-CZ" sz="1400" dirty="0"/>
              <a:t>Archiv autora</a:t>
            </a:r>
            <a:endParaRPr lang="cs-CZ" sz="1400" b="1" dirty="0"/>
          </a:p>
          <a:p>
            <a:pPr marL="0" indent="0" eaLnBrk="1" hangingPunct="1">
              <a:buNone/>
            </a:pPr>
            <a:r>
              <a:rPr lang="cs-CZ" sz="1400" b="1" dirty="0"/>
              <a:t>Obr. 4 </a:t>
            </a:r>
            <a:r>
              <a:rPr lang="cs-CZ" sz="1400" dirty="0"/>
              <a:t>V. BARBOSA, Lucas. </a:t>
            </a:r>
            <a:r>
              <a:rPr lang="cs-CZ" sz="1400" i="1" dirty="0"/>
              <a:t>File:Circle radians.gif - </a:t>
            </a:r>
            <a:r>
              <a:rPr lang="cs-CZ" sz="1400" i="1" dirty="0" err="1"/>
              <a:t>Wikipedia</a:t>
            </a:r>
            <a:r>
              <a:rPr lang="cs-CZ" sz="1400" i="1" dirty="0"/>
              <a:t>, </a:t>
            </a:r>
            <a:r>
              <a:rPr lang="cs-CZ" sz="1400" i="1" dirty="0" err="1"/>
              <a:t>the</a:t>
            </a:r>
            <a:r>
              <a:rPr lang="cs-CZ" sz="1400" i="1" dirty="0"/>
              <a:t> free </a:t>
            </a:r>
            <a:r>
              <a:rPr lang="cs-CZ" sz="1400" i="1" dirty="0" err="1"/>
              <a:t>encyclopedia</a:t>
            </a:r>
            <a:r>
              <a:rPr lang="cs-CZ" sz="1400" dirty="0"/>
              <a:t> [online]. [cit. 18.10.2012]. Dostupný na WWW: </a:t>
            </a:r>
            <a:r>
              <a:rPr lang="cs-CZ" sz="1400" dirty="0">
                <a:hlinkClick r:id="rId4"/>
              </a:rPr>
              <a:t>http://en.wikipedia.org/wiki/File:Circle_radians.gif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5 </a:t>
            </a:r>
            <a:r>
              <a:rPr lang="cs-CZ" sz="1400" dirty="0"/>
              <a:t>KJOONLEE; ZÁBRANSKÝ, Adam. </a:t>
            </a:r>
            <a:r>
              <a:rPr lang="cs-CZ" sz="1400" i="1" dirty="0" err="1"/>
              <a:t>Soubor:Pi</a:t>
            </a:r>
            <a:r>
              <a:rPr lang="cs-CZ" sz="1400" i="1" dirty="0"/>
              <a:t> </a:t>
            </a:r>
            <a:r>
              <a:rPr lang="cs-CZ" sz="1400" i="1" dirty="0" err="1"/>
              <a:t>eq</a:t>
            </a:r>
            <a:r>
              <a:rPr lang="cs-CZ" sz="1400" i="1" dirty="0"/>
              <a:t> C </a:t>
            </a:r>
            <a:r>
              <a:rPr lang="cs-CZ" sz="1400" i="1" dirty="0" err="1"/>
              <a:t>over</a:t>
            </a:r>
            <a:r>
              <a:rPr lang="cs-CZ" sz="1400" i="1" dirty="0"/>
              <a:t> d </a:t>
            </a:r>
            <a:r>
              <a:rPr lang="cs-CZ" sz="1400" i="1" dirty="0" err="1"/>
              <a:t>cs.svg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18.10.2012]. Dostupný na WWW: </a:t>
            </a:r>
            <a:r>
              <a:rPr lang="cs-CZ" sz="1400" dirty="0">
                <a:hlinkClick r:id="rId5"/>
              </a:rPr>
              <a:t>http://cs.wikipedia.org/wiki/Soubor:Pi_eq_C_over_d_cs.svg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6 </a:t>
            </a:r>
            <a:r>
              <a:rPr lang="cs-CZ" sz="1400" dirty="0"/>
              <a:t>REID, John. </a:t>
            </a:r>
            <a:r>
              <a:rPr lang="cs-CZ" sz="1400" i="1" dirty="0"/>
              <a:t>Soubor:Pi-unrolled-720.gif – Wikipedie</a:t>
            </a:r>
            <a:r>
              <a:rPr lang="cs-CZ" sz="1400" dirty="0"/>
              <a:t> [online]. [cit. 18.10.2012]. Dostupný na WWW: </a:t>
            </a:r>
            <a:r>
              <a:rPr lang="cs-CZ" sz="1400" dirty="0">
                <a:hlinkClick r:id="rId6"/>
              </a:rPr>
              <a:t>http://cs.wikipedia.org/wiki/Soubor:Pi-unrolled-720.gif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7 </a:t>
            </a:r>
            <a:r>
              <a:rPr lang="cs-CZ" sz="1400" dirty="0"/>
              <a:t>GUSTAVB. </a:t>
            </a:r>
            <a:r>
              <a:rPr lang="cs-CZ" sz="1400" i="1" dirty="0" err="1"/>
              <a:t>Soubor:Unit</a:t>
            </a:r>
            <a:r>
              <a:rPr lang="cs-CZ" sz="1400" i="1" dirty="0"/>
              <a:t> </a:t>
            </a:r>
            <a:r>
              <a:rPr lang="cs-CZ" sz="1400" i="1" dirty="0" err="1"/>
              <a:t>circle</a:t>
            </a:r>
            <a:r>
              <a:rPr lang="cs-CZ" sz="1400" i="1" dirty="0"/>
              <a:t> </a:t>
            </a:r>
            <a:r>
              <a:rPr lang="cs-CZ" sz="1400" i="1" dirty="0" err="1"/>
              <a:t>angles.svg</a:t>
            </a:r>
            <a:r>
              <a:rPr lang="cs-CZ" sz="1400" i="1" dirty="0"/>
              <a:t> – Wikipedie</a:t>
            </a:r>
            <a:r>
              <a:rPr lang="cs-CZ" sz="1400" dirty="0"/>
              <a:t> [online]. [cit. 18.10.2012]. Dostupný na WWW: http://cs.wikipedia.org/wiki/Soubor:Unit_circle_angles.svg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76545" y="433628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/>
              <a:t>Literatura</a:t>
            </a:r>
          </a:p>
        </p:txBody>
      </p:sp>
      <p:sp>
        <p:nvSpPr>
          <p:cNvPr id="5" name="Obdélník 4"/>
          <p:cNvSpPr/>
          <p:nvPr/>
        </p:nvSpPr>
        <p:spPr>
          <a:xfrm>
            <a:off x="476545" y="5454804"/>
            <a:ext cx="824941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</a:p>
          <a:p>
            <a:endParaRPr lang="cs-CZ" sz="1400" dirty="0"/>
          </a:p>
          <a:p>
            <a:r>
              <a:rPr lang="en-US" sz="1400" dirty="0"/>
              <a:t>Wikipedia: the free encyclopedia [online]. San Francisco (CA): Wikimedia Foundation, 2001-201</a:t>
            </a:r>
            <a:r>
              <a:rPr lang="cs-CZ" sz="1400" dirty="0"/>
              <a:t>2</a:t>
            </a:r>
            <a:r>
              <a:rPr lang="en-US" sz="1400" dirty="0"/>
              <a:t> [cit. </a:t>
            </a:r>
            <a:r>
              <a:rPr lang="cs-CZ" sz="1400" dirty="0"/>
              <a:t> 18.10.2012</a:t>
            </a:r>
            <a:r>
              <a:rPr lang="en-US" sz="1400" dirty="0"/>
              <a:t>].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7"/>
              </a:rPr>
              <a:t>http://en.wikipedia.org/wiki/Main_Page</a:t>
            </a:r>
            <a:endParaRPr lang="cs-CZ" sz="1400" kern="0" dirty="0"/>
          </a:p>
        </p:txBody>
      </p:sp>
    </p:spTree>
    <p:extLst>
      <p:ext uri="{BB962C8B-B14F-4D97-AF65-F5344CB8AC3E}">
        <p14:creationId xmlns:p14="http://schemas.microsoft.com/office/powerpoint/2010/main" val="630324117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9345</TotalTime>
  <Words>877</Words>
  <Application>Microsoft Office PowerPoint</Application>
  <PresentationFormat>Předvádění na obrazovce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Verdana</vt:lpstr>
      <vt:lpstr>Wingdings 2</vt:lpstr>
      <vt:lpstr>Výchozí návrh</vt:lpstr>
      <vt:lpstr>Prezentace aplikace PowerPoint</vt:lpstr>
      <vt:lpstr>Pohyb hmotného bodu po kružnici</vt:lpstr>
      <vt:lpstr>Pohyb hmotného bodu po kružnici</vt:lpstr>
      <vt:lpstr>Radián a stupeň</vt:lpstr>
      <vt:lpstr>Hodnota π</vt:lpstr>
      <vt:lpstr>π ve stupních a jednotková kružnice  </vt:lpstr>
      <vt:lpstr>Citace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Mgr. Zdeněk Chalupský</cp:lastModifiedBy>
  <cp:revision>347</cp:revision>
  <cp:lastPrinted>2013-07-13T06:12:08Z</cp:lastPrinted>
  <dcterms:created xsi:type="dcterms:W3CDTF">2013-03-27T07:54:35Z</dcterms:created>
  <dcterms:modified xsi:type="dcterms:W3CDTF">2020-10-06T18:56:38Z</dcterms:modified>
</cp:coreProperties>
</file>