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notesMasterIdLst>
    <p:notesMasterId r:id="rId26"/>
  </p:notesMasterIdLst>
  <p:sldIdLst>
    <p:sldId id="271" r:id="rId11"/>
    <p:sldId id="256" r:id="rId12"/>
    <p:sldId id="270" r:id="rId13"/>
    <p:sldId id="260" r:id="rId14"/>
    <p:sldId id="262" r:id="rId15"/>
    <p:sldId id="261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57" r:id="rId24"/>
    <p:sldId id="258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D84D"/>
    <a:srgbClr val="64E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8396C-0A31-422C-9B51-C898CBAD71AC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A93FB-5284-4D6F-9C15-8170137E8D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59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</a:t>
            </a:r>
            <a:r>
              <a:rPr lang="cs-CZ" baseline="0" smtClean="0"/>
              <a:t>– přehled</a:t>
            </a:r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93FB-5284-4D6F-9C15-8170137E8D9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04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257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251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122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062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6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601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103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97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47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6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94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1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16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95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57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84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61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41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5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07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7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9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62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62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42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63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21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29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4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1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7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59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2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85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13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562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91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06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8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47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40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31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86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505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75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2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930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57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60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214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246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841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160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035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185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68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621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7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953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689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598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608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366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662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550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1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872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5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649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958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490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987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085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379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619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548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058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8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531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189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02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033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696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529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689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374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795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155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886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58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917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903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203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65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97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407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1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375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744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820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679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543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587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475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844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170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hyperlink" Target="http://cs.wikipedia.org/wiki/Soubor:GHS-pictogram-flamme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slide" Target="slide3.xml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4.png"/><Relationship Id="rId5" Type="http://schemas.openxmlformats.org/officeDocument/2006/relationships/image" Target="../media/image8.png"/><Relationship Id="rId4" Type="http://schemas.openxmlformats.org/officeDocument/2006/relationships/hyperlink" Target="http://cs.wikipedia.org/wiki/Soubor:GHS-pictogram-flamme.svg" TargetMode="External"/><Relationship Id="rId9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Relationship Id="rId6" Type="http://schemas.openxmlformats.org/officeDocument/2006/relationships/slide" Target="slide7.xml"/><Relationship Id="rId11" Type="http://schemas.openxmlformats.org/officeDocument/2006/relationships/slide" Target="slide4.xml"/><Relationship Id="rId5" Type="http://schemas.openxmlformats.org/officeDocument/2006/relationships/slide" Target="slide6.xml"/><Relationship Id="rId10" Type="http://schemas.openxmlformats.org/officeDocument/2006/relationships/slide" Target="slide13.xml"/><Relationship Id="rId4" Type="http://schemas.microsoft.com/office/2007/relationships/hdphoto" Target="../media/hdphoto1.wdp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cs.wikipedia.org/wiki/Soubor:GHS-pictogram-flamme.svg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0.png"/><Relationship Id="rId11" Type="http://schemas.openxmlformats.org/officeDocument/2006/relationships/slide" Target="slide3.xml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437062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19.04.2013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VY_32_INOVACE_03_Ch_OCH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Alkeny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 smtClean="0">
                <a:solidFill>
                  <a:prstClr val="black"/>
                </a:solidFill>
              </a:rPr>
              <a:t>Alkeny </a:t>
            </a:r>
            <a:r>
              <a:rPr lang="cs-CZ" sz="1800" dirty="0">
                <a:solidFill>
                  <a:prstClr val="black"/>
                </a:solidFill>
              </a:rPr>
              <a:t>v rozsahu SŠ.</a:t>
            </a:r>
            <a:br>
              <a:rPr lang="cs-CZ" sz="1800" dirty="0">
                <a:solidFill>
                  <a:prstClr val="black"/>
                </a:solidFill>
              </a:rPr>
            </a:br>
            <a:r>
              <a:rPr lang="cs-CZ" sz="1800" dirty="0">
                <a:solidFill>
                  <a:prstClr val="black"/>
                </a:solidFill>
              </a:rPr>
              <a:t>Zopakování základních fyzikálních a chemických vlastností, reakcí a výskytu. Seznámení studentů se systematickým názvoslovím  i triviálním, lze doplnit o další příklady . Typičtí zástupci, jejich vlastnosti, průmyslová výroba a </a:t>
            </a:r>
            <a:r>
              <a:rPr lang="cs-CZ" sz="1800" dirty="0" smtClean="0">
                <a:solidFill>
                  <a:prstClr val="black"/>
                </a:solidFill>
              </a:rPr>
              <a:t>využití.</a:t>
            </a: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51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/>
          <p:cNvGrpSpPr/>
          <p:nvPr/>
        </p:nvGrpSpPr>
        <p:grpSpPr>
          <a:xfrm>
            <a:off x="7596336" y="4797152"/>
            <a:ext cx="1728192" cy="1032905"/>
            <a:chOff x="7596336" y="4833334"/>
            <a:chExt cx="1728192" cy="1032905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4833334"/>
              <a:ext cx="1479222" cy="904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ovéPole 47"/>
            <p:cNvSpPr txBox="1"/>
            <p:nvPr/>
          </p:nvSpPr>
          <p:spPr>
            <a:xfrm>
              <a:off x="8604448" y="5589240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Obr.11                             </a:t>
              </a:r>
              <a:endParaRPr lang="cs-CZ" sz="1200" b="1" dirty="0"/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5940152" y="4149080"/>
            <a:ext cx="1695051" cy="1605987"/>
            <a:chOff x="6765381" y="3240272"/>
            <a:chExt cx="1695051" cy="1605987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5381" y="3290221"/>
              <a:ext cx="1551035" cy="155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7740352" y="3240272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Obr.9                             </a:t>
              </a:r>
              <a:endParaRPr lang="cs-CZ" sz="1200" b="1" dirty="0"/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4139952" y="3601331"/>
            <a:ext cx="1816728" cy="2118076"/>
            <a:chOff x="4483464" y="3601331"/>
            <a:chExt cx="1816728" cy="2118076"/>
          </a:xfrm>
        </p:grpSpPr>
        <p:pic>
          <p:nvPicPr>
            <p:cNvPr id="5125" name="Picture 5" descr="Soubor: Antifreez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464" y="3663843"/>
              <a:ext cx="1644451" cy="2055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ovéPole 44"/>
            <p:cNvSpPr txBox="1"/>
            <p:nvPr/>
          </p:nvSpPr>
          <p:spPr>
            <a:xfrm>
              <a:off x="5580112" y="3601331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Obr.10                             </a:t>
              </a:r>
              <a:endParaRPr lang="cs-CZ" sz="1200" b="1" dirty="0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7146872" y="2087466"/>
            <a:ext cx="1561810" cy="2061838"/>
            <a:chOff x="7146872" y="2087466"/>
            <a:chExt cx="1561810" cy="2061838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438" y="2132856"/>
              <a:ext cx="1503244" cy="201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ovéPole 34"/>
            <p:cNvSpPr txBox="1"/>
            <p:nvPr/>
          </p:nvSpPr>
          <p:spPr>
            <a:xfrm>
              <a:off x="7146872" y="2087466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5081250" y="116632"/>
            <a:ext cx="3451190" cy="1957066"/>
            <a:chOff x="5479843" y="525586"/>
            <a:chExt cx="3451190" cy="195706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843" y="545404"/>
              <a:ext cx="3451190" cy="193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ovéPole 32"/>
            <p:cNvSpPr txBox="1"/>
            <p:nvPr/>
          </p:nvSpPr>
          <p:spPr>
            <a:xfrm>
              <a:off x="5479843" y="525586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151620" y="44624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Ethylen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3074" name="Picture 2" descr="Soubor: ethylen-CRC-MW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27" y="506289"/>
            <a:ext cx="1591914" cy="13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15" y="88042"/>
            <a:ext cx="1328825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1151620" y="578297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35497" y="4264506"/>
            <a:ext cx="396044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</a:t>
            </a:r>
            <a:r>
              <a:rPr lang="cs-CZ" dirty="0" err="1" smtClean="0"/>
              <a:t>ethylenglykolu</a:t>
            </a:r>
            <a:r>
              <a:rPr lang="cs-CZ" dirty="0" smtClean="0"/>
              <a:t> - nemrznoucí směsi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95536" y="1500033"/>
            <a:ext cx="1224136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Výskyt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495" y="2104266"/>
            <a:ext cx="525658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 zemním a koksárenském plynu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5496" y="2693978"/>
            <a:ext cx="698477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metabolit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 smtClean="0"/>
              <a:t>rostlin - produkt </a:t>
            </a:r>
            <a:r>
              <a:rPr lang="cs-CZ" dirty="0"/>
              <a:t>látkové </a:t>
            </a:r>
            <a:r>
              <a:rPr lang="cs-CZ" dirty="0" smtClean="0"/>
              <a:t>přeměny</a:t>
            </a:r>
            <a:r>
              <a:rPr lang="cs-CZ" dirty="0"/>
              <a:t> 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mající </a:t>
            </a:r>
            <a:r>
              <a:rPr lang="cs-CZ" dirty="0"/>
              <a:t>charakter fytohormonu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95536" y="3688442"/>
            <a:ext cx="2088232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5495" y="5229200"/>
            <a:ext cx="295232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</a:t>
            </a:r>
            <a:r>
              <a:rPr lang="cs-CZ" dirty="0" err="1" smtClean="0"/>
              <a:t>ethanolu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5496" y="5805264"/>
            <a:ext cx="813690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</a:t>
            </a:r>
            <a:r>
              <a:rPr lang="cs-CZ" dirty="0" err="1" smtClean="0"/>
              <a:t>chlorethenu</a:t>
            </a:r>
            <a:r>
              <a:rPr lang="cs-CZ" dirty="0" smtClean="0"/>
              <a:t> </a:t>
            </a:r>
            <a:r>
              <a:rPr lang="cs-CZ" dirty="0"/>
              <a:t>(vinylchlorid) pro výrobu </a:t>
            </a:r>
            <a:r>
              <a:rPr lang="cs-CZ" dirty="0" smtClean="0"/>
              <a:t>plastů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35495" y="6381328"/>
            <a:ext cx="569382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dozrávání jižního ovoce ve skladech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Šipka doprava se zářezem 29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669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34" grpId="0" animBg="1"/>
      <p:bldP spid="28" grpId="0" animBg="1"/>
      <p:bldP spid="29" grpId="0" animBg="1"/>
      <p:bldP spid="32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30309" y="1534938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Propen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2276872"/>
            <a:ext cx="865068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bezbarvý</a:t>
            </a:r>
            <a:r>
              <a:rPr lang="cs-CZ" dirty="0">
                <a:solidFill>
                  <a:prstClr val="black"/>
                </a:solidFill>
              </a:rPr>
              <a:t>  </a:t>
            </a:r>
            <a:r>
              <a:rPr lang="cs-CZ" dirty="0" smtClean="0">
                <a:solidFill>
                  <a:prstClr val="black"/>
                </a:solidFill>
              </a:rPr>
              <a:t>plyn</a:t>
            </a:r>
            <a:r>
              <a:rPr lang="cs-CZ" dirty="0"/>
              <a:t> bez </a:t>
            </a:r>
            <a:r>
              <a:rPr lang="cs-CZ" dirty="0" smtClean="0"/>
              <a:t>zápachu</a:t>
            </a:r>
            <a:r>
              <a:rPr lang="cs-CZ" dirty="0"/>
              <a:t> </a:t>
            </a:r>
            <a:r>
              <a:rPr lang="cs-CZ" dirty="0" smtClean="0"/>
              <a:t>(může </a:t>
            </a:r>
            <a:r>
              <a:rPr lang="cs-CZ" dirty="0"/>
              <a:t>zapáchat </a:t>
            </a:r>
            <a:r>
              <a:rPr lang="cs-CZ" dirty="0" smtClean="0"/>
              <a:t>po česneku</a:t>
            </a:r>
            <a:r>
              <a:rPr lang="cs-CZ" dirty="0"/>
              <a:t>)</a:t>
            </a:r>
            <a:r>
              <a:rPr lang="cs-CZ" dirty="0" smtClean="0"/>
              <a:t>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2891979"/>
            <a:ext cx="318715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extrémně </a:t>
            </a:r>
            <a:r>
              <a:rPr lang="cs-CZ" dirty="0"/>
              <a:t>hořlavý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3491880" y="2814097"/>
            <a:ext cx="936104" cy="617428"/>
            <a:chOff x="4932040" y="3072308"/>
            <a:chExt cx="936104" cy="617428"/>
          </a:xfrm>
        </p:grpSpPr>
        <p:pic>
          <p:nvPicPr>
            <p:cNvPr id="19" name="Obrázek 18" descr="GHS02">
              <a:hlinkClick r:id="rId2" tooltip="&quot;GHS02&quot;"/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ovéPole 23"/>
          <p:cNvSpPr txBox="1"/>
          <p:nvPr/>
        </p:nvSpPr>
        <p:spPr>
          <a:xfrm>
            <a:off x="1130309" y="928357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Propylen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66" y="979189"/>
            <a:ext cx="1845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Soubor: propylen-3D-bal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05" y="116632"/>
            <a:ext cx="2343917" cy="196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539552" y="3515230"/>
            <a:ext cx="1224136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Výskyt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179511" y="4119463"/>
            <a:ext cx="727280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vedlejší </a:t>
            </a:r>
            <a:r>
              <a:rPr lang="cs-CZ" dirty="0"/>
              <a:t>produkt </a:t>
            </a:r>
            <a:r>
              <a:rPr lang="cs-CZ" dirty="0" smtClean="0"/>
              <a:t>rafinace </a:t>
            </a:r>
            <a:r>
              <a:rPr lang="cs-CZ" dirty="0"/>
              <a:t>ropy a zemního plynu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59745" y="4653136"/>
            <a:ext cx="9088889" cy="1984866"/>
            <a:chOff x="59745" y="4653136"/>
            <a:chExt cx="9088889" cy="1984866"/>
          </a:xfrm>
        </p:grpSpPr>
        <p:sp>
          <p:nvSpPr>
            <p:cNvPr id="5" name="TextovéPole 4"/>
            <p:cNvSpPr txBox="1"/>
            <p:nvPr/>
          </p:nvSpPr>
          <p:spPr>
            <a:xfrm>
              <a:off x="926841" y="6268670"/>
              <a:ext cx="7272808" cy="369332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800" dirty="0" err="1"/>
                <a:t>ExxonMobil</a:t>
              </a:r>
              <a:r>
                <a:rPr lang="cs-CZ" sz="1800" dirty="0"/>
                <a:t> ropná rafinérie v Baton Rouge (druhá největší v USA )</a:t>
              </a:r>
            </a:p>
          </p:txBody>
        </p:sp>
        <p:grpSp>
          <p:nvGrpSpPr>
            <p:cNvPr id="7" name="Skupina 6"/>
            <p:cNvGrpSpPr/>
            <p:nvPr/>
          </p:nvGrpSpPr>
          <p:grpSpPr>
            <a:xfrm>
              <a:off x="59745" y="4653136"/>
              <a:ext cx="9088889" cy="1633079"/>
              <a:chOff x="59745" y="4869160"/>
              <a:chExt cx="9088889" cy="1417055"/>
            </a:xfrm>
          </p:grpSpPr>
          <p:pic>
            <p:nvPicPr>
              <p:cNvPr id="614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45" y="4869160"/>
                <a:ext cx="9007001" cy="1368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TextovéPole 38"/>
              <p:cNvSpPr txBox="1"/>
              <p:nvPr/>
            </p:nvSpPr>
            <p:spPr>
              <a:xfrm>
                <a:off x="8511768" y="6009216"/>
                <a:ext cx="6368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b="1" dirty="0" smtClean="0">
                    <a:solidFill>
                      <a:prstClr val="black"/>
                    </a:solidFill>
                  </a:rPr>
                  <a:t>Obr.12                             </a:t>
                </a:r>
                <a:endParaRPr lang="cs-CZ" sz="1200" b="1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1" name="Šipka doprava se zářezem 20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674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24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6993411" y="4994552"/>
            <a:ext cx="1944331" cy="1786313"/>
            <a:chOff x="7032596" y="5021512"/>
            <a:chExt cx="1944331" cy="1786313"/>
          </a:xfrm>
        </p:grpSpPr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596" y="5021512"/>
              <a:ext cx="1865963" cy="173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ovéPole 22"/>
            <p:cNvSpPr txBox="1"/>
            <p:nvPr/>
          </p:nvSpPr>
          <p:spPr>
            <a:xfrm>
              <a:off x="8319891" y="6530826"/>
              <a:ext cx="6570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Obr.18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5281680" y="4940178"/>
            <a:ext cx="1439406" cy="1848204"/>
            <a:chOff x="5542276" y="5157256"/>
            <a:chExt cx="1439406" cy="1848204"/>
          </a:xfrm>
        </p:grpSpPr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2276" y="5211630"/>
              <a:ext cx="1358837" cy="1793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ovéPole 39"/>
            <p:cNvSpPr txBox="1"/>
            <p:nvPr/>
          </p:nvSpPr>
          <p:spPr>
            <a:xfrm>
              <a:off x="6324646" y="5157256"/>
              <a:ext cx="6570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Obr.19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7524328" y="3140968"/>
            <a:ext cx="1229596" cy="1806129"/>
            <a:chOff x="5914849" y="4401758"/>
            <a:chExt cx="1229596" cy="1806129"/>
          </a:xfrm>
        </p:grpSpPr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809" y="4420019"/>
              <a:ext cx="1149636" cy="178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5914849" y="4401758"/>
              <a:ext cx="6570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355847" y="3517609"/>
            <a:ext cx="1582869" cy="1531962"/>
            <a:chOff x="4411940" y="3784054"/>
            <a:chExt cx="1582869" cy="1531962"/>
          </a:xfrm>
        </p:grpSpPr>
        <p:pic>
          <p:nvPicPr>
            <p:cNvPr id="8200" name="Picture 8" descr="Soubor: Rubikova cube.sv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940" y="3784054"/>
              <a:ext cx="1470684" cy="153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ovéPole 34"/>
            <p:cNvSpPr txBox="1"/>
            <p:nvPr/>
          </p:nvSpPr>
          <p:spPr>
            <a:xfrm>
              <a:off x="5337773" y="4942321"/>
              <a:ext cx="6570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5938716" y="3100570"/>
            <a:ext cx="1369588" cy="1840598"/>
            <a:chOff x="5841085" y="2497210"/>
            <a:chExt cx="1369588" cy="1840598"/>
          </a:xfrm>
        </p:grpSpPr>
        <p:pic>
          <p:nvPicPr>
            <p:cNvPr id="8196" name="Picture 4" descr="Soubor: Mint box z polypropylenu lid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085" y="2497210"/>
              <a:ext cx="1293625" cy="1793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ovéPole 25"/>
            <p:cNvSpPr txBox="1"/>
            <p:nvPr/>
          </p:nvSpPr>
          <p:spPr>
            <a:xfrm>
              <a:off x="6573807" y="406080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Obr.14  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7092280" y="1412776"/>
            <a:ext cx="2036323" cy="1703743"/>
            <a:chOff x="7162269" y="3372591"/>
            <a:chExt cx="2036323" cy="1703743"/>
          </a:xfrm>
        </p:grpSpPr>
        <p:pic>
          <p:nvPicPr>
            <p:cNvPr id="8198" name="Picture 6" descr="Soubor: Plastiktueten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269" y="3372591"/>
              <a:ext cx="1981731" cy="165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8561726" y="479933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3895334" y="2060848"/>
            <a:ext cx="1828794" cy="1347826"/>
            <a:chOff x="4053830" y="2477303"/>
            <a:chExt cx="1828794" cy="1347826"/>
          </a:xfrm>
        </p:grpSpPr>
        <p:pic>
          <p:nvPicPr>
            <p:cNvPr id="8194" name="Picture 2" descr="Soubor: Film strip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830" y="2518247"/>
              <a:ext cx="1742510" cy="1306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5245758" y="2477303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81735" y="1383159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Propen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3" y="2646338"/>
            <a:ext cx="367240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výroba polypropylenu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39553" y="3255367"/>
            <a:ext cx="244827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výroba filmů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081735" y="858130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Propylen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539553" y="3861048"/>
            <a:ext cx="367240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obaly, víčka </a:t>
            </a:r>
            <a:r>
              <a:rPr lang="cs-CZ" dirty="0"/>
              <a:t>a </a:t>
            </a:r>
            <a:r>
              <a:rPr lang="cs-CZ" dirty="0" smtClean="0"/>
              <a:t>uzávěry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962"/>
            <a:ext cx="1845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Soubor: propylen-3D-ball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865" y="689"/>
            <a:ext cx="2259456" cy="189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539552" y="1980196"/>
            <a:ext cx="2088232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39552" y="4479503"/>
            <a:ext cx="367240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polypropylenová </a:t>
            </a:r>
            <a:r>
              <a:rPr lang="cs-CZ" dirty="0"/>
              <a:t>fólie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39551" y="5085184"/>
            <a:ext cx="446449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izolace </a:t>
            </a:r>
            <a:r>
              <a:rPr lang="cs-CZ" dirty="0"/>
              <a:t>elektrických kabelů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39551" y="5713519"/>
            <a:ext cx="273630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výlisky </a:t>
            </a:r>
            <a:r>
              <a:rPr lang="cs-CZ" dirty="0"/>
              <a:t>z </a:t>
            </a:r>
            <a:r>
              <a:rPr lang="cs-CZ" dirty="0" smtClean="0"/>
              <a:t>plastu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39551" y="6319200"/>
            <a:ext cx="352839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lana - plavou </a:t>
            </a:r>
            <a:r>
              <a:rPr lang="cs-CZ" dirty="0"/>
              <a:t>ve vodě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8" name="Šipka doprava se zářezem 37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843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5" grpId="0" animBg="1"/>
      <p:bldP spid="24" grpId="0" animBg="1"/>
      <p:bldP spid="34" grpId="0" animBg="1"/>
      <p:bldP spid="37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8028384" y="4499494"/>
            <a:ext cx="1080120" cy="2243424"/>
            <a:chOff x="8199884" y="4499494"/>
            <a:chExt cx="1080120" cy="2243424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9884" y="4693604"/>
              <a:ext cx="1080120" cy="2049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8371717" y="4499494"/>
              <a:ext cx="7722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Obr.21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7112085" y="2311580"/>
            <a:ext cx="1719166" cy="1486389"/>
            <a:chOff x="7256100" y="2311580"/>
            <a:chExt cx="1719166" cy="1486389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6101" y="2311580"/>
              <a:ext cx="1719165" cy="144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ovéPole 30"/>
            <p:cNvSpPr txBox="1"/>
            <p:nvPr/>
          </p:nvSpPr>
          <p:spPr>
            <a:xfrm>
              <a:off x="7256100" y="3520970"/>
              <a:ext cx="7722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Obr.20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43608" y="1074154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but-1-en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497" y="1625732"/>
            <a:ext cx="455890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bezbarvý</a:t>
            </a:r>
            <a:r>
              <a:rPr lang="cs-CZ" dirty="0">
                <a:solidFill>
                  <a:prstClr val="black"/>
                </a:solidFill>
              </a:rPr>
              <a:t>  </a:t>
            </a:r>
            <a:r>
              <a:rPr lang="cs-CZ" dirty="0" smtClean="0">
                <a:solidFill>
                  <a:prstClr val="black"/>
                </a:solidFill>
              </a:rPr>
              <a:t>plyn</a:t>
            </a:r>
            <a:r>
              <a:rPr lang="cs-CZ" dirty="0">
                <a:solidFill>
                  <a:prstClr val="black"/>
                </a:solidFill>
              </a:rPr>
              <a:t> bez </a:t>
            </a:r>
            <a:r>
              <a:rPr lang="cs-CZ" dirty="0" smtClean="0">
                <a:solidFill>
                  <a:prstClr val="black"/>
                </a:solidFill>
              </a:rPr>
              <a:t>zápachu</a:t>
            </a:r>
            <a:r>
              <a:rPr lang="cs-CZ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5497" y="2162958"/>
            <a:ext cx="309634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extrémně </a:t>
            </a:r>
            <a:r>
              <a:rPr lang="cs-CZ" dirty="0">
                <a:solidFill>
                  <a:prstClr val="black"/>
                </a:solidFill>
              </a:rPr>
              <a:t>hořlavý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3658297" y="2085076"/>
            <a:ext cx="936104" cy="617428"/>
            <a:chOff x="4932040" y="3072308"/>
            <a:chExt cx="936104" cy="617428"/>
          </a:xfrm>
        </p:grpSpPr>
        <p:pic>
          <p:nvPicPr>
            <p:cNvPr id="19" name="Obrázek 18" descr="GHS02">
              <a:hlinkClick r:id="rId4" tooltip="&quot;GHS02&quot;"/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ovéPole 23"/>
          <p:cNvSpPr txBox="1"/>
          <p:nvPr/>
        </p:nvSpPr>
        <p:spPr>
          <a:xfrm>
            <a:off x="1043608" y="531823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Butylen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95537" y="3336304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5497" y="3940537"/>
            <a:ext cx="784887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výchozí surovina pro výrobu syntetického kaučuku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9218" name="Picture 2" descr="Soubor: Ale-1-en-3D-bal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013">
            <a:off x="6189990" y="174070"/>
            <a:ext cx="2641030" cy="192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3264095" y="1074154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1 - buten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95" y="600655"/>
            <a:ext cx="2718305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35497" y="2699979"/>
            <a:ext cx="547260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se </a:t>
            </a:r>
            <a:r>
              <a:rPr lang="cs-CZ" dirty="0"/>
              <a:t>vzduchem tvoří výbušnou směs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5724128" y="2636912"/>
            <a:ext cx="951994" cy="615107"/>
            <a:chOff x="6716350" y="4911551"/>
            <a:chExt cx="951994" cy="615107"/>
          </a:xfrm>
        </p:grpSpPr>
        <p:pic>
          <p:nvPicPr>
            <p:cNvPr id="25" name="Obrázek 24" descr="Soubor:GHS-pictogram-explos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350" y="49115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ovéPole 25"/>
            <p:cNvSpPr txBox="1"/>
            <p:nvPr/>
          </p:nvSpPr>
          <p:spPr>
            <a:xfrm>
              <a:off x="7020272" y="524965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7" name="TextovéPole 26"/>
          <p:cNvSpPr txBox="1"/>
          <p:nvPr/>
        </p:nvSpPr>
        <p:spPr>
          <a:xfrm>
            <a:off x="35496" y="4499494"/>
            <a:ext cx="662515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meziprodukt </a:t>
            </a:r>
            <a:r>
              <a:rPr lang="cs-CZ" dirty="0"/>
              <a:t>pro přídatné látky používané v motorových </a:t>
            </a:r>
            <a:r>
              <a:rPr lang="cs-CZ" dirty="0" smtClean="0"/>
              <a:t>olejích,</a:t>
            </a:r>
            <a:r>
              <a:rPr lang="cs-CZ" dirty="0"/>
              <a:t> benzínu a </a:t>
            </a:r>
            <a:r>
              <a:rPr lang="cs-CZ" dirty="0" smtClean="0"/>
              <a:t>mazivech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497" y="5441952"/>
            <a:ext cx="793617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Průmyslové </a:t>
            </a:r>
            <a:r>
              <a:rPr lang="cs-CZ" dirty="0"/>
              <a:t>aplikace zahrnují, tmely, lepidla, plniva pro tmely používaných k utěsnění střech a </a:t>
            </a:r>
            <a:r>
              <a:rPr lang="cs-CZ" dirty="0" smtClean="0"/>
              <a:t>oken.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5496" y="6351711"/>
            <a:ext cx="784887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emulze</a:t>
            </a:r>
            <a:r>
              <a:rPr lang="cs-CZ" b="0" dirty="0" smtClean="0"/>
              <a:t> </a:t>
            </a:r>
            <a:r>
              <a:rPr lang="cs-CZ" dirty="0" smtClean="0"/>
              <a:t>-</a:t>
            </a:r>
            <a:r>
              <a:rPr lang="cs-CZ" b="0" dirty="0" smtClean="0"/>
              <a:t> </a:t>
            </a:r>
            <a:r>
              <a:rPr lang="cs-CZ" dirty="0" smtClean="0"/>
              <a:t>kosmetické</a:t>
            </a:r>
            <a:r>
              <a:rPr lang="cs-CZ" dirty="0"/>
              <a:t> </a:t>
            </a:r>
            <a:r>
              <a:rPr lang="cs-CZ" dirty="0" smtClean="0"/>
              <a:t>přípravky</a:t>
            </a:r>
            <a:r>
              <a:rPr lang="cs-CZ" dirty="0"/>
              <a:t> rtěnky a lesk na rty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Šipka doprava se zářezem 27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663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24" grpId="0" animBg="1"/>
      <p:bldP spid="32" grpId="0" animBg="1"/>
      <p:bldP spid="33" grpId="0" animBg="1"/>
      <p:bldP spid="18" grpId="0" animBg="1"/>
      <p:bldP spid="22" grpId="0" animBg="1"/>
      <p:bldP spid="27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 smtClean="0"/>
              <a:t>JANOUŠEK</a:t>
            </a:r>
            <a:r>
              <a:rPr lang="cs-CZ" sz="1200" dirty="0"/>
              <a:t>, Jiří. </a:t>
            </a:r>
            <a:r>
              <a:rPr lang="cs-CZ" sz="1200" i="1" dirty="0"/>
              <a:t>Soubor: </a:t>
            </a:r>
            <a:r>
              <a:rPr lang="cs-CZ" sz="1200" i="1" dirty="0" err="1"/>
              <a:t>ethylen</a:t>
            </a:r>
            <a:r>
              <a:rPr lang="cs-CZ" sz="1200" i="1" dirty="0"/>
              <a:t> 3D.png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16.4.2013]. </a:t>
            </a:r>
            <a:r>
              <a:rPr lang="cs-CZ" sz="1200" dirty="0"/>
              <a:t>Dostupný na WWW: http://commons.wikimedia.org/wiki/File:Ethylene_3D.png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/>
              <a:t>HENNING, Torsten. </a:t>
            </a:r>
            <a:r>
              <a:rPr lang="cs-CZ" sz="1200" i="1" dirty="0" err="1"/>
              <a:t>Soubor:GHS-pictogram-flamme.svg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http://cs.wikipedia.org/wiki/Soubor:GHS-pictogram-flamme.svg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Soubor:GHS-pictogram-exclam.svg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http://cs.wikipedia.org/wiki/Soubor:GHS-pictogram-exclam.svg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 </a:t>
            </a:r>
            <a:r>
              <a:rPr lang="cs-CZ" sz="1200" dirty="0" smtClean="0"/>
              <a:t>AMELLIUG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Liaison</a:t>
            </a:r>
            <a:r>
              <a:rPr lang="cs-CZ" sz="1200" i="1" dirty="0"/>
              <a:t> </a:t>
            </a:r>
            <a:r>
              <a:rPr lang="cs-CZ" sz="1200" i="1" dirty="0" err="1"/>
              <a:t>pi.svg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16.4.2013]. </a:t>
            </a:r>
            <a:r>
              <a:rPr lang="cs-CZ" sz="1200" dirty="0"/>
              <a:t>Dostupný na WWW: http://</a:t>
            </a:r>
            <a:r>
              <a:rPr lang="cs-CZ" sz="1200" dirty="0" smtClean="0"/>
              <a:t>commons.wikimedia.org/wiki/File:Liaison_pi.svg</a:t>
            </a:r>
            <a:r>
              <a:rPr lang="cs-CZ" sz="1200" b="1" dirty="0" smtClean="0">
                <a:solidFill>
                  <a:prstClr val="black"/>
                </a:solidFill>
              </a:rPr>
              <a:t>0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</a:t>
            </a:r>
            <a:r>
              <a:rPr lang="cs-CZ" sz="1200" dirty="0" smtClean="0"/>
              <a:t> 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Soubor:GHS-pictogram-explos.svg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http://cs.wikipedia.org/wiki/Soubor:GHS-pictogram-explos.svg</a:t>
            </a:r>
            <a:r>
              <a:rPr lang="cs-CZ" sz="1200" b="1" dirty="0">
                <a:solidFill>
                  <a:prstClr val="black"/>
                </a:solidFill>
              </a:rPr>
              <a:t>1 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33179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 smtClean="0"/>
              <a:t>LISS</a:t>
            </a:r>
            <a:r>
              <a:rPr lang="cs-CZ" sz="1200" dirty="0"/>
              <a:t>, Klaus-Dieter. </a:t>
            </a:r>
            <a:r>
              <a:rPr lang="cs-CZ" sz="1200" i="1" dirty="0"/>
              <a:t>Soubor: CoalcliffICC.jpg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16.4.2013]. </a:t>
            </a:r>
            <a:r>
              <a:rPr lang="cs-CZ" sz="1200" dirty="0"/>
              <a:t>Dostupný na WWW: http://commons.wikimedia.org/wiki/File:CoalcliffICC.jpg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9484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 smtClean="0"/>
              <a:t>CHIESA</a:t>
            </a:r>
            <a:r>
              <a:rPr lang="cs-CZ" sz="1200" dirty="0"/>
              <a:t>, </a:t>
            </a:r>
            <a:r>
              <a:rPr lang="cs-CZ" sz="1200" dirty="0" err="1"/>
              <a:t>Luigi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Colonne</a:t>
            </a:r>
            <a:r>
              <a:rPr lang="cs-CZ" sz="1200" i="1" dirty="0"/>
              <a:t> distillazione.jpg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16.4.2013]. </a:t>
            </a:r>
            <a:r>
              <a:rPr lang="cs-CZ" sz="1200" dirty="0"/>
              <a:t>Dostupný na WWW: http://commons.wikimedia.org/wiki/File:Colonne_distillazione.jpg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65589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</a:t>
            </a:r>
            <a:r>
              <a:rPr lang="cs-CZ" sz="1200" dirty="0"/>
              <a:t> </a:t>
            </a:r>
            <a:r>
              <a:rPr lang="cs-CZ" sz="1200" dirty="0" smtClean="0"/>
              <a:t> CJP24</a:t>
            </a:r>
            <a:r>
              <a:rPr lang="cs-CZ" sz="1200" dirty="0"/>
              <a:t>. </a:t>
            </a:r>
            <a:r>
              <a:rPr lang="cs-CZ" sz="1200" i="1" dirty="0"/>
              <a:t>Soubor: PE a PP objects.jpg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15.4.2013]. </a:t>
            </a:r>
            <a:r>
              <a:rPr lang="cs-CZ" sz="1200" dirty="0"/>
              <a:t>Dostupný na WWW: http://commons.wikimedia.org/wiki/File:PE_and_PP_objects.jpg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22725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  </a:t>
            </a:r>
            <a:r>
              <a:rPr lang="cs-CZ" sz="1200" dirty="0" smtClean="0"/>
              <a:t>DNO1967</a:t>
            </a:r>
            <a:r>
              <a:rPr lang="cs-CZ" sz="1200" dirty="0"/>
              <a:t>. </a:t>
            </a:r>
            <a:r>
              <a:rPr lang="cs-CZ" sz="1200" i="1" dirty="0"/>
              <a:t>Soubor: Antifreeze.jpg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16.4.2013]. </a:t>
            </a:r>
            <a:r>
              <a:rPr lang="cs-CZ" sz="1200" dirty="0"/>
              <a:t>Dostupný na WWW: http://commons.wikimedia.org/wiki/File:Antifreeze.jpg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2842" y="6150584"/>
            <a:ext cx="716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 </a:t>
            </a:r>
            <a:r>
              <a:rPr lang="cs-CZ" sz="1200" dirty="0" smtClean="0"/>
              <a:t>ADBAR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ExxonMobil</a:t>
            </a:r>
            <a:r>
              <a:rPr lang="cs-CZ" sz="1200" i="1" dirty="0"/>
              <a:t> Baton Rouge.jpg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16.4.2013]. </a:t>
            </a:r>
            <a:r>
              <a:rPr lang="cs-CZ" sz="1200" dirty="0"/>
              <a:t>Dostupný na WWW: http://commons.wikimedia.org/wiki/File:ExxonMobil_Baton_Rouge.jpg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2842" y="5688919"/>
            <a:ext cx="738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  </a:t>
            </a:r>
            <a:r>
              <a:rPr lang="cs-CZ" sz="1200" dirty="0" smtClean="0"/>
              <a:t>FIR0002</a:t>
            </a:r>
            <a:r>
              <a:rPr lang="cs-CZ" sz="1200" dirty="0"/>
              <a:t>. </a:t>
            </a:r>
            <a:r>
              <a:rPr lang="cs-CZ" sz="1200" i="1" dirty="0"/>
              <a:t>Soubor: Banány </a:t>
            </a:r>
            <a:r>
              <a:rPr lang="cs-CZ" sz="1200" i="1" dirty="0" err="1"/>
              <a:t>white</a:t>
            </a:r>
            <a:r>
              <a:rPr lang="cs-CZ" sz="1200" i="1" dirty="0"/>
              <a:t> background.jpg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16.4.2013]. </a:t>
            </a:r>
            <a:r>
              <a:rPr lang="cs-CZ" sz="1200" dirty="0"/>
              <a:t>Dostupný na WWW: http://commons.wikimedia.org/wiki/File:Bananas_white_background.jpg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1029519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</a:t>
            </a:r>
            <a:r>
              <a:rPr lang="cs-CZ" sz="1200" dirty="0"/>
              <a:t> </a:t>
            </a:r>
            <a:r>
              <a:rPr lang="cs-CZ" sz="1200" dirty="0" smtClean="0"/>
              <a:t>  WRIGHT</a:t>
            </a:r>
            <a:r>
              <a:rPr lang="cs-CZ" sz="1200" dirty="0"/>
              <a:t>, Joseph. </a:t>
            </a:r>
            <a:r>
              <a:rPr lang="cs-CZ" sz="1200" i="1" dirty="0"/>
              <a:t>Soubor: JosephWright-Alchemist.jpg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20.2.2013]. Dostupný na WWW: http://commons.wikimedia.org/wiki/File:JosephWright-Alchemist.jpg</a:t>
            </a:r>
            <a:endParaRPr lang="cs-CZ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31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  </a:t>
            </a:r>
            <a:r>
              <a:rPr lang="cs-CZ" sz="1200" dirty="0" smtClean="0"/>
              <a:t>SIMMS</a:t>
            </a:r>
            <a:r>
              <a:rPr lang="cs-CZ" sz="1200" dirty="0"/>
              <a:t>, </a:t>
            </a:r>
            <a:r>
              <a:rPr lang="cs-CZ" sz="1200" dirty="0" err="1"/>
              <a:t>Tim</a:t>
            </a:r>
            <a:r>
              <a:rPr lang="cs-CZ" sz="1200" dirty="0"/>
              <a:t>. </a:t>
            </a:r>
            <a:r>
              <a:rPr lang="cs-CZ" sz="1200" i="1" dirty="0"/>
              <a:t>Soubor: Plastiktueten.jpg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16.4.2013]. </a:t>
            </a:r>
            <a:r>
              <a:rPr lang="cs-CZ" sz="1200" dirty="0"/>
              <a:t>Dostupný na WWW: http://commons.wikimedia.org/wiki/File:Plastiktueten.jpg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  </a:t>
            </a:r>
            <a:r>
              <a:rPr lang="cs-CZ" sz="1200" dirty="0" smtClean="0"/>
              <a:t>BOOYABAZOOKA</a:t>
            </a:r>
            <a:r>
              <a:rPr lang="cs-CZ" sz="1200" dirty="0"/>
              <a:t>. </a:t>
            </a:r>
            <a:r>
              <a:rPr lang="cs-CZ" sz="1200" i="1" dirty="0"/>
              <a:t>Soubor: Rubikova </a:t>
            </a:r>
            <a:r>
              <a:rPr lang="cs-CZ" sz="1200" i="1" dirty="0" err="1"/>
              <a:t>cube.svg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16.4.2013]. </a:t>
            </a:r>
            <a:r>
              <a:rPr lang="cs-CZ" sz="1200" dirty="0"/>
              <a:t>Dostupný na WWW: http://commons.wikimedia.org/wiki/File:Rubik%27s_cube.svg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  </a:t>
            </a:r>
            <a:r>
              <a:rPr lang="cs-CZ" sz="1200" dirty="0" smtClean="0"/>
              <a:t>KVDP</a:t>
            </a:r>
            <a:r>
              <a:rPr lang="cs-CZ" sz="1200" dirty="0"/>
              <a:t>. </a:t>
            </a:r>
            <a:r>
              <a:rPr lang="cs-CZ" sz="1200" i="1" dirty="0"/>
              <a:t>Soubor: ElectricWireGrounded.jpg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16.4.2013]. </a:t>
            </a:r>
            <a:r>
              <a:rPr lang="cs-CZ" sz="1200" dirty="0"/>
              <a:t>Dostupný na WWW: http://commons.wikimedia.org/wiki/File:ElectricWireGrounded.jpg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36512" y="106474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 </a:t>
            </a:r>
            <a:r>
              <a:rPr lang="cs-CZ" sz="1200" dirty="0" smtClean="0"/>
              <a:t>BART</a:t>
            </a:r>
            <a:r>
              <a:rPr lang="cs-CZ" sz="1200" dirty="0"/>
              <a:t>. </a:t>
            </a:r>
            <a:r>
              <a:rPr lang="cs-CZ" sz="1200" i="1" dirty="0"/>
              <a:t>Soubor: Film strip.jpg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16.4.2013]. </a:t>
            </a:r>
            <a:r>
              <a:rPr lang="cs-CZ" sz="1200" dirty="0"/>
              <a:t>Dostupný na WWW: http://commons.wikimedia.org/wiki/File:Film_strip.jpg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cs-CZ" sz="1200" dirty="0" smtClean="0"/>
              <a:t>POLYPARADIGM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Mint</a:t>
            </a:r>
            <a:r>
              <a:rPr lang="cs-CZ" sz="1200" i="1" dirty="0"/>
              <a:t> box z polypropylenu lid.JPG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16.4.2013]. </a:t>
            </a:r>
            <a:r>
              <a:rPr lang="cs-CZ" sz="1200" dirty="0"/>
              <a:t>Dostupný na WWW: http://commons.wikimedia.org/wiki/File:Mint_box_polypropylene_lid.JPG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  </a:t>
            </a:r>
            <a:r>
              <a:rPr lang="cs-CZ" sz="1200" dirty="0" smtClean="0"/>
              <a:t>ANTICHESERE</a:t>
            </a:r>
            <a:r>
              <a:rPr lang="cs-CZ" sz="1200" dirty="0"/>
              <a:t>. </a:t>
            </a:r>
            <a:r>
              <a:rPr lang="cs-CZ" sz="1200" i="1" dirty="0"/>
              <a:t>Soubor: Corda alpinismo.JPG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16.4.2013]. </a:t>
            </a:r>
            <a:r>
              <a:rPr lang="cs-CZ" sz="1200" dirty="0"/>
              <a:t>Dostupný na WWW: http://commons.wikimedia.org/wiki/File:Corda_alpinismo.JPG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14440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  </a:t>
            </a:r>
            <a:r>
              <a:rPr lang="cs-CZ" sz="1200" dirty="0" smtClean="0"/>
              <a:t>ALEX </a:t>
            </a:r>
            <a:r>
              <a:rPr lang="cs-CZ" sz="1200" dirty="0"/>
              <a:t>RIO BRAZÍLIE. </a:t>
            </a:r>
            <a:r>
              <a:rPr lang="cs-CZ" sz="1200" i="1" dirty="0"/>
              <a:t>Soubor: </a:t>
            </a:r>
            <a:r>
              <a:rPr lang="cs-CZ" sz="1200" i="1" dirty="0" err="1"/>
              <a:t>Red</a:t>
            </a:r>
            <a:r>
              <a:rPr lang="cs-CZ" sz="1200" i="1" dirty="0"/>
              <a:t> Polypropylen židle s nerezovou Structure.JPG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16.4.2013]. </a:t>
            </a:r>
            <a:r>
              <a:rPr lang="cs-CZ" sz="1200" dirty="0"/>
              <a:t>Dostupný na WWW: http://commons.wikimedia.org/wiki/File:Red_Polypropylene_Chair_with_Stainless_Steel_Structure.JPG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74553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Obr.20  </a:t>
            </a:r>
            <a:r>
              <a:rPr lang="en-US" sz="1200" dirty="0" smtClean="0"/>
              <a:t>SJR</a:t>
            </a:r>
            <a:r>
              <a:rPr lang="en-US" sz="1200" dirty="0"/>
              <a:t>. </a:t>
            </a:r>
            <a:r>
              <a:rPr lang="en-US" sz="1200" i="1" dirty="0" err="1"/>
              <a:t>Soubor</a:t>
            </a:r>
            <a:r>
              <a:rPr lang="en-US" sz="1200" i="1" dirty="0"/>
              <a:t>: DiorLippenstift.jpg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16.4.2013].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http://commons.wikimedia.org/wiki/File:DiorLippenstift.jpg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3621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Obr.21  </a:t>
            </a:r>
            <a:r>
              <a:rPr lang="cs-CZ" sz="1200" dirty="0" smtClean="0"/>
              <a:t>LAX1</a:t>
            </a:r>
            <a:r>
              <a:rPr lang="cs-CZ" sz="1200" dirty="0"/>
              <a:t>. </a:t>
            </a:r>
            <a:r>
              <a:rPr lang="cs-CZ" sz="1200" i="1" dirty="0"/>
              <a:t>Soubor: Polyurethane2.gif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16.4.2013]. </a:t>
            </a:r>
            <a:r>
              <a:rPr lang="cs-CZ" sz="1200" dirty="0"/>
              <a:t>Dostupný na WWW: http://commons.wikimedia.org/wiki/File:Polyurethane2.gif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34126" y="5635879"/>
            <a:ext cx="787574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Honza, J.; Mareček, A</a:t>
            </a:r>
            <a:r>
              <a:rPr lang="cs-CZ" sz="1200" dirty="0" smtClean="0"/>
              <a:t>.     </a:t>
            </a:r>
            <a:r>
              <a:rPr lang="cs-CZ" sz="1200" dirty="0"/>
              <a:t>Chemie pro čtyřletá gymnázia (3.díl). Brno: </a:t>
            </a:r>
            <a:r>
              <a:rPr lang="cs-CZ" sz="1200" dirty="0" err="1"/>
              <a:t>DaTaPrint</a:t>
            </a:r>
            <a:r>
              <a:rPr lang="cs-CZ" sz="1200" dirty="0"/>
              <a:t>, 2000;ISBN 80-7182-057-1</a:t>
            </a:r>
          </a:p>
        </p:txBody>
      </p:sp>
      <p:sp>
        <p:nvSpPr>
          <p:cNvPr id="19" name="TextovéPole 2"/>
          <p:cNvSpPr txBox="1"/>
          <p:nvPr/>
        </p:nvSpPr>
        <p:spPr>
          <a:xfrm>
            <a:off x="1677733" y="5199583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34126" y="5948011"/>
            <a:ext cx="62915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Pacák, J</a:t>
            </a:r>
            <a:r>
              <a:rPr lang="cs-CZ" sz="1200" dirty="0" smtClean="0"/>
              <a:t>.                             Chemie </a:t>
            </a:r>
            <a:r>
              <a:rPr lang="cs-CZ" sz="1200" dirty="0"/>
              <a:t>pro 2. ročník gymnázií. Praha: SPN, </a:t>
            </a:r>
            <a:r>
              <a:rPr lang="cs-CZ" sz="1200" dirty="0" smtClean="0"/>
              <a:t>1985</a:t>
            </a:r>
            <a:endParaRPr lang="cs-CZ" sz="1200" dirty="0"/>
          </a:p>
        </p:txBody>
      </p:sp>
      <p:sp>
        <p:nvSpPr>
          <p:cNvPr id="21" name="Obdélník 20"/>
          <p:cNvSpPr/>
          <p:nvPr/>
        </p:nvSpPr>
        <p:spPr>
          <a:xfrm>
            <a:off x="634126" y="6282650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22" name="Obdélník 21"/>
          <p:cNvSpPr/>
          <p:nvPr/>
        </p:nvSpPr>
        <p:spPr>
          <a:xfrm>
            <a:off x="611904" y="6597384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458734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0">
              <a:srgbClr val="46D84D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868418" y="0"/>
            <a:ext cx="7407164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8" name="TextovéPole 4"/>
          <p:cNvSpPr txBox="1"/>
          <p:nvPr/>
        </p:nvSpPr>
        <p:spPr>
          <a:xfrm>
            <a:off x="7654696" y="6623024"/>
            <a:ext cx="826840" cy="27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latin typeface="Georgia" pitchFamily="18" charset="0"/>
              </a:rPr>
              <a:t>Obr.1</a:t>
            </a:r>
            <a:endParaRPr lang="cs-CZ" sz="1200" b="1" dirty="0">
              <a:latin typeface="Georgia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2000" y="5013296"/>
            <a:ext cx="4320000" cy="1080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18288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cs-CZ" cap="all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  <a:latin typeface="Georgia" pitchFamily="18" charset="0"/>
              </a:rPr>
              <a:t>ALKENY</a:t>
            </a:r>
            <a:endParaRPr lang="cs-CZ" cap="all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539552" y="1247775"/>
            <a:ext cx="8064896" cy="4362451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TextovéPole 19">
            <a:hlinkClick r:id="rId5" action="ppaction://hlinksldjump"/>
          </p:cNvPr>
          <p:cNvSpPr txBox="1"/>
          <p:nvPr/>
        </p:nvSpPr>
        <p:spPr>
          <a:xfrm>
            <a:off x="828463" y="2162893"/>
            <a:ext cx="381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NÁZVOSLOVÍ ALKENŮ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hlinkClick r:id="rId6" action="ppaction://hlinksldjump"/>
          </p:cNvPr>
          <p:cNvSpPr txBox="1"/>
          <p:nvPr/>
        </p:nvSpPr>
        <p:spPr>
          <a:xfrm>
            <a:off x="828465" y="2675655"/>
            <a:ext cx="421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FYZIKÁLNÍ VLASTNOSTI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hlinkClick r:id="rId7" action="ppaction://hlinksldjump"/>
          </p:cNvPr>
          <p:cNvSpPr txBox="1"/>
          <p:nvPr/>
        </p:nvSpPr>
        <p:spPr>
          <a:xfrm>
            <a:off x="828463" y="3209328"/>
            <a:ext cx="42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CHEMICKÉ VLASTNOSTI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4" name="TextovéPole 23">
            <a:hlinkClick r:id="rId8" action="ppaction://hlinksldjump"/>
          </p:cNvPr>
          <p:cNvSpPr txBox="1"/>
          <p:nvPr/>
        </p:nvSpPr>
        <p:spPr>
          <a:xfrm>
            <a:off x="828464" y="3743000"/>
            <a:ext cx="331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ETHYLEN (ETHEN)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5" name="TextovéPole 24">
            <a:hlinkClick r:id="rId9" action="ppaction://hlinksldjump"/>
          </p:cNvPr>
          <p:cNvSpPr txBox="1"/>
          <p:nvPr/>
        </p:nvSpPr>
        <p:spPr>
          <a:xfrm>
            <a:off x="828462" y="4276674"/>
            <a:ext cx="374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PROPYLEN (PROPEN)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6" name="TextovéPole 25">
            <a:hlinkClick r:id="rId10" action="ppaction://hlinksldjump"/>
          </p:cNvPr>
          <p:cNvSpPr txBox="1"/>
          <p:nvPr/>
        </p:nvSpPr>
        <p:spPr>
          <a:xfrm>
            <a:off x="828464" y="4810347"/>
            <a:ext cx="3671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BUTYLEN (BUT-1-EN)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0" name="TextovéPole 29">
            <a:hlinkClick r:id="rId11" action="ppaction://hlinksldjump"/>
          </p:cNvPr>
          <p:cNvSpPr txBox="1"/>
          <p:nvPr/>
        </p:nvSpPr>
        <p:spPr>
          <a:xfrm>
            <a:off x="826656" y="1658837"/>
            <a:ext cx="367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ALKENY, IZOMERIE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24" grpId="0"/>
      <p:bldP spid="25" grpId="0"/>
      <p:bldP spid="26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2645" y="1268760"/>
            <a:ext cx="8473859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 </a:t>
            </a:r>
            <a:r>
              <a:rPr lang="cs-CZ" sz="2400" b="1" dirty="0" smtClean="0"/>
              <a:t>Nenasycené</a:t>
            </a:r>
            <a:r>
              <a:rPr lang="cs-CZ" sz="2400" b="1" dirty="0"/>
              <a:t> uhlovodíky, které mají mezi atomy uhlíku 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v </a:t>
            </a:r>
            <a:r>
              <a:rPr lang="cs-CZ" sz="2400" b="1" dirty="0"/>
              <a:t>molekule s otevřeným řetězcem </a:t>
            </a:r>
            <a:r>
              <a:rPr lang="cs-CZ" sz="2400" b="1" dirty="0">
                <a:solidFill>
                  <a:srgbClr val="FF0000"/>
                </a:solidFill>
              </a:rPr>
              <a:t>jednu dvojnou vazbu </a:t>
            </a:r>
            <a:r>
              <a:rPr lang="cs-CZ" sz="2400" b="1" dirty="0" smtClean="0"/>
              <a:t>C=C </a:t>
            </a:r>
            <a:r>
              <a:rPr lang="cs-CZ" sz="2400" b="1" dirty="0">
                <a:solidFill>
                  <a:prstClr val="black"/>
                </a:solidFill>
              </a:rPr>
              <a:t>(</a:t>
            </a:r>
            <a:r>
              <a:rPr lang="cs-CZ" sz="2400" b="1" dirty="0">
                <a:solidFill>
                  <a:srgbClr val="FF0000"/>
                </a:solidFill>
              </a:rPr>
              <a:t>jedna </a:t>
            </a:r>
            <a:r>
              <a:rPr lang="el-GR" sz="2400" b="1" dirty="0">
                <a:solidFill>
                  <a:srgbClr val="FF0000"/>
                </a:solidFill>
                <a:cs typeface="Arial"/>
              </a:rPr>
              <a:t>π </a:t>
            </a:r>
            <a:r>
              <a:rPr lang="cs-CZ" sz="2400" b="1" dirty="0">
                <a:solidFill>
                  <a:srgbClr val="FF0000"/>
                </a:solidFill>
                <a:cs typeface="Arial"/>
              </a:rPr>
              <a:t>-vazba</a:t>
            </a:r>
            <a:r>
              <a:rPr lang="cs-CZ" sz="2400" b="1" dirty="0" smtClean="0">
                <a:solidFill>
                  <a:prstClr val="black"/>
                </a:solidFill>
                <a:cs typeface="Arial"/>
              </a:rPr>
              <a:t>)</a:t>
            </a:r>
            <a:r>
              <a:rPr lang="cs-CZ" sz="2400" b="1" dirty="0" smtClean="0">
                <a:solidFill>
                  <a:prstClr val="black"/>
                </a:solidFill>
              </a:rPr>
              <a:t>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620688"/>
            <a:ext cx="288032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Alkeny - olefiny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2645" y="2636911"/>
            <a:ext cx="7897747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Uhlíkový řetězec alkenů může být lineární, nebo se může libovolně větvit a vytvářet tak velké množství různých izomerů.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3568" y="4077072"/>
            <a:ext cx="288032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olohová izomerie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02645" y="4664323"/>
            <a:ext cx="789774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Alkeny s větším počtem C v molekule se mohou lišit polohou dvojné vazby.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02645" y="5594955"/>
            <a:ext cx="789774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Poloha dvojné vazby se udává číslicí (pořadové číslo atomu C z něhož vychází).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Šipka doprava se zářezem 10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548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2644" y="1445875"/>
            <a:ext cx="883385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Existence dvojné </a:t>
            </a:r>
            <a:r>
              <a:rPr lang="cs-CZ" sz="2400" b="1" dirty="0" smtClean="0"/>
              <a:t>vazby </a:t>
            </a:r>
            <a:r>
              <a:rPr lang="cs-CZ" sz="2400" b="1" dirty="0"/>
              <a:t>nedovoluje, aby docházelo k libovolné rotaci atomů, došlo by totiž k jejímu přerušení.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797803"/>
            <a:ext cx="43924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Geometrická izomerie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2645" y="2348880"/>
            <a:ext cx="804176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Myšlená rovina, která prochází vazbou, tedy uděluje substituentům různou polohu.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02645" y="3284985"/>
            <a:ext cx="710565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 </a:t>
            </a:r>
            <a:r>
              <a:rPr lang="cs-CZ" dirty="0" smtClean="0"/>
              <a:t>Nachází-li se na </a:t>
            </a:r>
            <a:r>
              <a:rPr lang="cs-CZ" dirty="0"/>
              <a:t>stejné straně myšlené roviny,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jedná </a:t>
            </a:r>
            <a:r>
              <a:rPr lang="cs-CZ" dirty="0"/>
              <a:t>se o polohu </a:t>
            </a:r>
            <a:r>
              <a:rPr lang="cs-CZ" i="1" u="sng" dirty="0"/>
              <a:t>cis</a:t>
            </a:r>
            <a:r>
              <a:rPr lang="cs-CZ" dirty="0"/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02645" y="4215617"/>
            <a:ext cx="789774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N</a:t>
            </a:r>
            <a:r>
              <a:rPr lang="cs-CZ" dirty="0" smtClean="0"/>
              <a:t>achází-li se  </a:t>
            </a:r>
            <a:r>
              <a:rPr lang="cs-CZ" dirty="0"/>
              <a:t>na opačných </a:t>
            </a:r>
            <a:r>
              <a:rPr lang="cs-CZ" dirty="0" smtClean="0"/>
              <a:t>stranách </a:t>
            </a:r>
            <a:r>
              <a:rPr lang="cs-CZ" dirty="0"/>
              <a:t>myšlené roviny, jedná se o </a:t>
            </a:r>
            <a:r>
              <a:rPr lang="cs-CZ" dirty="0" smtClean="0"/>
              <a:t>polohu </a:t>
            </a:r>
            <a:r>
              <a:rPr lang="cs-CZ" i="1" dirty="0" smtClean="0"/>
              <a:t>trans.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8" name="Picture 4" descr="Soubor:Trans-2-butene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292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bor:Cis-2-butene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292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121183" y="5805264"/>
            <a:ext cx="149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784671" y="5805264"/>
            <a:ext cx="1499297" cy="36933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/>
            </a:lvl1pPr>
          </a:lstStyle>
          <a:p>
            <a:pPr marL="0" indent="0">
              <a:buNone/>
            </a:pPr>
            <a:r>
              <a:rPr lang="cs-CZ" sz="1800" dirty="0"/>
              <a:t>cis-2-buten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975560" y="5805264"/>
            <a:ext cx="1750817" cy="36933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/>
            </a:lvl1pPr>
          </a:lstStyle>
          <a:p>
            <a:pPr marL="0" indent="0">
              <a:buNone/>
            </a:pPr>
            <a:r>
              <a:rPr lang="cs-CZ" sz="1800" dirty="0"/>
              <a:t>trans-2-buten</a:t>
            </a:r>
          </a:p>
        </p:txBody>
      </p:sp>
      <p:sp>
        <p:nvSpPr>
          <p:cNvPr id="16" name="Šipka doprava se zářezem 15">
            <a:hlinkClick r:id="rId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443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548680"/>
            <a:ext cx="288032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Názvosloví </a:t>
            </a:r>
            <a:r>
              <a:rPr lang="cs-CZ" dirty="0" smtClean="0">
                <a:solidFill>
                  <a:prstClr val="black"/>
                </a:solidFill>
              </a:rPr>
              <a:t>alkenů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2276871"/>
            <a:ext cx="72008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Vyjadřují počet uhlíkových atomů v molekule, </a:t>
            </a: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nebo </a:t>
            </a:r>
            <a:r>
              <a:rPr lang="cs-CZ" dirty="0">
                <a:solidFill>
                  <a:prstClr val="black"/>
                </a:solidFill>
              </a:rPr>
              <a:t>v její základní části.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268760"/>
            <a:ext cx="860964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Kořen názvu je tvořen kombinací z řeckých a latinských </a:t>
            </a:r>
          </a:p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     číslovek</a:t>
            </a:r>
            <a:r>
              <a:rPr lang="cs-CZ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3356992"/>
            <a:ext cx="568863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>
                <a:solidFill>
                  <a:prstClr val="black"/>
                </a:solidFill>
              </a:rPr>
              <a:t>Homologická řada začíná </a:t>
            </a:r>
            <a:r>
              <a:rPr lang="cs-CZ" dirty="0" err="1" smtClean="0">
                <a:solidFill>
                  <a:prstClr val="black"/>
                </a:solidFill>
              </a:rPr>
              <a:t>ethenem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259632" y="5681766"/>
            <a:ext cx="2638554" cy="1077218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obecný vzorec  </a:t>
            </a:r>
            <a:r>
              <a:rPr lang="cs-CZ" sz="4000" dirty="0" smtClean="0">
                <a:solidFill>
                  <a:srgbClr val="FF0000"/>
                </a:solidFill>
              </a:rPr>
              <a:t>C</a:t>
            </a:r>
            <a:r>
              <a:rPr lang="cs-CZ" sz="4000" baseline="-25000" dirty="0" smtClean="0">
                <a:solidFill>
                  <a:srgbClr val="FF0000"/>
                </a:solidFill>
              </a:rPr>
              <a:t>n</a:t>
            </a:r>
            <a:r>
              <a:rPr lang="cs-CZ" sz="4000" dirty="0" smtClean="0">
                <a:solidFill>
                  <a:srgbClr val="FF0000"/>
                </a:solidFill>
              </a:rPr>
              <a:t>H</a:t>
            </a:r>
            <a:r>
              <a:rPr lang="cs-CZ" sz="4000" baseline="-25000" dirty="0" smtClean="0">
                <a:solidFill>
                  <a:srgbClr val="FF0000"/>
                </a:solidFill>
              </a:rPr>
              <a:t>2n</a:t>
            </a:r>
            <a:endParaRPr lang="cs-CZ" sz="4000" baseline="-250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63988" y="5661248"/>
            <a:ext cx="2638554" cy="111825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koncovka</a:t>
            </a:r>
          </a:p>
          <a:p>
            <a:pPr marL="0" indent="0" algn="ctr">
              <a:buFont typeface="Wingdings" pitchFamily="2" charset="2"/>
              <a:buNone/>
            </a:pPr>
            <a:r>
              <a:rPr lang="cs-CZ" sz="4000" dirty="0" smtClean="0">
                <a:solidFill>
                  <a:srgbClr val="FF0000"/>
                </a:solidFill>
              </a:rPr>
              <a:t>- en</a:t>
            </a:r>
            <a:endParaRPr lang="cs-CZ" sz="4000" baseline="-250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2645" y="4653136"/>
            <a:ext cx="789774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Poloha dvojné vazby se udává číslicí (pořadové číslo atomu C z něhož vychází).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02645" y="3933056"/>
            <a:ext cx="369554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err="1" smtClean="0">
                <a:solidFill>
                  <a:srgbClr val="FF0000"/>
                </a:solidFill>
              </a:rPr>
              <a:t>Methen</a:t>
            </a:r>
            <a:r>
              <a:rPr lang="cs-CZ" dirty="0" smtClean="0">
                <a:solidFill>
                  <a:srgbClr val="FF0000"/>
                </a:solidFill>
              </a:rPr>
              <a:t> neexistuje !!!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Šipka doprava se zářezem 10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129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908720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Fyzikální vlastnosti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2162473"/>
            <a:ext cx="82089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S </a:t>
            </a:r>
            <a:r>
              <a:rPr lang="cs-CZ" dirty="0">
                <a:solidFill>
                  <a:prstClr val="black"/>
                </a:solidFill>
              </a:rPr>
              <a:t>počtem uhlíků v molekule </a:t>
            </a:r>
            <a:r>
              <a:rPr lang="cs-CZ" dirty="0" smtClean="0">
                <a:solidFill>
                  <a:prstClr val="black"/>
                </a:solidFill>
              </a:rPr>
              <a:t>roste </a:t>
            </a:r>
            <a:r>
              <a:rPr lang="cs-CZ" dirty="0">
                <a:solidFill>
                  <a:prstClr val="black"/>
                </a:solidFill>
              </a:rPr>
              <a:t>také jejich hustota.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628800"/>
            <a:ext cx="87129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S </a:t>
            </a:r>
            <a:r>
              <a:rPr lang="cs-CZ" dirty="0">
                <a:solidFill>
                  <a:prstClr val="black"/>
                </a:solidFill>
              </a:rPr>
              <a:t>rostoucím počtem uhlíkových atomů </a:t>
            </a:r>
            <a:r>
              <a:rPr lang="cs-CZ" dirty="0" smtClean="0">
                <a:solidFill>
                  <a:prstClr val="black"/>
                </a:solidFill>
              </a:rPr>
              <a:t>roste </a:t>
            </a:r>
            <a:r>
              <a:rPr lang="cs-CZ" dirty="0">
                <a:solidFill>
                  <a:prstClr val="black"/>
                </a:solidFill>
              </a:rPr>
              <a:t>teplota varu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2696146"/>
            <a:ext cx="35283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Elektricky nevodivé.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4149080"/>
            <a:ext cx="547260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en-US" dirty="0" err="1" smtClean="0"/>
              <a:t>ethen</a:t>
            </a:r>
            <a:r>
              <a:rPr lang="en-US" dirty="0"/>
              <a:t>, </a:t>
            </a:r>
            <a:r>
              <a:rPr lang="en-US" dirty="0" err="1"/>
              <a:t>propen</a:t>
            </a:r>
            <a:r>
              <a:rPr lang="en-US" dirty="0"/>
              <a:t> a </a:t>
            </a:r>
            <a:r>
              <a:rPr lang="en-US" dirty="0" err="1"/>
              <a:t>buten</a:t>
            </a:r>
            <a:r>
              <a:rPr lang="en-US" dirty="0"/>
              <a:t> -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plyny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9512" y="5746030"/>
            <a:ext cx="561662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Ve </a:t>
            </a:r>
            <a:r>
              <a:rPr lang="cs-CZ" dirty="0">
                <a:solidFill>
                  <a:prstClr val="black"/>
                </a:solidFill>
              </a:rPr>
              <a:t>vodě se prakticky nerozpouštějí.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79512" y="5212357"/>
            <a:ext cx="61926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vyšší alkeny jsou pevné </a:t>
            </a:r>
            <a:r>
              <a:rPr lang="cs-CZ" dirty="0"/>
              <a:t>voskovité látky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9512" y="6279703"/>
            <a:ext cx="78044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Dobře </a:t>
            </a:r>
            <a:r>
              <a:rPr lang="cs-CZ" dirty="0">
                <a:solidFill>
                  <a:prstClr val="black"/>
                </a:solidFill>
              </a:rPr>
              <a:t>se rozpouštějí v jiných nepolárních </a:t>
            </a:r>
            <a:r>
              <a:rPr lang="cs-CZ" dirty="0" smtClean="0">
                <a:solidFill>
                  <a:prstClr val="black"/>
                </a:solidFill>
              </a:rPr>
              <a:t>látkách.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3238765"/>
            <a:ext cx="669674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Alkeny </a:t>
            </a:r>
            <a:r>
              <a:rPr lang="cs-CZ" dirty="0"/>
              <a:t>se se svými fyzikálními vlastnostmi podobají alkanům.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79512" y="4692633"/>
            <a:ext cx="49685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alkeny </a:t>
            </a:r>
            <a:r>
              <a:rPr lang="cs-CZ" dirty="0"/>
              <a:t>s 5 až 16 uhlíky kapaliny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Šipka doprava se zářezem 12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556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476672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5496" y="1052736"/>
            <a:ext cx="612068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/>
              <a:t>Alkeny jsou poměrně stálé sloučeniny.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496" y="1700808"/>
            <a:ext cx="792088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Přítomnost dvojné vazby v jejich </a:t>
            </a:r>
            <a:r>
              <a:rPr lang="cs-CZ" dirty="0" smtClean="0"/>
              <a:t>molekule </a:t>
            </a:r>
            <a:r>
              <a:rPr lang="cs-CZ" dirty="0"/>
              <a:t>však podstatně zvyšuje jejich reaktivitu oproti alkanům.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496" y="2708920"/>
            <a:ext cx="842493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Charakteristická je pro tyto uhlovodíky tzv. adice což je reakce, při které dochází k zániku dvojné vazby.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519772" y="3708026"/>
            <a:ext cx="41044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  </a:t>
            </a:r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C=H</a:t>
            </a:r>
            <a:r>
              <a:rPr lang="cs-CZ" baseline="-25000" dirty="0" smtClean="0"/>
              <a:t>2</a:t>
            </a:r>
            <a:r>
              <a:rPr lang="cs-CZ" dirty="0" smtClean="0"/>
              <a:t>C </a:t>
            </a:r>
            <a:r>
              <a:rPr lang="cs-CZ" dirty="0"/>
              <a:t>+ H</a:t>
            </a:r>
            <a:r>
              <a:rPr lang="cs-CZ" baseline="-25000" dirty="0"/>
              <a:t>2</a:t>
            </a:r>
            <a:r>
              <a:rPr lang="cs-CZ" dirty="0"/>
              <a:t> → </a:t>
            </a:r>
            <a:r>
              <a:rPr lang="cs-CZ" dirty="0" smtClean="0"/>
              <a:t>H</a:t>
            </a:r>
            <a:r>
              <a:rPr lang="cs-CZ" baseline="-25000" dirty="0" smtClean="0"/>
              <a:t>3</a:t>
            </a:r>
            <a:r>
              <a:rPr lang="cs-CZ" dirty="0" smtClean="0"/>
              <a:t>C–CH</a:t>
            </a:r>
            <a:r>
              <a:rPr lang="cs-CZ" baseline="-25000" dirty="0" smtClean="0"/>
              <a:t>3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496" y="4861315"/>
            <a:ext cx="907300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  </a:t>
            </a:r>
            <a:r>
              <a:rPr lang="cs-CZ" dirty="0" smtClean="0"/>
              <a:t>polymerace -</a:t>
            </a:r>
            <a:r>
              <a:rPr lang="cs-CZ" dirty="0"/>
              <a:t> chemická reakce, při které z malých molekul (monomerů) vznikají vysokomolekulární látky (polymery).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61610" y="5805264"/>
            <a:ext cx="702078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>
                <a:solidFill>
                  <a:prstClr val="black"/>
                </a:solidFill>
              </a:rPr>
              <a:t>A + A + A + A + A + A +A… </a:t>
            </a:r>
            <a:r>
              <a:rPr lang="cs-CZ" dirty="0" smtClean="0"/>
              <a:t>→ A–A–A–A–A–A–A</a:t>
            </a:r>
            <a:r>
              <a:rPr lang="cs-CZ" dirty="0">
                <a:solidFill>
                  <a:prstClr val="black"/>
                </a:solidFill>
              </a:rPr>
              <a:t> …</a:t>
            </a:r>
            <a:r>
              <a:rPr lang="cs-CZ" dirty="0" smtClean="0"/>
              <a:t> </a:t>
            </a:r>
            <a:r>
              <a:rPr lang="cs-CZ" dirty="0">
                <a:solidFill>
                  <a:prstClr val="black"/>
                </a:solidFill>
              </a:rPr>
              <a:t> 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01411" y="4293096"/>
            <a:ext cx="594117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  </a:t>
            </a:r>
            <a:r>
              <a:rPr lang="cs-CZ" dirty="0"/>
              <a:t>H</a:t>
            </a:r>
            <a:r>
              <a:rPr lang="cs-CZ" baseline="-25000" dirty="0"/>
              <a:t>3</a:t>
            </a:r>
            <a:r>
              <a:rPr lang="cs-CZ" dirty="0"/>
              <a:t>C–CH=CH</a:t>
            </a:r>
            <a:r>
              <a:rPr lang="cs-CZ" baseline="-25000" dirty="0"/>
              <a:t>2</a:t>
            </a:r>
            <a:r>
              <a:rPr lang="cs-CZ" dirty="0"/>
              <a:t> + Cl</a:t>
            </a:r>
            <a:r>
              <a:rPr lang="cs-CZ" baseline="-25000" dirty="0"/>
              <a:t>2</a:t>
            </a:r>
            <a:r>
              <a:rPr lang="cs-CZ" dirty="0"/>
              <a:t> → </a:t>
            </a:r>
            <a:r>
              <a:rPr lang="cs-CZ" dirty="0" smtClean="0"/>
              <a:t>H</a:t>
            </a:r>
            <a:r>
              <a:rPr lang="cs-CZ" baseline="-25000" dirty="0" smtClean="0"/>
              <a:t>3</a:t>
            </a:r>
            <a:r>
              <a:rPr lang="cs-CZ" dirty="0" smtClean="0"/>
              <a:t>C</a:t>
            </a:r>
            <a:r>
              <a:rPr lang="cs-CZ" dirty="0"/>
              <a:t>–</a:t>
            </a:r>
            <a:r>
              <a:rPr lang="cs-CZ" dirty="0" err="1" smtClean="0"/>
              <a:t>CHCl</a:t>
            </a:r>
            <a:r>
              <a:rPr lang="cs-CZ" dirty="0" smtClean="0"/>
              <a:t>–CH</a:t>
            </a:r>
            <a:r>
              <a:rPr lang="cs-CZ" baseline="-25000" dirty="0" smtClean="0"/>
              <a:t>2</a:t>
            </a:r>
            <a:r>
              <a:rPr lang="cs-CZ" dirty="0" smtClean="0"/>
              <a:t>Cl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321750" y="6351711"/>
            <a:ext cx="45005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  </a:t>
            </a:r>
            <a:r>
              <a:rPr lang="cs-CZ" dirty="0" smtClean="0">
                <a:solidFill>
                  <a:prstClr val="black"/>
                </a:solidFill>
              </a:rPr>
              <a:t>n(</a:t>
            </a:r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C=H</a:t>
            </a:r>
            <a:r>
              <a:rPr lang="cs-CZ" baseline="-25000" dirty="0" smtClean="0"/>
              <a:t>2</a:t>
            </a:r>
            <a:r>
              <a:rPr lang="cs-CZ" dirty="0" smtClean="0"/>
              <a:t>C)</a:t>
            </a:r>
            <a:r>
              <a:rPr lang="cs-CZ" dirty="0"/>
              <a:t> → </a:t>
            </a:r>
            <a:r>
              <a:rPr lang="cs-CZ" dirty="0" smtClean="0"/>
              <a:t>(–H</a:t>
            </a:r>
            <a:r>
              <a:rPr lang="cs-CZ" baseline="-25000" dirty="0" smtClean="0"/>
              <a:t>2</a:t>
            </a:r>
            <a:r>
              <a:rPr lang="cs-CZ" dirty="0" smtClean="0"/>
              <a:t>C–CH</a:t>
            </a:r>
            <a:r>
              <a:rPr lang="cs-CZ" baseline="-25000" dirty="0" smtClean="0"/>
              <a:t>2</a:t>
            </a:r>
            <a:r>
              <a:rPr lang="cs-CZ" dirty="0" smtClean="0"/>
              <a:t>–)</a:t>
            </a:r>
            <a:r>
              <a:rPr lang="cs-CZ" baseline="-25000" dirty="0" smtClean="0"/>
              <a:t>n</a:t>
            </a:r>
            <a:endParaRPr lang="cs-CZ" baseline="-25000" dirty="0">
              <a:solidFill>
                <a:prstClr val="black"/>
              </a:solidFill>
            </a:endParaRPr>
          </a:p>
        </p:txBody>
      </p:sp>
      <p:sp>
        <p:nvSpPr>
          <p:cNvPr id="14" name="Šipka doprava se zářezem 13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818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1" grpId="0" animBg="1"/>
      <p:bldP spid="13" grpId="0" animBg="1"/>
      <p:bldP spid="15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43608" y="786122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Ethylen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3954474"/>
            <a:ext cx="583264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bezbarvý</a:t>
            </a:r>
            <a:r>
              <a:rPr lang="cs-CZ" dirty="0"/>
              <a:t> hořlavý plyn nasládlé vůně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4569581"/>
            <a:ext cx="544573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se </a:t>
            </a:r>
            <a:r>
              <a:rPr lang="cs-CZ" dirty="0"/>
              <a:t>vzduchem tvoří výbušnou směs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5145645"/>
            <a:ext cx="842403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urychluje stárnutí</a:t>
            </a:r>
            <a:r>
              <a:rPr lang="cs-CZ" dirty="0"/>
              <a:t> květů, zrání plodů a opadávání listů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5754674"/>
            <a:ext cx="568103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stimuluje </a:t>
            </a:r>
            <a:r>
              <a:rPr lang="cs-CZ" dirty="0"/>
              <a:t>tvorbu kořenových vlásků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5796136" y="4530538"/>
            <a:ext cx="951994" cy="615107"/>
            <a:chOff x="6716350" y="4911551"/>
            <a:chExt cx="951994" cy="615107"/>
          </a:xfrm>
        </p:grpSpPr>
        <p:pic>
          <p:nvPicPr>
            <p:cNvPr id="12" name="Obrázek 11" descr="Soubor:GHS-pictogram-explos.sv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350" y="491155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ovéPole 1"/>
            <p:cNvSpPr txBox="1"/>
            <p:nvPr/>
          </p:nvSpPr>
          <p:spPr>
            <a:xfrm>
              <a:off x="7020272" y="524965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6156176" y="3906979"/>
            <a:ext cx="936104" cy="617428"/>
            <a:chOff x="4932040" y="3072308"/>
            <a:chExt cx="936104" cy="617428"/>
          </a:xfrm>
        </p:grpSpPr>
        <p:pic>
          <p:nvPicPr>
            <p:cNvPr id="19" name="Obrázek 18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72308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231278" y="3412737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3074" name="Picture 2" descr="Soubor: ethylen-CRC-MW-3D-bal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43" y="116632"/>
            <a:ext cx="1855001" cy="158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15" y="837760"/>
            <a:ext cx="1328825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1043608" y="1319795"/>
            <a:ext cx="2088232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Ethen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7040217" y="1704364"/>
            <a:ext cx="1869519" cy="2109924"/>
            <a:chOff x="7040217" y="2085377"/>
            <a:chExt cx="1869519" cy="2109924"/>
          </a:xfrm>
        </p:grpSpPr>
        <p:pic>
          <p:nvPicPr>
            <p:cNvPr id="3077" name="Picture 5" descr="Soubor: ethylen 3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0217" y="2085377"/>
              <a:ext cx="1842223" cy="2058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8333672" y="3918302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extovéPole 9"/>
          <p:cNvSpPr txBox="1"/>
          <p:nvPr/>
        </p:nvSpPr>
        <p:spPr>
          <a:xfrm>
            <a:off x="4556805" y="2595038"/>
            <a:ext cx="2607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model s vyznačenými p-orbitaly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179512" y="2133350"/>
            <a:ext cx="4443228" cy="1477374"/>
            <a:chOff x="179512" y="2514363"/>
            <a:chExt cx="4443228" cy="1477374"/>
          </a:xfrm>
        </p:grpSpPr>
        <p:pic>
          <p:nvPicPr>
            <p:cNvPr id="3079" name="Picture 7" descr="Soubor: Liaison pi.sv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514363"/>
              <a:ext cx="4443228" cy="1477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ovéPole 26"/>
            <p:cNvSpPr txBox="1"/>
            <p:nvPr/>
          </p:nvSpPr>
          <p:spPr>
            <a:xfrm>
              <a:off x="2085471" y="3641303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6983677" y="3888344"/>
            <a:ext cx="931497" cy="630656"/>
            <a:chOff x="8063797" y="4335487"/>
            <a:chExt cx="931497" cy="630656"/>
          </a:xfrm>
        </p:grpSpPr>
        <p:pic>
          <p:nvPicPr>
            <p:cNvPr id="30" name="Obrázek 29" descr="Soubor:GHS-pictogram-exclam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797" y="4335487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ovéPole 30"/>
            <p:cNvSpPr txBox="1"/>
            <p:nvPr/>
          </p:nvSpPr>
          <p:spPr>
            <a:xfrm>
              <a:off x="8347222" y="4689144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179512" y="6375647"/>
            <a:ext cx="517040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radikál se nazývá </a:t>
            </a:r>
            <a:r>
              <a:rPr lang="cs-CZ" dirty="0" err="1" smtClean="0"/>
              <a:t>ethenyl</a:t>
            </a:r>
            <a:r>
              <a:rPr lang="cs-CZ" dirty="0" smtClean="0"/>
              <a:t> (vinyl)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251" y="6444479"/>
            <a:ext cx="152503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Šipka doprava se zářezem 31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458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5" grpId="0" animBg="1"/>
      <p:bldP spid="24" grpId="0" animBg="1"/>
      <p:bldP spid="10" grpId="0"/>
      <p:bldP spid="3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590</Words>
  <Application>Microsoft Office PowerPoint</Application>
  <PresentationFormat>Předvádění na obrazovce (4:3)</PresentationFormat>
  <Paragraphs>161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10</vt:i4>
      </vt:variant>
      <vt:variant>
        <vt:lpstr>Nadpisy snímků</vt:lpstr>
      </vt:variant>
      <vt:variant>
        <vt:i4>15</vt:i4>
      </vt:variant>
    </vt:vector>
  </HeadingPairs>
  <TitlesOfParts>
    <vt:vector size="25" baseType="lpstr">
      <vt:lpstr>Tok</vt:lpstr>
      <vt:lpstr>1_Tok</vt:lpstr>
      <vt:lpstr>2_Tok</vt:lpstr>
      <vt:lpstr>3_Tok</vt:lpstr>
      <vt:lpstr>4_Tok</vt:lpstr>
      <vt:lpstr>5_Tok</vt:lpstr>
      <vt:lpstr>6_Tok</vt:lpstr>
      <vt:lpstr>7_Tok</vt:lpstr>
      <vt:lpstr>8_Tok</vt:lpstr>
      <vt:lpstr>9_Tok</vt:lpstr>
      <vt:lpstr>Prezentace aplikace PowerPoint</vt:lpstr>
      <vt:lpstr>ALKENY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Směsi</dc:title>
  <dc:creator>Lenovo</dc:creator>
  <cp:lastModifiedBy>Lenovo</cp:lastModifiedBy>
  <cp:revision>104</cp:revision>
  <dcterms:created xsi:type="dcterms:W3CDTF">2013-01-14T11:05:52Z</dcterms:created>
  <dcterms:modified xsi:type="dcterms:W3CDTF">2013-10-22T04:11:11Z</dcterms:modified>
</cp:coreProperties>
</file>