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19"/>
  </p:notesMasterIdLst>
  <p:sldIdLst>
    <p:sldId id="270" r:id="rId5"/>
    <p:sldId id="258" r:id="rId6"/>
    <p:sldId id="271" r:id="rId7"/>
    <p:sldId id="259" r:id="rId8"/>
    <p:sldId id="261" r:id="rId9"/>
    <p:sldId id="260" r:id="rId10"/>
    <p:sldId id="263" r:id="rId11"/>
    <p:sldId id="262" r:id="rId12"/>
    <p:sldId id="264" r:id="rId13"/>
    <p:sldId id="266" r:id="rId14"/>
    <p:sldId id="268" r:id="rId15"/>
    <p:sldId id="267" r:id="rId16"/>
    <p:sldId id="265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FF"/>
    <a:srgbClr val="FF6699"/>
    <a:srgbClr val="FFFFFF"/>
    <a:srgbClr val="34D8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1D930-7E51-49BC-83BB-E520AC82BD7B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0C0E3-02A4-4120-9B77-C8EDE2F1DF5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2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– přehled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20564C-A2CC-4B4A-BD27-247D705006FE}" type="slidenum">
              <a:rPr lang="cs-CZ" smtClean="0">
                <a:solidFill>
                  <a:prstClr val="black"/>
                </a:solidFill>
              </a:rPr>
              <a:pPr/>
              <a:t>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04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9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3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6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2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59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151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93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77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7083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215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1679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310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0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903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9686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297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9832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8402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2668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51054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7961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2162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68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57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122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182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1857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099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78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4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98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8796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884217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image" Target="../media/image3.png"/><Relationship Id="rId7" Type="http://schemas.openxmlformats.org/officeDocument/2006/relationships/slide" Target="slide8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10" Type="http://schemas.openxmlformats.org/officeDocument/2006/relationships/slide" Target="slide11.xml"/><Relationship Id="rId4" Type="http://schemas.microsoft.com/office/2007/relationships/hdphoto" Target="../media/hdphoto1.wdp"/><Relationship Id="rId9" Type="http://schemas.openxmlformats.org/officeDocument/2006/relationships/slide" Target="slide10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slide" Target="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1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8.01.2013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VY_32_INOVACE_03_Ch_OB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>
                <a:solidFill>
                  <a:prstClr val="black"/>
                </a:solidFill>
                <a:latin typeface="Arial" charset="0"/>
              </a:rPr>
              <a:t>Disperzní </a:t>
            </a: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soustavy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úvodu, procvičení  nebo zopakování tématu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„disperzní soustavy“.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Cvičení mohou být využita k dílčímu zkoušení.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Pojmy: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suspenze, emulze, pěna, aerosol, koloidní roztok.</a:t>
            </a:r>
          </a:p>
        </p:txBody>
      </p:sp>
    </p:spTree>
    <p:extLst>
      <p:ext uri="{BB962C8B-B14F-4D97-AF65-F5344CB8AC3E}">
        <p14:creationId xmlns:p14="http://schemas.microsoft.com/office/powerpoint/2010/main" val="24712911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683568" y="2492896"/>
            <a:ext cx="7687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Wingdings" pitchFamily="2" charset="2"/>
              <a:buChar char="q"/>
            </a:pPr>
            <a:r>
              <a:rPr lang="cs-CZ" sz="2400" b="1" dirty="0" smtClean="0"/>
              <a:t>Disperzní soustavy pevných látek nebo kapalin rozptýlených v plynech.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436510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</a:rPr>
              <a:t>Mlha</a:t>
            </a:r>
            <a:r>
              <a:rPr lang="cs-CZ" sz="2400" b="1" dirty="0" smtClean="0"/>
              <a:t> </a:t>
            </a:r>
            <a:r>
              <a:rPr lang="cs-CZ" sz="2400" b="1" dirty="0"/>
              <a:t>- </a:t>
            </a:r>
            <a:r>
              <a:rPr lang="cs-CZ" sz="2400" b="1" dirty="0" smtClean="0"/>
              <a:t>skládá </a:t>
            </a:r>
            <a:r>
              <a:rPr lang="cs-CZ" sz="2400" b="1" dirty="0"/>
              <a:t>se z </a:t>
            </a:r>
            <a:r>
              <a:rPr lang="cs-CZ" sz="2400" b="1" dirty="0" smtClean="0"/>
              <a:t>malých </a:t>
            </a:r>
            <a:r>
              <a:rPr lang="cs-CZ" sz="2400" b="1" dirty="0"/>
              <a:t>kapiček </a:t>
            </a:r>
            <a:r>
              <a:rPr lang="cs-CZ" sz="2400" b="1" dirty="0" smtClean="0"/>
              <a:t>kapaliny </a:t>
            </a:r>
            <a:r>
              <a:rPr lang="cs-CZ" sz="2400" b="1" dirty="0"/>
              <a:t>rozptýlených </a:t>
            </a:r>
            <a:r>
              <a:rPr lang="cs-CZ" sz="2400" b="1" dirty="0" smtClean="0"/>
              <a:t>v plynu (např. voda ve vzduchu).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59631" y="1628800"/>
            <a:ext cx="1816077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Aerosoly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39552" y="5373216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>
                <a:solidFill>
                  <a:srgbClr val="FF0000"/>
                </a:solidFill>
              </a:rPr>
              <a:t>Dým (kouř</a:t>
            </a:r>
            <a:r>
              <a:rPr lang="cs-CZ" sz="2400" b="1" dirty="0">
                <a:solidFill>
                  <a:srgbClr val="FF0000"/>
                </a:solidFill>
              </a:rPr>
              <a:t>) </a:t>
            </a:r>
            <a:r>
              <a:rPr lang="cs-CZ" sz="2400" b="1" dirty="0"/>
              <a:t>- obsahuje obvykle bezbarvé plyny a drobné viditelné části - popel, popílek, </a:t>
            </a:r>
            <a:r>
              <a:rPr lang="cs-CZ" sz="2400" b="1" dirty="0" smtClean="0"/>
              <a:t>saze …</a:t>
            </a:r>
            <a:endParaRPr lang="cs-CZ" sz="24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966486" y="3624438"/>
            <a:ext cx="4608512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Mezi aerosoly patří zejména</a:t>
            </a:r>
          </a:p>
        </p:txBody>
      </p:sp>
      <p:sp>
        <p:nvSpPr>
          <p:cNvPr id="9" name="Šipka doprava se zářezem 8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935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  <p:bldP spid="5" grpId="0"/>
      <p:bldP spid="6" grpId="0" animBg="1"/>
      <p:bldP spid="2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188336" y="1344249"/>
            <a:ext cx="5615912" cy="523220"/>
          </a:xfrm>
          <a:prstGeom prst="rect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pPr algn="ctr"/>
            <a:r>
              <a:rPr lang="cs-CZ" sz="2800" dirty="0"/>
              <a:t>Jemné disperzní soustavy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71600" y="2778138"/>
            <a:ext cx="5183864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Koloidní  - nepravé </a:t>
            </a:r>
            <a:r>
              <a:rPr lang="cs-CZ" sz="2800" b="1" dirty="0" smtClean="0">
                <a:solidFill>
                  <a:srgbClr val="FF0000"/>
                </a:solidFill>
              </a:rPr>
              <a:t>roztoky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4038163"/>
            <a:ext cx="8006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Jemné disperzní soustavy, kdy rozptýlené částice jsou tak malé, že je nelze oddělit filtrací a nejsou vidět pod běžným mikroskopem.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5478323"/>
            <a:ext cx="82944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Rozptýlené částice koloidního roztoku se neusazují a zůstávají rozptýleny v disperzním prostředí. </a:t>
            </a:r>
            <a:endParaRPr lang="cs-CZ" sz="2400" b="1" dirty="0"/>
          </a:p>
        </p:txBody>
      </p:sp>
      <p:sp>
        <p:nvSpPr>
          <p:cNvPr id="8" name="Šipka doprava se zářezem 7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4225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 animBg="1"/>
      <p:bldP spid="4" grpId="0" animBg="1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971600" y="1717655"/>
            <a:ext cx="5183864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Koloidní  - nepravé </a:t>
            </a:r>
            <a:r>
              <a:rPr lang="cs-CZ" sz="2800" b="1" dirty="0" smtClean="0">
                <a:solidFill>
                  <a:srgbClr val="FF0000"/>
                </a:solidFill>
              </a:rPr>
              <a:t>roztoky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3011468"/>
            <a:ext cx="77768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Rozptýlená látka se dá z koloidního roztoku koagulovat (vyvločkovat) – zahřátím, přidáním elektrolytu.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4941168"/>
            <a:ext cx="3384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vodní sklo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vaječný bílek</a:t>
            </a:r>
            <a:r>
              <a:rPr lang="cs-CZ" sz="2400" b="1" dirty="0">
                <a:solidFill>
                  <a:srgbClr val="7030A0"/>
                </a:solidFill>
              </a:rPr>
              <a:t>	</a:t>
            </a:r>
            <a:endParaRPr lang="cs-CZ" sz="2400" b="1" dirty="0" smtClean="0">
              <a:solidFill>
                <a:srgbClr val="7030A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roztoky bílkovin</a:t>
            </a:r>
            <a:endParaRPr lang="cs-CZ" sz="2400" b="1" dirty="0">
              <a:solidFill>
                <a:srgbClr val="7030A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4335487"/>
            <a:ext cx="4608512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Mezi </a:t>
            </a:r>
            <a:r>
              <a:rPr lang="cs-CZ" sz="2400" b="1" dirty="0" smtClean="0"/>
              <a:t>koloidní roztoky patří</a:t>
            </a:r>
            <a:endParaRPr lang="cs-CZ" sz="2400" b="1" dirty="0"/>
          </a:p>
        </p:txBody>
      </p:sp>
      <p:sp>
        <p:nvSpPr>
          <p:cNvPr id="7" name="Šipka doprava se zářezem 6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444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/>
      <p:bldP spid="4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571325"/>
              </p:ext>
            </p:extLst>
          </p:nvPr>
        </p:nvGraphicFramePr>
        <p:xfrm>
          <a:off x="0" y="96982"/>
          <a:ext cx="9144000" cy="6761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744"/>
                <a:gridCol w="1944216"/>
                <a:gridCol w="2160240"/>
                <a:gridCol w="2771800"/>
              </a:tblGrid>
              <a:tr h="89493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Dispergovaná</a:t>
                      </a:r>
                      <a:r>
                        <a:rPr lang="cs-CZ" baseline="0" dirty="0" smtClean="0"/>
                        <a:t> fáze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Disperzní prostředí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Název disperzní soustavy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Příklady</a:t>
                      </a:r>
                      <a:endParaRPr lang="cs-CZ" dirty="0"/>
                    </a:p>
                  </a:txBody>
                  <a:tcPr anchor="ctr"/>
                </a:tc>
              </a:tr>
              <a:tr h="96803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pevná látka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pevná látka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železná ruda, písek, žula</a:t>
                      </a:r>
                    </a:p>
                  </a:txBody>
                  <a:tcPr anchor="ctr"/>
                </a:tc>
              </a:tr>
              <a:tr h="76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pevná látka, kapalina, plyn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pevná látka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půda</a:t>
                      </a:r>
                      <a:endParaRPr lang="cs-CZ" b="1" dirty="0"/>
                    </a:p>
                  </a:txBody>
                  <a:tcPr anchor="ctr"/>
                </a:tc>
              </a:tr>
              <a:tr h="9680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pevná látka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kapalina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směs hydroxidu vápenatého, zakalená říční voda</a:t>
                      </a:r>
                      <a:endParaRPr lang="cs-CZ" b="1" dirty="0"/>
                    </a:p>
                  </a:txBody>
                  <a:tcPr anchor="ctr"/>
                </a:tc>
              </a:tr>
              <a:tr h="12296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/>
                        <a:t>pevná látka, kapalina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plyn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 dým, kouř, mlha, voňavka ve vzduch, aerosolový postřik</a:t>
                      </a:r>
                    </a:p>
                    <a:p>
                      <a:pPr algn="ctr"/>
                      <a:r>
                        <a:rPr lang="cs-CZ" b="1" dirty="0" smtClean="0"/>
                        <a:t> proti plevelu</a:t>
                      </a:r>
                      <a:endParaRPr lang="cs-CZ" b="1" dirty="0"/>
                    </a:p>
                  </a:txBody>
                  <a:tcPr anchor="ctr"/>
                </a:tc>
              </a:tr>
              <a:tr h="96803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kapalina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kapalina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mléko, olej a voda, pleťové mléko, tekutý pudr, majonéza</a:t>
                      </a:r>
                      <a:endParaRPr lang="cs-CZ" b="1" dirty="0"/>
                    </a:p>
                  </a:txBody>
                  <a:tcPr anchor="ctr"/>
                </a:tc>
              </a:tr>
              <a:tr h="968038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plyn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kapalina</a:t>
                      </a:r>
                      <a:endParaRPr lang="cs-CZ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mýdlová pěna, šlehačka, pivní</a:t>
                      </a:r>
                      <a:r>
                        <a:rPr lang="cs-CZ" b="1" baseline="0" dirty="0" smtClean="0"/>
                        <a:t> pěna</a:t>
                      </a:r>
                      <a:endParaRPr lang="cs-CZ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4644008" y="1340768"/>
            <a:ext cx="14401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</a:t>
            </a:r>
            <a:r>
              <a:rPr lang="cs-CZ" b="1" dirty="0" smtClean="0">
                <a:solidFill>
                  <a:srgbClr val="FF0000"/>
                </a:solidFill>
              </a:rPr>
              <a:t>ez názvu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644008" y="2174420"/>
            <a:ext cx="14401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b</a:t>
            </a:r>
            <a:r>
              <a:rPr lang="cs-CZ" b="1" dirty="0" smtClean="0">
                <a:solidFill>
                  <a:srgbClr val="FF0000"/>
                </a:solidFill>
              </a:rPr>
              <a:t>ez názvu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644008" y="3052370"/>
            <a:ext cx="132111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suspenze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44008" y="4146345"/>
            <a:ext cx="121866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aerosol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644008" y="5265675"/>
            <a:ext cx="12048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emulze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88024" y="6165304"/>
            <a:ext cx="86409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pěna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92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634126" y="1340768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11" name="TextovéPole 2"/>
          <p:cNvSpPr txBox="1"/>
          <p:nvPr/>
        </p:nvSpPr>
        <p:spPr>
          <a:xfrm>
            <a:off x="1677733" y="836712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34126" y="1652900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13" name="Obdélník 12"/>
          <p:cNvSpPr/>
          <p:nvPr/>
        </p:nvSpPr>
        <p:spPr>
          <a:xfrm>
            <a:off x="634126" y="1987539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7467150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2348880"/>
            <a:ext cx="6624736" cy="2592288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 fontScale="90000"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Heterogenní  směsi</a:t>
            </a:r>
            <a:b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</a:br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DISPERZNÍ SOUSTAVY  </a:t>
            </a:r>
            <a:endParaRPr lang="cs-CZ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7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aoblený obdélník 8"/>
          <p:cNvSpPr/>
          <p:nvPr/>
        </p:nvSpPr>
        <p:spPr>
          <a:xfrm>
            <a:off x="1871700" y="1196752"/>
            <a:ext cx="5400600" cy="4464496"/>
          </a:xfrm>
          <a:prstGeom prst="roundRect">
            <a:avLst>
              <a:gd name="adj" fmla="val 5850"/>
            </a:avLst>
          </a:prstGeom>
          <a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TextovéPole 3">
            <a:hlinkClick r:id="rId5" action="ppaction://hlinksldjump"/>
          </p:cNvPr>
          <p:cNvSpPr txBox="1"/>
          <p:nvPr/>
        </p:nvSpPr>
        <p:spPr>
          <a:xfrm>
            <a:off x="2225316" y="1628800"/>
            <a:ext cx="454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cap="all" dirty="0" smtClean="0">
                <a:solidFill>
                  <a:srgbClr val="FF0000"/>
                </a:solidFill>
              </a:rPr>
              <a:t>Disperzní soustava</a:t>
            </a:r>
            <a:endParaRPr lang="cs-CZ" sz="2400" cap="all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hlinkClick r:id="rId6" action="ppaction://hlinksldjump"/>
          </p:cNvPr>
          <p:cNvSpPr txBox="1"/>
          <p:nvPr/>
        </p:nvSpPr>
        <p:spPr>
          <a:xfrm>
            <a:off x="2230500" y="2276872"/>
            <a:ext cx="3601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SUSPENZE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hlinkClick r:id="rId7" action="ppaction://hlinksldjump"/>
          </p:cNvPr>
          <p:cNvSpPr txBox="1"/>
          <p:nvPr/>
        </p:nvSpPr>
        <p:spPr>
          <a:xfrm>
            <a:off x="2265163" y="3429000"/>
            <a:ext cx="2054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PĚNY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hlinkClick r:id="rId8" action="ppaction://hlinksldjump"/>
          </p:cNvPr>
          <p:cNvSpPr txBox="1"/>
          <p:nvPr/>
        </p:nvSpPr>
        <p:spPr>
          <a:xfrm>
            <a:off x="2265162" y="2852936"/>
            <a:ext cx="3638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EMULZE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hlinkClick r:id="rId9" action="ppaction://hlinksldjump"/>
          </p:cNvPr>
          <p:cNvSpPr txBox="1"/>
          <p:nvPr/>
        </p:nvSpPr>
        <p:spPr>
          <a:xfrm>
            <a:off x="2230499" y="4077072"/>
            <a:ext cx="2953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AEROSOLY</a:t>
            </a:r>
            <a:endParaRPr lang="cs-CZ" sz="24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hlinkClick r:id="rId10" action="ppaction://hlinksldjump"/>
          </p:cNvPr>
          <p:cNvSpPr txBox="1"/>
          <p:nvPr/>
        </p:nvSpPr>
        <p:spPr>
          <a:xfrm>
            <a:off x="2265163" y="4729435"/>
            <a:ext cx="4215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KOLOIDNÍ ROZTOKY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164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oblený obdélník 5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331640" y="1427292"/>
            <a:ext cx="4464496" cy="461665"/>
          </a:xfrm>
          <a:prstGeom prst="rect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FF0000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cs-CZ" dirty="0"/>
              <a:t>Disperzní soustava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11560" y="221938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Heterogenní směs tvořená drobnými částečkami (dispergovaná fáze), které jsou jemně rozptýleny (dispergovány) v plynu, kapalině nebo pevné látce (v disperzním prostředí).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4191471"/>
            <a:ext cx="4176464" cy="461665"/>
          </a:xfrm>
          <a:prstGeom prst="rect">
            <a:avLst/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4D80E"/>
                </a:solidFill>
              </a:rPr>
              <a:t>Lahůdka pro češtináře </a:t>
            </a:r>
            <a:endParaRPr lang="cs-CZ" sz="2400" b="1" dirty="0">
              <a:solidFill>
                <a:srgbClr val="34D80E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4892967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>
                <a:solidFill>
                  <a:srgbClr val="FF0000"/>
                </a:solidFill>
              </a:rPr>
              <a:t>Disperzní soustava je heterogenní směs, kde dispergovaná fáze je dispergována v disperzním prostředí.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7" name="Šipka doprava se zářezem 6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3475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 animBg="1"/>
      <p:bldP spid="3" grpId="0"/>
      <p:bldP spid="4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11110" y="1268760"/>
            <a:ext cx="4248472" cy="461665"/>
          </a:xfrm>
          <a:prstGeom prst="rect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Hrubé disperzní soustavy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224965" y="4407495"/>
            <a:ext cx="4234617" cy="461665"/>
          </a:xfrm>
          <a:prstGeom prst="rect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Jemné disperzní soustavy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83568" y="2179795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Velikost průměru rozptýlených částic je: </a:t>
            </a:r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větší než 500 </a:t>
            </a:r>
            <a:r>
              <a:rPr lang="cs-CZ" sz="2400" b="1" dirty="0" err="1" smtClean="0">
                <a:solidFill>
                  <a:srgbClr val="FF0000"/>
                </a:solidFill>
              </a:rPr>
              <a:t>nm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83568" y="5694347"/>
            <a:ext cx="6840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Velikost průměru rozptýlených částic je: </a:t>
            </a:r>
          </a:p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1 - 500 </a:t>
            </a:r>
            <a:r>
              <a:rPr lang="cs-CZ" sz="2400" b="1" dirty="0" err="1" smtClean="0">
                <a:solidFill>
                  <a:srgbClr val="FF0000"/>
                </a:solidFill>
              </a:rPr>
              <a:t>nm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83566" y="3030051"/>
            <a:ext cx="8024223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/>
            </a:lvl1pPr>
          </a:lstStyle>
          <a:p>
            <a:r>
              <a:rPr lang="cs-CZ" dirty="0"/>
              <a:t>Mezi  nejběžnější hrubé disperzní soustavy  patří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3568" y="5199583"/>
            <a:ext cx="8024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Nepravé</a:t>
            </a:r>
            <a:r>
              <a:rPr lang="cs-CZ" sz="2400" b="1" dirty="0" smtClean="0"/>
              <a:t> nebo-</a:t>
            </a:r>
            <a:r>
              <a:rPr lang="cs-CZ" sz="2400" b="1" dirty="0" err="1" smtClean="0"/>
              <a:t>li</a:t>
            </a:r>
            <a:r>
              <a:rPr lang="cs-CZ" sz="2400" b="1" dirty="0" smtClean="0"/>
              <a:t> </a:t>
            </a:r>
            <a:r>
              <a:rPr lang="cs-CZ" sz="2400" b="1" dirty="0" smtClean="0">
                <a:solidFill>
                  <a:srgbClr val="FF0000"/>
                </a:solidFill>
              </a:rPr>
              <a:t>koloidní</a:t>
            </a:r>
            <a:r>
              <a:rPr lang="cs-CZ" sz="2400" b="1" dirty="0" smtClean="0"/>
              <a:t> roztoky.</a:t>
            </a:r>
            <a:endParaRPr lang="cs-CZ" sz="24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211110" y="6381328"/>
            <a:ext cx="7393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3568" y="3683886"/>
            <a:ext cx="79208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suspenze, emulze, pěny a aerosoly</a:t>
            </a:r>
          </a:p>
        </p:txBody>
      </p:sp>
      <p:sp>
        <p:nvSpPr>
          <p:cNvPr id="12" name="Šipka doprava se zářezem 11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503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3" grpId="0" animBg="1"/>
      <p:bldP spid="4" grpId="0"/>
      <p:bldP spid="5" grpId="0"/>
      <p:bldP spid="6" grpId="0" animBg="1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259632" y="2451571"/>
            <a:ext cx="1944216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Suspenze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99592" y="3212976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Disperzní soustava pevné látky v kapalině.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899592" y="3966155"/>
            <a:ext cx="756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Rozptýlené částečky v suspenzi se samovolně poměrně rychle usazují (sedimentace).</a:t>
            </a:r>
            <a:endParaRPr lang="cs-CZ" sz="24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5838363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Atmosféra - ve vzduchu je rozptýlen prach</a:t>
            </a:r>
            <a:r>
              <a:rPr lang="cs-CZ" sz="2400" b="1" dirty="0"/>
              <a:t>, saze, </a:t>
            </a:r>
            <a:r>
              <a:rPr lang="cs-CZ" sz="2400" b="1" dirty="0" smtClean="0"/>
              <a:t>vlhkost …</a:t>
            </a:r>
            <a:endParaRPr lang="cs-CZ" sz="24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188336" y="1413841"/>
            <a:ext cx="5615912" cy="523220"/>
          </a:xfrm>
          <a:prstGeom prst="rect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FF0000"/>
                </a:solidFill>
              </a:defRPr>
            </a:lvl1pPr>
          </a:lstStyle>
          <a:p>
            <a:pPr algn="ctr"/>
            <a:r>
              <a:rPr lang="cs-CZ" sz="2800" dirty="0"/>
              <a:t>Hrubé disperzní soustavy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71600" y="4869160"/>
            <a:ext cx="3240360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Příklady suspenze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899592" y="5388243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Částečky </a:t>
            </a:r>
            <a:r>
              <a:rPr lang="cs-CZ" sz="2400" b="1" dirty="0"/>
              <a:t>hlíny v říční </a:t>
            </a:r>
            <a:r>
              <a:rPr lang="cs-CZ" sz="2400" b="1" dirty="0" smtClean="0"/>
              <a:t>vodě.</a:t>
            </a:r>
            <a:endParaRPr lang="cs-CZ" sz="2400" b="1" dirty="0"/>
          </a:p>
        </p:txBody>
      </p:sp>
      <p:sp>
        <p:nvSpPr>
          <p:cNvPr id="10" name="Šipka doprava se zářezem 9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0432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4" grpId="0"/>
      <p:bldP spid="5" grpId="0"/>
      <p:bldP spid="6" grpId="0"/>
      <p:bldP spid="7" grpId="0" animBg="1"/>
      <p:bldP spid="3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17061" y="1743199"/>
            <a:ext cx="83313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Soustava dvou vzájemně nerozpustných kapalin.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345054" y="2184370"/>
            <a:ext cx="9615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300" b="1" dirty="0"/>
              <a:t>Obvykle jde o kapaliny s různou hustotou a </a:t>
            </a:r>
            <a:r>
              <a:rPr lang="cs-CZ" sz="2300" b="1" dirty="0" smtClean="0"/>
              <a:t>polaritou.</a:t>
            </a:r>
            <a:endParaRPr lang="cs-CZ" sz="23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751280" y="5527692"/>
            <a:ext cx="32689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mléko </a:t>
            </a:r>
            <a:r>
              <a:rPr lang="cs-CZ" sz="2400" b="1" dirty="0"/>
              <a:t>(o/v) 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léčiva, kosmetika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cs-CZ" sz="2400" b="1" dirty="0" smtClean="0"/>
              <a:t>máslo (v/o) 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366580" y="4334059"/>
            <a:ext cx="887339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300" b="1" dirty="0" smtClean="0"/>
              <a:t>Emulze v klidu se po delší době rozdělí na jednotlivé složky  - při dělení v laboratořích se používají dělící nálevky, v průmyslu se používají odstředivky.</a:t>
            </a:r>
            <a:endParaRPr lang="cs-CZ" sz="23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2672065"/>
            <a:ext cx="83529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300" b="1" dirty="0"/>
              <a:t>Emulze (o/v) je emulze </a:t>
            </a:r>
            <a:r>
              <a:rPr lang="cs-CZ" sz="2300" b="1" dirty="0">
                <a:solidFill>
                  <a:srgbClr val="FF0000"/>
                </a:solidFill>
              </a:rPr>
              <a:t>prvního druhu</a:t>
            </a:r>
            <a:r>
              <a:rPr lang="cs-CZ" sz="2300" b="1" dirty="0"/>
              <a:t>, kde je méně polární kapalina v kapalině </a:t>
            </a:r>
            <a:r>
              <a:rPr lang="cs-CZ" sz="2300" b="1" dirty="0" smtClean="0"/>
              <a:t>polárnější.</a:t>
            </a:r>
            <a:endParaRPr lang="cs-CZ" sz="23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345054" y="3503062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</a:pPr>
            <a:r>
              <a:rPr lang="cs-CZ" sz="2300" b="1" dirty="0"/>
              <a:t>Emulze (v/o) je emulze </a:t>
            </a:r>
            <a:r>
              <a:rPr lang="cs-CZ" sz="2300" b="1" dirty="0">
                <a:solidFill>
                  <a:srgbClr val="FF0000"/>
                </a:solidFill>
              </a:rPr>
              <a:t>druhého druhu</a:t>
            </a:r>
            <a:r>
              <a:rPr lang="cs-CZ" sz="2300" b="1" dirty="0"/>
              <a:t>, též také </a:t>
            </a:r>
            <a:r>
              <a:rPr lang="cs-CZ" sz="2300" b="1" dirty="0">
                <a:solidFill>
                  <a:srgbClr val="FF0000"/>
                </a:solidFill>
              </a:rPr>
              <a:t>obrácená </a:t>
            </a:r>
            <a:r>
              <a:rPr lang="cs-CZ" sz="2300" b="1" dirty="0" smtClean="0">
                <a:solidFill>
                  <a:srgbClr val="FF0000"/>
                </a:solidFill>
              </a:rPr>
              <a:t>emulze.</a:t>
            </a:r>
            <a:endParaRPr lang="cs-CZ" sz="23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253743" y="1177588"/>
            <a:ext cx="1682824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Emulze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54995" y="5534388"/>
            <a:ext cx="2880320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Příklady </a:t>
            </a:r>
            <a:r>
              <a:rPr lang="cs-CZ" sz="2400" b="1" dirty="0" smtClean="0"/>
              <a:t>emulze </a:t>
            </a:r>
            <a:endParaRPr lang="cs-CZ" sz="2400" b="1" dirty="0"/>
          </a:p>
        </p:txBody>
      </p:sp>
      <p:sp>
        <p:nvSpPr>
          <p:cNvPr id="12" name="Šipka doprava se zářezem 11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0116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4" grpId="0"/>
      <p:bldP spid="5" grpId="0"/>
      <p:bldP spid="6" grpId="0"/>
      <p:bldP spid="7" grpId="0"/>
      <p:bldP spid="8" grpId="0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aoblený obdélník 9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988960" y="2060848"/>
            <a:ext cx="67936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400" b="1" dirty="0" smtClean="0"/>
              <a:t>Disperzní soustavy plynů v kapalině.</a:t>
            </a:r>
            <a:endParaRPr lang="cs-CZ" sz="24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67093" y="3212976"/>
            <a:ext cx="7065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cs-CZ" sz="2400" b="1" dirty="0" smtClean="0"/>
              <a:t>Vlhké </a:t>
            </a:r>
            <a:r>
              <a:rPr lang="cs-CZ" sz="2400" b="1" dirty="0"/>
              <a:t>(obsah plynu max. 85% objemu)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cs-CZ" sz="2400" b="1" dirty="0"/>
              <a:t>Suché (plyn více než 85%)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83568" y="4277995"/>
            <a:ext cx="7913570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/>
            </a:lvl1pPr>
          </a:lstStyle>
          <a:p>
            <a:r>
              <a:rPr lang="cs-CZ" dirty="0"/>
              <a:t>Důležitý význam má především pěna v průmyslu: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71138" y="4811668"/>
            <a:ext cx="792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/>
              <a:t>Využívá </a:t>
            </a:r>
            <a:r>
              <a:rPr lang="cs-CZ" sz="2400" b="1" dirty="0"/>
              <a:t>především jejích výborných </a:t>
            </a:r>
            <a:r>
              <a:rPr lang="cs-CZ" sz="2400" b="1" dirty="0" smtClean="0"/>
              <a:t>tepelně </a:t>
            </a:r>
            <a:r>
              <a:rPr lang="cs-CZ" sz="2400" b="1" dirty="0"/>
              <a:t>i </a:t>
            </a:r>
            <a:r>
              <a:rPr lang="cs-CZ" sz="2400" b="1" dirty="0" smtClean="0"/>
              <a:t>zvukově </a:t>
            </a:r>
            <a:r>
              <a:rPr lang="cs-CZ" sz="2400" b="1" dirty="0"/>
              <a:t>izolačních vlastností a nízké </a:t>
            </a:r>
            <a:r>
              <a:rPr lang="cs-CZ" sz="2400" b="1" dirty="0" smtClean="0"/>
              <a:t>hustoty.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475656" y="1397919"/>
            <a:ext cx="1152128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Pěny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971600" y="2622216"/>
            <a:ext cx="1944216" cy="461665"/>
          </a:xfrm>
          <a:prstGeom prst="rect">
            <a:avLst/>
          </a:prstGeom>
          <a:solidFill>
            <a:srgbClr val="66FFFF"/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Druhy pěn</a:t>
            </a:r>
            <a:endParaRPr lang="cs-CZ" sz="24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83568" y="5664757"/>
            <a:ext cx="8316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/>
              <a:t>Pro </a:t>
            </a:r>
            <a:r>
              <a:rPr lang="cs-CZ" sz="2400" b="1" dirty="0"/>
              <a:t>různé průmyslové účely byla vyvinuta řada tekutých i tuhých pěn.</a:t>
            </a:r>
          </a:p>
        </p:txBody>
      </p:sp>
      <p:sp>
        <p:nvSpPr>
          <p:cNvPr id="12" name="Šipka doprava se zářezem 11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939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/>
      <p:bldP spid="5" grpId="0"/>
      <p:bldP spid="7" grpId="0" animBg="1"/>
      <p:bldP spid="8" grpId="0"/>
      <p:bldP spid="9" grpId="0" animBg="1"/>
      <p:bldP spid="11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ený obdélník 7"/>
          <p:cNvSpPr/>
          <p:nvPr/>
        </p:nvSpPr>
        <p:spPr>
          <a:xfrm>
            <a:off x="323528" y="908720"/>
            <a:ext cx="8568952" cy="591966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867660" y="4778364"/>
            <a:ext cx="3240360" cy="461665"/>
          </a:xfrm>
          <a:prstGeom prst="rect">
            <a:avLst/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defRPr sz="2400" b="1">
                <a:solidFill>
                  <a:srgbClr val="34D80E"/>
                </a:solidFill>
              </a:defRPr>
            </a:lvl1pPr>
          </a:lstStyle>
          <a:p>
            <a:r>
              <a:rPr lang="cs-CZ" dirty="0"/>
              <a:t>Pěny v domácnosti: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611560" y="5240029"/>
            <a:ext cx="7429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/>
              <a:t>Při </a:t>
            </a:r>
            <a:r>
              <a:rPr lang="cs-CZ" sz="2400" b="1" dirty="0"/>
              <a:t>úklidu nečistot z textilních </a:t>
            </a:r>
            <a:r>
              <a:rPr lang="cs-CZ" sz="2400" b="1" dirty="0" smtClean="0"/>
              <a:t>povrchů.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58579" y="3694140"/>
            <a:ext cx="8221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/>
              <a:t>Zpěněná </a:t>
            </a:r>
            <a:r>
              <a:rPr lang="cs-CZ" sz="2400" b="1" dirty="0"/>
              <a:t>smetana vytváří </a:t>
            </a:r>
            <a:r>
              <a:rPr lang="cs-CZ" sz="2400" b="1" dirty="0">
                <a:solidFill>
                  <a:srgbClr val="FF0000"/>
                </a:solidFill>
              </a:rPr>
              <a:t>šlehačku</a:t>
            </a:r>
            <a:r>
              <a:rPr lang="cs-CZ" sz="2400" b="1" dirty="0"/>
              <a:t>, zpěněný slepičí bílek vytváří </a:t>
            </a:r>
            <a:r>
              <a:rPr lang="cs-CZ" sz="2400" b="1" dirty="0">
                <a:solidFill>
                  <a:srgbClr val="FF0000"/>
                </a:solidFill>
              </a:rPr>
              <a:t>cukrářský </a:t>
            </a:r>
            <a:r>
              <a:rPr lang="cs-CZ" sz="2400" b="1" dirty="0" smtClean="0">
                <a:solidFill>
                  <a:srgbClr val="FF0000"/>
                </a:solidFill>
              </a:rPr>
              <a:t>sníh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857966" y="2398618"/>
            <a:ext cx="3642026" cy="461665"/>
          </a:xfrm>
          <a:prstGeom prst="rect">
            <a:avLst/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4D80E"/>
                </a:solidFill>
              </a:rPr>
              <a:t>Pěny </a:t>
            </a:r>
            <a:r>
              <a:rPr lang="cs-CZ" sz="2400" b="1" dirty="0">
                <a:solidFill>
                  <a:srgbClr val="34D80E"/>
                </a:solidFill>
              </a:rPr>
              <a:t>v </a:t>
            </a:r>
            <a:r>
              <a:rPr lang="cs-CZ" sz="2400" b="1" dirty="0" smtClean="0">
                <a:solidFill>
                  <a:srgbClr val="34D80E"/>
                </a:solidFill>
              </a:rPr>
              <a:t>potravinářství:</a:t>
            </a:r>
            <a:endParaRPr lang="cs-CZ" sz="2400" b="1" dirty="0">
              <a:solidFill>
                <a:srgbClr val="34D80E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75656" y="1546325"/>
            <a:ext cx="1152128" cy="523220"/>
          </a:xfrm>
          <a:prstGeom prst="rect">
            <a:avLst/>
          </a:prstGeom>
          <a:noFill/>
          <a:ln w="28575">
            <a:solidFill>
              <a:srgbClr val="FF6699"/>
            </a:solidFill>
          </a:ln>
          <a:effectLst>
            <a:glow rad="228600">
              <a:srgbClr val="FF6699">
                <a:alpha val="40000"/>
              </a:srgb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Pěny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8579" y="2860283"/>
            <a:ext cx="6872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/>
              <a:t>Estetický </a:t>
            </a:r>
            <a:r>
              <a:rPr lang="cs-CZ" sz="2400" b="1" dirty="0"/>
              <a:t>význam u některých druhů potravin - pivo, </a:t>
            </a:r>
            <a:r>
              <a:rPr lang="cs-CZ" sz="2400" b="1" dirty="0" smtClean="0"/>
              <a:t>cappuccino.</a:t>
            </a:r>
            <a:endParaRPr lang="cs-CZ" sz="2400" b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611560" y="5775647"/>
            <a:ext cx="7632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b="1" dirty="0" smtClean="0"/>
              <a:t>Hygienická </a:t>
            </a:r>
            <a:r>
              <a:rPr lang="cs-CZ" sz="2400" b="1" dirty="0"/>
              <a:t>přísada do </a:t>
            </a:r>
            <a:r>
              <a:rPr lang="cs-CZ" sz="2400" b="1" dirty="0" smtClean="0"/>
              <a:t>koupelí. </a:t>
            </a:r>
            <a:endParaRPr lang="cs-CZ" sz="2400" b="1" dirty="0"/>
          </a:p>
        </p:txBody>
      </p:sp>
      <p:sp>
        <p:nvSpPr>
          <p:cNvPr id="10" name="Šipka doprava se zářezem 9">
            <a:hlinkClick r:id="rId4" action="ppaction://hlinksldjump"/>
          </p:cNvPr>
          <p:cNvSpPr/>
          <p:nvPr/>
        </p:nvSpPr>
        <p:spPr>
          <a:xfrm rot="16200000">
            <a:off x="8532443" y="188688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1159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12" grpId="0"/>
      <p:bldP spid="13" grpId="0"/>
      <p:bldP spid="14" grpId="0" animBg="1"/>
      <p:bldP spid="7" grpId="0" animBg="1"/>
      <p:bldP spid="2" grpId="0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 Roztoky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 Roztoky</Template>
  <TotalTime>981</TotalTime>
  <Words>641</Words>
  <Application>Microsoft Office PowerPoint</Application>
  <PresentationFormat>Předvádění na obrazovce (4:3)</PresentationFormat>
  <Paragraphs>114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2 Roztoky</vt:lpstr>
      <vt:lpstr>1_Tok</vt:lpstr>
      <vt:lpstr>Tok</vt:lpstr>
      <vt:lpstr>2_Tok</vt:lpstr>
      <vt:lpstr>Prezentace aplikace PowerPoint</vt:lpstr>
      <vt:lpstr>Heterogenní  směsi DISPERZNÍ SOUSTAVY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Disperzní soustavy</dc:title>
  <dc:creator>Lenovo</dc:creator>
  <cp:lastModifiedBy>Lenovo</cp:lastModifiedBy>
  <cp:revision>80</cp:revision>
  <dcterms:created xsi:type="dcterms:W3CDTF">2013-01-17T11:03:11Z</dcterms:created>
  <dcterms:modified xsi:type="dcterms:W3CDTF">2013-05-24T05:57:05Z</dcterms:modified>
</cp:coreProperties>
</file>