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4" r:id="rId2"/>
    <p:sldId id="256" r:id="rId3"/>
    <p:sldId id="257" r:id="rId4"/>
    <p:sldId id="262" r:id="rId5"/>
    <p:sldId id="259" r:id="rId6"/>
    <p:sldId id="260" r:id="rId7"/>
    <p:sldId id="261" r:id="rId8"/>
    <p:sldId id="258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FA4F8-CC16-49F1-B5DC-D6BAE588BE6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50069-1C18-439C-8C0B-2ECDE289BB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68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50069-1C18-439C-8C0B-2ECDE289BB1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991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7474-34C6-4DD5-90F2-FA6867A6EF2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E83F-4D88-459C-B8DE-B9213E793E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478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7474-34C6-4DD5-90F2-FA6867A6EF2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E83F-4D88-459C-B8DE-B9213E793E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7474-34C6-4DD5-90F2-FA6867A6EF2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E83F-4D88-459C-B8DE-B9213E793E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48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7474-34C6-4DD5-90F2-FA6867A6EF2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E83F-4D88-459C-B8DE-B9213E793E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77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7474-34C6-4DD5-90F2-FA6867A6EF2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E83F-4D88-459C-B8DE-B9213E793E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783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7474-34C6-4DD5-90F2-FA6867A6EF2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E83F-4D88-459C-B8DE-B9213E793E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78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7474-34C6-4DD5-90F2-FA6867A6EF2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E83F-4D88-459C-B8DE-B9213E793E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771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7474-34C6-4DD5-90F2-FA6867A6EF2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E83F-4D88-459C-B8DE-B9213E793E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73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7474-34C6-4DD5-90F2-FA6867A6EF2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E83F-4D88-459C-B8DE-B9213E793E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691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7474-34C6-4DD5-90F2-FA6867A6EF2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E83F-4D88-459C-B8DE-B9213E793E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277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7474-34C6-4DD5-90F2-FA6867A6EF2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CE83F-4D88-459C-B8DE-B9213E793E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559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97474-34C6-4DD5-90F2-FA6867A6EF22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CE83F-4D88-459C-B8DE-B9213E793E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94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cs-CZ" sz="1800" dirty="0">
              <a:ea typeface="Times New Roman"/>
              <a:cs typeface="Times New Roman"/>
            </a:endParaRPr>
          </a:p>
          <a:p>
            <a:pPr lvl="8">
              <a:lnSpc>
                <a:spcPct val="115000"/>
              </a:lnSpc>
            </a:pPr>
            <a:r>
              <a:rPr lang="cs-CZ" sz="2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</a:t>
            </a:r>
            <a:endParaRPr lang="cs-CZ" sz="600" dirty="0"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14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/>
            </a:r>
            <a:br>
              <a:rPr lang="cs-CZ" sz="14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</a:b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Jméno autora:	Mgr. Mária Filipová</a:t>
            </a:r>
            <a:b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</a:b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Datum vytvoření</a:t>
            </a: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:          </a:t>
            </a: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7. 3. </a:t>
            </a: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2013</a:t>
            </a:r>
            <a:endParaRPr lang="cs-CZ" sz="3500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Číslo </a:t>
            </a:r>
            <a:r>
              <a:rPr lang="cs-CZ" sz="3500" dirty="0" err="1">
                <a:solidFill>
                  <a:srgbClr val="000000"/>
                </a:solidFill>
                <a:ea typeface="Times New Roman"/>
                <a:cs typeface="Times New Roman"/>
              </a:rPr>
              <a:t>DUMu</a:t>
            </a: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: 	VY_32_INOVACE_03_AJ_ACH</a:t>
            </a: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/>
            </a:r>
            <a:b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</a:b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Ročník</a:t>
            </a: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:                </a:t>
            </a: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         </a:t>
            </a: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1. – 4. ročník </a:t>
            </a:r>
            <a:endParaRPr lang="cs-CZ" sz="3500" dirty="0"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Vzdělávací </a:t>
            </a: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oblast: </a:t>
            </a: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	Jazyk </a:t>
            </a: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a jazyková komunikace</a:t>
            </a:r>
            <a:endParaRPr lang="cs-CZ" sz="3500" dirty="0"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Vzdělávací obor:  </a:t>
            </a: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	Anglický </a:t>
            </a: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jazyk</a:t>
            </a:r>
            <a:endParaRPr lang="cs-CZ" sz="3500" dirty="0"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Tematický okruh:  </a:t>
            </a: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	odborná </a:t>
            </a: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slovní zásoba pro studenty aplikované chemie </a:t>
            </a:r>
            <a:endParaRPr lang="cs-CZ" sz="3500" dirty="0"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Klíčová slova:       </a:t>
            </a: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        </a:t>
            </a: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z</a:t>
            </a: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ásady, kyseliny, lakmus, hydroxid, hydrogen</a:t>
            </a:r>
            <a:endParaRPr lang="cs-CZ" sz="3500" dirty="0"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/>
            </a:r>
            <a:b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</a:br>
            <a:endParaRPr lang="cs-CZ" sz="3500" dirty="0"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 </a:t>
            </a:r>
            <a:endParaRPr lang="cs-CZ" sz="3500" dirty="0"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3500" dirty="0" smtClean="0">
                <a:solidFill>
                  <a:srgbClr val="000000"/>
                </a:solidFill>
                <a:ea typeface="Times New Roman"/>
                <a:cs typeface="Times New Roman"/>
              </a:rPr>
              <a:t>Metodický list/anotace:</a:t>
            </a:r>
            <a:endParaRPr lang="cs-CZ" sz="3500" dirty="0"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Materiál slouží k seznámení se základní odbornou slovní zásobou pro studenty oborů  Aplikovaná chemie. Jedná se zejména o termíny z oblasti biologie a chemie. 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cs-CZ" sz="3500" dirty="0">
                <a:solidFill>
                  <a:srgbClr val="000000"/>
                </a:solidFill>
                <a:ea typeface="Times New Roman"/>
                <a:cs typeface="Times New Roman"/>
              </a:rPr>
              <a:t>Studenti odhadují na základě svých znalostí význam slov. V případě potřeby pracují se slovníkem. </a:t>
            </a:r>
          </a:p>
          <a:p>
            <a:pPr marL="0" indent="0">
              <a:lnSpc>
                <a:spcPct val="115000"/>
              </a:lnSpc>
              <a:buNone/>
            </a:pPr>
            <a:r>
              <a:rPr lang="cs-CZ" dirty="0">
                <a:solidFill>
                  <a:srgbClr val="000000"/>
                </a:solidFill>
                <a:ea typeface="Times New Roman"/>
                <a:cs typeface="Times New Roman"/>
              </a:rPr>
              <a:t/>
            </a:r>
            <a:br>
              <a:rPr lang="cs-CZ" dirty="0">
                <a:solidFill>
                  <a:srgbClr val="000000"/>
                </a:solidFill>
                <a:ea typeface="Times New Roman"/>
                <a:cs typeface="Times New Roman"/>
              </a:rPr>
            </a:br>
            <a:endParaRPr lang="cs-CZ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500" dirty="0">
                <a:ea typeface="Times New Roman"/>
                <a:cs typeface="Times New Roman"/>
              </a:rPr>
              <a:t> 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337" y="476672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0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Acids</a:t>
            </a:r>
            <a:r>
              <a:rPr lang="cs-CZ" dirty="0" smtClean="0"/>
              <a:t> and </a:t>
            </a:r>
            <a:r>
              <a:rPr lang="cs-CZ" dirty="0" err="1" smtClean="0"/>
              <a:t>basis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 </a:t>
            </a:r>
            <a:r>
              <a:rPr lang="cs-CZ" dirty="0" err="1" smtClean="0"/>
              <a:t>scale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263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pH </a:t>
            </a:r>
            <a:r>
              <a:rPr lang="cs-CZ" dirty="0" err="1" smtClean="0"/>
              <a:t>scale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range of numbers which indicate the acidity or alkalinity of solutions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called</a:t>
            </a:r>
            <a:r>
              <a:rPr lang="cs-CZ" dirty="0" smtClean="0"/>
              <a:t> t</a:t>
            </a:r>
            <a:r>
              <a:rPr lang="en-US" dirty="0" smtClean="0"/>
              <a:t>he </a:t>
            </a:r>
            <a:r>
              <a:rPr lang="en-US" b="1" i="1" dirty="0" smtClean="0"/>
              <a:t>pH scale </a:t>
            </a:r>
            <a:endParaRPr lang="cs-CZ" b="1" i="1" dirty="0" smtClean="0"/>
          </a:p>
          <a:p>
            <a:r>
              <a:rPr lang="en-US" dirty="0" smtClean="0"/>
              <a:t>a pH of less than 7</a:t>
            </a:r>
            <a:r>
              <a:rPr lang="cs-CZ" dirty="0" smtClean="0"/>
              <a:t> = </a:t>
            </a:r>
            <a:r>
              <a:rPr lang="cs-CZ" b="1" i="1" dirty="0" smtClean="0"/>
              <a:t>acid</a:t>
            </a:r>
            <a:endParaRPr lang="en-US" b="1" i="1" dirty="0" smtClean="0"/>
          </a:p>
          <a:p>
            <a:r>
              <a:rPr lang="en-US" dirty="0" smtClean="0"/>
              <a:t>a pH of more than 7</a:t>
            </a:r>
            <a:r>
              <a:rPr lang="cs-CZ" dirty="0" smtClean="0"/>
              <a:t>= </a:t>
            </a:r>
            <a:r>
              <a:rPr lang="cs-CZ" b="1" i="1" dirty="0" err="1" smtClean="0"/>
              <a:t>alkalis</a:t>
            </a:r>
            <a:endParaRPr lang="en-US" b="1" i="1" dirty="0" smtClean="0"/>
          </a:p>
          <a:p>
            <a:r>
              <a:rPr lang="en-US" dirty="0" smtClean="0"/>
              <a:t>neutral solutions </a:t>
            </a:r>
            <a:r>
              <a:rPr lang="cs-CZ" dirty="0" smtClean="0"/>
              <a:t>and </a:t>
            </a:r>
            <a:r>
              <a:rPr lang="cs-CZ" dirty="0" err="1" smtClean="0"/>
              <a:t>pure</a:t>
            </a:r>
            <a:r>
              <a:rPr lang="cs-CZ" dirty="0" smtClean="0"/>
              <a:t> </a:t>
            </a:r>
            <a:r>
              <a:rPr lang="cs-CZ" dirty="0" err="1" smtClean="0"/>
              <a:t>water</a:t>
            </a:r>
            <a:r>
              <a:rPr lang="cs-CZ" dirty="0" smtClean="0"/>
              <a:t> </a:t>
            </a:r>
            <a:r>
              <a:rPr lang="en-US" dirty="0" smtClean="0"/>
              <a:t>have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a </a:t>
            </a:r>
            <a:r>
              <a:rPr lang="en-US" dirty="0" smtClean="0"/>
              <a:t>pH equal to 7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749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Pic. 1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1881981"/>
            <a:ext cx="2095500" cy="3962400"/>
          </a:xfrm>
        </p:spPr>
      </p:pic>
    </p:spTree>
    <p:extLst>
      <p:ext uri="{BB962C8B-B14F-4D97-AF65-F5344CB8AC3E}">
        <p14:creationId xmlns:p14="http://schemas.microsoft.com/office/powerpoint/2010/main" val="374125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Acids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 smtClean="0"/>
              <a:t>a </a:t>
            </a:r>
            <a:r>
              <a:rPr lang="en-US" dirty="0" smtClean="0"/>
              <a:t>solution which contains </a:t>
            </a:r>
            <a:r>
              <a:rPr lang="en-US" b="1" i="1" dirty="0" smtClean="0"/>
              <a:t>hydrogen</a:t>
            </a:r>
            <a:r>
              <a:rPr lang="en-US" dirty="0" smtClean="0"/>
              <a:t> </a:t>
            </a:r>
            <a:r>
              <a:rPr lang="en-US" b="1" i="1" dirty="0" smtClean="0"/>
              <a:t>ions </a:t>
            </a:r>
            <a:r>
              <a:rPr lang="en-US" dirty="0" smtClean="0"/>
              <a:t>H+</a:t>
            </a:r>
            <a:r>
              <a:rPr lang="cs-CZ" dirty="0" smtClean="0"/>
              <a:t>  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b="1" i="1" dirty="0" smtClean="0"/>
              <a:t>acid</a:t>
            </a:r>
          </a:p>
          <a:p>
            <a:r>
              <a:rPr lang="cs-CZ" dirty="0" smtClean="0"/>
              <a:t>a </a:t>
            </a:r>
            <a:r>
              <a:rPr lang="en-US" dirty="0" smtClean="0"/>
              <a:t>solution contain</a:t>
            </a:r>
            <a:r>
              <a:rPr lang="cs-CZ" dirty="0" err="1" smtClean="0"/>
              <a:t>ing</a:t>
            </a:r>
            <a:r>
              <a:rPr lang="en-US" dirty="0" smtClean="0"/>
              <a:t> more H+</a:t>
            </a:r>
            <a:r>
              <a:rPr lang="cs-CZ" dirty="0" smtClean="0"/>
              <a:t> </a:t>
            </a:r>
            <a:r>
              <a:rPr lang="en-US" dirty="0" smtClean="0"/>
              <a:t>ions than does pure water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acid</a:t>
            </a:r>
          </a:p>
          <a:p>
            <a:r>
              <a:rPr lang="en-US" dirty="0" smtClean="0"/>
              <a:t>adding more water </a:t>
            </a:r>
            <a:r>
              <a:rPr lang="cs-CZ" dirty="0" smtClean="0"/>
              <a:t>to </a:t>
            </a:r>
            <a:r>
              <a:rPr lang="en-US" dirty="0" smtClean="0"/>
              <a:t>an acid increases the pH of the solution towards 7 making it less acidic.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03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Alkalis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 </a:t>
            </a:r>
            <a:r>
              <a:rPr lang="en-US" dirty="0" smtClean="0"/>
              <a:t>solution which contains </a:t>
            </a:r>
            <a:r>
              <a:rPr lang="en-US" b="1" i="1" dirty="0" smtClean="0"/>
              <a:t>hydroxide ions </a:t>
            </a:r>
            <a:r>
              <a:rPr lang="en-US" dirty="0" smtClean="0"/>
              <a:t>OH-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en-US" dirty="0" smtClean="0"/>
              <a:t> </a:t>
            </a:r>
            <a:r>
              <a:rPr lang="en-US" b="1" i="1" dirty="0" smtClean="0"/>
              <a:t>alkaline </a:t>
            </a:r>
            <a:endParaRPr lang="cs-CZ" b="1" i="1" dirty="0" smtClean="0"/>
          </a:p>
          <a:p>
            <a:r>
              <a:rPr lang="cs-CZ" dirty="0" smtClean="0"/>
              <a:t>a </a:t>
            </a:r>
            <a:r>
              <a:rPr lang="en-US" dirty="0" smtClean="0"/>
              <a:t>solution contain</a:t>
            </a:r>
            <a:r>
              <a:rPr lang="cs-CZ" dirty="0" err="1" smtClean="0"/>
              <a:t>ing</a:t>
            </a:r>
            <a:r>
              <a:rPr lang="cs-CZ" dirty="0" smtClean="0"/>
              <a:t> </a:t>
            </a:r>
            <a:r>
              <a:rPr lang="en-US" dirty="0" smtClean="0"/>
              <a:t>more OH-</a:t>
            </a:r>
            <a:r>
              <a:rPr lang="cs-CZ" dirty="0" smtClean="0"/>
              <a:t> </a:t>
            </a:r>
            <a:r>
              <a:rPr lang="en-US" dirty="0" smtClean="0"/>
              <a:t>ions than pure water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</a:t>
            </a:r>
            <a:r>
              <a:rPr lang="en-US" dirty="0" smtClean="0"/>
              <a:t>n alkaline </a:t>
            </a:r>
            <a:endParaRPr lang="cs-CZ" dirty="0" smtClean="0"/>
          </a:p>
          <a:p>
            <a:r>
              <a:rPr lang="cs-CZ" dirty="0"/>
              <a:t>d</a:t>
            </a:r>
            <a:r>
              <a:rPr lang="en-US" dirty="0" err="1" smtClean="0"/>
              <a:t>iluting</a:t>
            </a:r>
            <a:r>
              <a:rPr lang="en-US" dirty="0" smtClean="0"/>
              <a:t> an alkali by adding water decreases the pH of the solution towards 7 </a:t>
            </a:r>
            <a:r>
              <a:rPr lang="cs-CZ" dirty="0" smtClean="0"/>
              <a:t>and </a:t>
            </a:r>
            <a:r>
              <a:rPr lang="cs-CZ" dirty="0" err="1" smtClean="0"/>
              <a:t>makes</a:t>
            </a:r>
            <a:r>
              <a:rPr lang="en-US" dirty="0" smtClean="0"/>
              <a:t> it less alkaline.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20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Remember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en-US" dirty="0" err="1" smtClean="0"/>
              <a:t>cids</a:t>
            </a:r>
            <a:r>
              <a:rPr lang="en-US" dirty="0" smtClean="0"/>
              <a:t> and bases react together to form </a:t>
            </a:r>
            <a:r>
              <a:rPr lang="en-US" b="1" i="1" dirty="0" smtClean="0"/>
              <a:t>salts</a:t>
            </a:r>
            <a:r>
              <a:rPr lang="en-US" dirty="0" smtClean="0"/>
              <a:t> </a:t>
            </a:r>
            <a:r>
              <a:rPr lang="cs-CZ" dirty="0" err="1" smtClean="0"/>
              <a:t>or</a:t>
            </a:r>
            <a:r>
              <a:rPr lang="en-US" dirty="0" smtClean="0"/>
              <a:t> other products</a:t>
            </a:r>
            <a:endParaRPr lang="cs-CZ" dirty="0" smtClean="0"/>
          </a:p>
          <a:p>
            <a:r>
              <a:rPr lang="cs-CZ" b="1" i="1" dirty="0" smtClean="0"/>
              <a:t>l</a:t>
            </a:r>
            <a:r>
              <a:rPr lang="en-US" b="1" i="1" dirty="0" err="1" smtClean="0"/>
              <a:t>itmus</a:t>
            </a:r>
            <a:r>
              <a:rPr lang="en-US" b="1" i="1" dirty="0" smtClean="0"/>
              <a:t> indicator </a:t>
            </a:r>
            <a:r>
              <a:rPr lang="en-US" dirty="0" smtClean="0"/>
              <a:t>turns purple in neutral solutions</a:t>
            </a:r>
            <a:r>
              <a:rPr lang="cs-CZ" dirty="0" smtClean="0"/>
              <a:t>, </a:t>
            </a:r>
            <a:r>
              <a:rPr lang="en-US" dirty="0" smtClean="0"/>
              <a:t>red in acidic solutions and blue in alkaline solutions</a:t>
            </a:r>
            <a:endParaRPr lang="cs-CZ" dirty="0" smtClean="0"/>
          </a:p>
          <a:p>
            <a:r>
              <a:rPr lang="en-US" dirty="0" smtClean="0"/>
              <a:t>universal indicator can show us exactly how strongly acidic or alkaline a solution is</a:t>
            </a:r>
            <a:r>
              <a:rPr lang="cs-CZ" dirty="0" smtClean="0"/>
              <a:t>, </a:t>
            </a:r>
            <a:r>
              <a:rPr lang="cs-CZ" dirty="0"/>
              <a:t>t</a:t>
            </a:r>
            <a:r>
              <a:rPr lang="en-US" dirty="0" smtClean="0"/>
              <a:t>he pH scale runs from pH 0 to pH 14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91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Pic. 1 – pH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scale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/>
              <a:t>STEVENS, Edward. </a:t>
            </a:r>
            <a:r>
              <a:rPr lang="cs-CZ" sz="2800" i="1" dirty="0"/>
              <a:t>File:PH </a:t>
            </a:r>
            <a:r>
              <a:rPr lang="cs-CZ" sz="2800" i="1" dirty="0" err="1"/>
              <a:t>Scale.svg</a:t>
            </a:r>
            <a:r>
              <a:rPr lang="cs-CZ" sz="2800" i="1" dirty="0"/>
              <a:t> - </a:t>
            </a:r>
            <a:r>
              <a:rPr lang="cs-CZ" sz="2800" i="1" dirty="0" err="1"/>
              <a:t>Wikipedia</a:t>
            </a:r>
            <a:r>
              <a:rPr lang="cs-CZ" sz="2800" i="1" dirty="0"/>
              <a:t>, </a:t>
            </a:r>
            <a:r>
              <a:rPr lang="cs-CZ" sz="2800" i="1" dirty="0" err="1"/>
              <a:t>the</a:t>
            </a:r>
            <a:r>
              <a:rPr lang="cs-CZ" sz="2800" i="1" dirty="0"/>
              <a:t> free </a:t>
            </a:r>
            <a:r>
              <a:rPr lang="cs-CZ" sz="2800" i="1" dirty="0" err="1"/>
              <a:t>encyclopedia</a:t>
            </a:r>
            <a:r>
              <a:rPr lang="cs-CZ" sz="2800" dirty="0"/>
              <a:t> [online]. [cit. 12.6.2013]. Dostupný na WWW: http://en.wikipedia.org/wiki/File:PH_Scale.svg</a:t>
            </a:r>
            <a:endParaRPr lang="cs-CZ" sz="2800" dirty="0" smtClean="0">
              <a:latin typeface="Arial" pitchFamily="34" charset="0"/>
              <a:cs typeface="Arial" pitchFamily="34" charset="0"/>
              <a:hlinkClick r:id="rId2"/>
            </a:endParaRPr>
          </a:p>
          <a:p>
            <a:pPr marL="0" indent="0">
              <a:buNone/>
            </a:pPr>
            <a:endParaRPr lang="cs-CZ" sz="2800" dirty="0">
              <a:latin typeface="Arial" pitchFamily="34" charset="0"/>
              <a:cs typeface="Arial" pitchFamily="34" charset="0"/>
              <a:hlinkClick r:id="rId2"/>
            </a:endParaRPr>
          </a:p>
          <a:p>
            <a:pPr marL="0" indent="0">
              <a:buNone/>
            </a:pPr>
            <a:endParaRPr lang="cs-CZ" sz="2800" dirty="0" smtClean="0">
              <a:latin typeface="Arial" pitchFamily="34" charset="0"/>
              <a:cs typeface="Arial" pitchFamily="34" charset="0"/>
              <a:hlinkClick r:id="rId2"/>
            </a:endParaRP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607930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FABINI, Ján; BLAŽEK, Jaroslav. Chemie pro studijní obory SOŠ a SOU nechemického zaměření. Praha: SPN, 1999, ISBN 80-7235-104-4.  </a:t>
            </a:r>
          </a:p>
          <a:p>
            <a:r>
              <a:rPr lang="cs-CZ" dirty="0" smtClean="0"/>
              <a:t>PHILLIPS, Janet a kol. Oxford studijní slovník. Oxford: Oxford University </a:t>
            </a:r>
            <a:r>
              <a:rPr lang="cs-CZ" dirty="0" err="1" smtClean="0"/>
              <a:t>Press</a:t>
            </a:r>
            <a:r>
              <a:rPr lang="cs-CZ" dirty="0" smtClean="0"/>
              <a:t>, 2010, ISBN 978019 430655 3.</a:t>
            </a:r>
          </a:p>
          <a:p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2001-2013 [cit. 2013-06-06]. </a:t>
            </a:r>
            <a:r>
              <a:rPr lang="en-US" dirty="0" err="1"/>
              <a:t>Dostupné</a:t>
            </a:r>
            <a:r>
              <a:rPr lang="en-US" dirty="0"/>
              <a:t> z:</a:t>
            </a:r>
            <a:r>
              <a:rPr lang="en-US" dirty="0">
                <a:hlinkClick r:id="rId2"/>
              </a:rPr>
              <a:t>http://en.wikipedia.org/wiki/Main_Page</a:t>
            </a:r>
            <a:r>
              <a:rPr lang="en-US" dirty="0"/>
              <a:t>  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34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</TotalTime>
  <Words>266</Words>
  <Application>Microsoft Office PowerPoint</Application>
  <PresentationFormat>Předvádění na obrazovce (4:3)</PresentationFormat>
  <Paragraphs>48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Prezentace aplikace PowerPoint</vt:lpstr>
      <vt:lpstr>Acids and basis</vt:lpstr>
      <vt:lpstr>pH scale</vt:lpstr>
      <vt:lpstr>Pic. 1</vt:lpstr>
      <vt:lpstr>Acids</vt:lpstr>
      <vt:lpstr>Alkalis</vt:lpstr>
      <vt:lpstr>Remember</vt:lpstr>
      <vt:lpstr>Citace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Acids and basis</dc:title>
  <dc:creator>Lenovo</dc:creator>
  <cp:lastModifiedBy>Lenovo</cp:lastModifiedBy>
  <cp:revision>25</cp:revision>
  <dcterms:created xsi:type="dcterms:W3CDTF">2013-03-10T10:25:56Z</dcterms:created>
  <dcterms:modified xsi:type="dcterms:W3CDTF">2013-06-24T05:37:38Z</dcterms:modified>
</cp:coreProperties>
</file>