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79" r:id="rId4"/>
    <p:sldId id="284" r:id="rId5"/>
    <p:sldId id="281" r:id="rId6"/>
    <p:sldId id="282" r:id="rId7"/>
    <p:sldId id="283" r:id="rId8"/>
    <p:sldId id="287" r:id="rId9"/>
    <p:sldId id="261" r:id="rId10"/>
    <p:sldId id="28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66" d="100"/>
          <a:sy n="66" d="100"/>
        </p:scale>
        <p:origin x="-216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0EB5F3-C991-430A-AA3D-E95CD6E925E8}" type="datetimeFigureOut">
              <a:rPr lang="cs-CZ"/>
              <a:pPr>
                <a:defRPr/>
              </a:pPr>
              <a:t>16.11.2013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5F8057-9F49-4354-93FE-0264ADA3DB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62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DCB26-BC9D-41F7-A2C1-E16B80DA1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BCB2-9B4C-4C15-A665-0998625EC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7622-5E5E-4034-9E94-BA32D938C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6BD0-5804-4263-A9B7-81C1BD7491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39729-86B1-4981-8EAF-843082D3E0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71D15-D48B-42D6-95B1-D3526B86FF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D96F1-7A42-48F7-89F7-5B6F68D525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A7185-F8B4-4FF9-AA9D-0FC886596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A659-BAC1-43A7-838C-37E0FC162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3705-0930-40DB-800E-DEDA5F739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68808-02F9-4466-8ADA-0923978DD8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A85B-6F3A-458E-B07F-CBF788F828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BBFFA1-9C78-4FE0-93B8-17D5C4C2CA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ymbol_baterie_2.svg" TargetMode="External"/><Relationship Id="rId7" Type="http://schemas.openxmlformats.org/officeDocument/2006/relationships/hyperlink" Target="http://techmania.cz/edutorium/art_exponaty.php?xkat=fyzika&amp;xser=456c656b747269636bfd2070726f7564h&amp;key=395" TargetMode="External"/><Relationship Id="rId2" Type="http://schemas.openxmlformats.org/officeDocument/2006/relationships/hyperlink" Target="http://pixabay.com/cs/auto-baterie-elektrick%C3%BD-recyklovan%C3%BD-3573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z.cz/edee/content/microsites/elektrina/fyz2.htm" TargetMode="External"/><Relationship Id="rId5" Type="http://schemas.openxmlformats.org/officeDocument/2006/relationships/hyperlink" Target="http://cs.wikipedia.org/wiki/Soubor:Znacka_Generatoru.svg" TargetMode="External"/><Relationship Id="rId4" Type="http://schemas.openxmlformats.org/officeDocument/2006/relationships/hyperlink" Target="http://cs.wikipedia.org/wiki/Soubor:ZnackaZdroj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10. 9.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VY_32_INOVACE_02_ZT_E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-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Elektrotechnika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Téma</a:t>
            </a:r>
            <a:r>
              <a:rPr lang="cs-CZ" sz="1200" b="1" smtClean="0">
                <a:latin typeface="Verdana" pitchFamily="34" charset="0"/>
              </a:rPr>
              <a:t>: </a:t>
            </a:r>
            <a:r>
              <a:rPr lang="cs-CZ" sz="1200" b="1" smtClean="0">
                <a:latin typeface="Verdana" pitchFamily="34" charset="0"/>
              </a:rPr>
              <a:t>Z</a:t>
            </a:r>
            <a:r>
              <a:rPr lang="cs-CZ" sz="1200" b="1" smtClean="0"/>
              <a:t>droj </a:t>
            </a:r>
            <a:r>
              <a:rPr lang="cs-CZ" sz="1200" b="1" dirty="0" smtClean="0"/>
              <a:t>elektrického proudu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  <a:endParaRPr lang="cs-CZ" sz="12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cs-CZ" sz="1200" b="1" dirty="0" smtClean="0"/>
          </a:p>
          <a:p>
            <a:pPr marL="0" indent="0" algn="just" eaLnBrk="1" hangingPunct="1">
              <a:lnSpc>
                <a:spcPct val="90000"/>
              </a:lnSpc>
            </a:pPr>
            <a:r>
              <a:rPr lang="cs-CZ" sz="1200" i="1" dirty="0" smtClean="0"/>
              <a:t> Rozdělení, charakteristika a zapojení stejnosměrných elektrických zdrojů.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cs-CZ" sz="1200" i="1" dirty="0" smtClean="0"/>
              <a:t>Vlastnosti sériového a paralelního zapojení zdrojů.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cs-CZ" sz="1200" i="1" dirty="0" smtClean="0"/>
              <a:t>Schematické značky,  shrnutí základních pojmů.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cs-CZ" sz="1200" i="1" dirty="0" smtClean="0"/>
          </a:p>
          <a:p>
            <a:pPr marL="0" indent="0"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15362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536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6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6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6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6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6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6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7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38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31800" y="1674772"/>
            <a:ext cx="823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24.8.2013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</a:t>
            </a:r>
            <a:r>
              <a:rPr lang="en-US" sz="1400">
                <a:hlinkClick r:id="rId2"/>
              </a:rPr>
              <a:t>://</a:t>
            </a:r>
            <a:r>
              <a:rPr lang="en-US" sz="1400" smtClean="0">
                <a:hlinkClick r:id="rId2"/>
              </a:rPr>
              <a:t>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3863" y="593685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387008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9144000" cy="243205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Verdana" pitchFamily="34" charset="0"/>
              </a:rPr>
              <a:t>Zdroj elektrického proudu</a:t>
            </a:r>
            <a:endParaRPr lang="cs-CZ" dirty="0" smtClean="0">
              <a:latin typeface="Verdan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0213" y="3159125"/>
            <a:ext cx="3376612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2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Druhy zdrojů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Porovnání zdrojů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Elektrický zdroj v obvodu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Sériové zapojení zdrojů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Paralelní zapojení zdrojů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Shrnutí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16387" name="Picture 8" descr="Auto, Baterie, Elektrický, Recyklovaný, Vozidl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1275" y="2303463"/>
            <a:ext cx="4341813" cy="43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7677345" y="6039290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8900"/>
          </a:xfrm>
        </p:spPr>
        <p:txBody>
          <a:bodyPr/>
          <a:lstStyle/>
          <a:p>
            <a:r>
              <a:rPr lang="cs-CZ" smtClean="0"/>
              <a:t>Druhy zdrojů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25425" y="1498600"/>
            <a:ext cx="87122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/>
              <a:t>   </a:t>
            </a:r>
            <a:r>
              <a:rPr lang="cs-CZ" b="1"/>
              <a:t>chemické zdroje</a:t>
            </a:r>
            <a:r>
              <a:rPr lang="cs-CZ"/>
              <a:t> – galvanické články</a:t>
            </a:r>
          </a:p>
          <a:p>
            <a:pPr lvl="1">
              <a:buFontTx/>
              <a:buChar char="•"/>
            </a:pPr>
            <a:r>
              <a:rPr lang="cs-CZ"/>
              <a:t>   </a:t>
            </a:r>
            <a:r>
              <a:rPr lang="cs-CZ" b="1"/>
              <a:t>jednorázové</a:t>
            </a:r>
            <a:r>
              <a:rPr lang="cs-CZ"/>
              <a:t> – primární články (po spotřebování energie se nedá napětí obnovit, pro tužkové baterie již však existují speciální nabíječky)</a:t>
            </a:r>
          </a:p>
          <a:p>
            <a:pPr lvl="2">
              <a:buFontTx/>
              <a:buChar char="•"/>
            </a:pPr>
            <a:r>
              <a:rPr lang="cs-CZ"/>
              <a:t>   Voltův článek</a:t>
            </a:r>
          </a:p>
          <a:p>
            <a:pPr lvl="2">
              <a:buFontTx/>
              <a:buChar char="•"/>
            </a:pPr>
            <a:r>
              <a:rPr lang="cs-CZ"/>
              <a:t>   salmiakový článek (Leclancheův článek)</a:t>
            </a:r>
          </a:p>
          <a:p>
            <a:pPr lvl="2">
              <a:buFontTx/>
              <a:buChar char="•"/>
            </a:pPr>
            <a:r>
              <a:rPr lang="cs-CZ"/>
              <a:t>   alkalický článek</a:t>
            </a:r>
          </a:p>
          <a:p>
            <a:pPr lvl="1">
              <a:buFontTx/>
              <a:buChar char="•"/>
            </a:pPr>
            <a:r>
              <a:rPr lang="cs-CZ"/>
              <a:t>   </a:t>
            </a:r>
            <a:r>
              <a:rPr lang="cs-CZ" b="1"/>
              <a:t>dobíjitelné</a:t>
            </a:r>
            <a:r>
              <a:rPr lang="cs-CZ"/>
              <a:t> – akumulátory, sekundární články (po spotřebování energie se  </a:t>
            </a:r>
            <a:br>
              <a:rPr lang="cs-CZ"/>
            </a:br>
            <a:r>
              <a:rPr lang="cs-CZ"/>
              <a:t>                         dají opětovně nabít</a:t>
            </a:r>
          </a:p>
          <a:p>
            <a:pPr lvl="2">
              <a:buFontTx/>
              <a:buChar char="•"/>
            </a:pPr>
            <a:r>
              <a:rPr lang="cs-CZ"/>
              <a:t>   olověný akumulátor</a:t>
            </a:r>
          </a:p>
          <a:p>
            <a:pPr lvl="2">
              <a:buFontTx/>
              <a:buChar char="•"/>
            </a:pPr>
            <a:r>
              <a:rPr lang="cs-CZ"/>
              <a:t>   alkalický akumulátor</a:t>
            </a:r>
          </a:p>
          <a:p>
            <a:pPr lvl="1">
              <a:buFontTx/>
              <a:buChar char="•"/>
            </a:pPr>
            <a:r>
              <a:rPr lang="cs-CZ"/>
              <a:t>   </a:t>
            </a:r>
            <a:r>
              <a:rPr lang="cs-CZ" b="1"/>
              <a:t>palivové články</a:t>
            </a:r>
            <a:r>
              <a:rPr lang="cs-CZ"/>
              <a:t> – elektrochemické zařízení přeměňující přímo chemickou  </a:t>
            </a:r>
            <a:br>
              <a:rPr lang="cs-CZ"/>
            </a:br>
            <a:r>
              <a:rPr lang="cs-CZ"/>
              <a:t>                                energii paliva a okysličovadla na energii elektrickou. </a:t>
            </a:r>
          </a:p>
          <a:p>
            <a:pPr>
              <a:buFontTx/>
              <a:buChar char="•"/>
            </a:pPr>
            <a:r>
              <a:rPr lang="cs-CZ"/>
              <a:t>   </a:t>
            </a:r>
            <a:r>
              <a:rPr lang="cs-CZ" b="1"/>
              <a:t>mechanické zdroje</a:t>
            </a:r>
            <a:r>
              <a:rPr lang="cs-CZ"/>
              <a:t> (generátory)</a:t>
            </a:r>
          </a:p>
          <a:p>
            <a:pPr lvl="1">
              <a:buFontTx/>
              <a:buChar char="•"/>
            </a:pPr>
            <a:r>
              <a:rPr lang="cs-CZ"/>
              <a:t>   dynamo</a:t>
            </a:r>
          </a:p>
          <a:p>
            <a:pPr lvl="1">
              <a:buFontTx/>
              <a:buChar char="•"/>
            </a:pPr>
            <a:r>
              <a:rPr lang="cs-CZ"/>
              <a:t>   alternátor</a:t>
            </a:r>
          </a:p>
          <a:p>
            <a:pPr>
              <a:buFontTx/>
              <a:buChar char="•"/>
            </a:pPr>
            <a:r>
              <a:rPr lang="cs-CZ"/>
              <a:t>   </a:t>
            </a:r>
            <a:r>
              <a:rPr lang="cs-CZ" b="1"/>
              <a:t>tepelné zdroje</a:t>
            </a:r>
            <a:r>
              <a:rPr lang="cs-CZ"/>
              <a:t> – termočlánek (termoelektrický článek)</a:t>
            </a:r>
          </a:p>
          <a:p>
            <a:pPr>
              <a:buFontTx/>
              <a:buChar char="•"/>
            </a:pPr>
            <a:r>
              <a:rPr lang="cs-CZ"/>
              <a:t>   </a:t>
            </a:r>
            <a:r>
              <a:rPr lang="cs-CZ" b="1"/>
              <a:t>fotoelektrické zdroje</a:t>
            </a:r>
            <a:r>
              <a:rPr lang="cs-CZ"/>
              <a:t> – fotovoltaický článek (sluneční článek)</a:t>
            </a:r>
          </a:p>
          <a:p>
            <a:pPr>
              <a:buFontTx/>
              <a:buChar char="•"/>
            </a:pPr>
            <a:r>
              <a:rPr lang="cs-CZ"/>
              <a:t>   </a:t>
            </a:r>
            <a:r>
              <a:rPr lang="cs-CZ" b="1"/>
              <a:t>fyziologické zdroje</a:t>
            </a:r>
            <a:r>
              <a:rPr lang="cs-CZ"/>
              <a:t> - elektroplaxy rejnoka, paúhoře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9600" cy="1143000"/>
          </a:xfrm>
        </p:spPr>
        <p:txBody>
          <a:bodyPr/>
          <a:lstStyle/>
          <a:p>
            <a:r>
              <a:rPr lang="cs-CZ" smtClean="0"/>
              <a:t>Porovnání zdrojů</a:t>
            </a:r>
          </a:p>
        </p:txBody>
      </p:sp>
      <p:graphicFrame>
        <p:nvGraphicFramePr>
          <p:cNvPr id="33840" name="Group 48"/>
          <p:cNvGraphicFramePr>
            <a:graphicFrameLocks noGrp="1"/>
          </p:cNvGraphicFramePr>
          <p:nvPr>
            <p:ph idx="1"/>
          </p:nvPr>
        </p:nvGraphicFramePr>
        <p:xfrm>
          <a:off x="457200" y="1425575"/>
          <a:ext cx="8229600" cy="3353119"/>
        </p:xfrm>
        <a:graphic>
          <a:graphicData uri="http://schemas.openxmlformats.org/drawingml/2006/table">
            <a:tbl>
              <a:tblPr/>
              <a:tblGrid>
                <a:gridCol w="3141663"/>
                <a:gridCol w="2951162"/>
                <a:gridCol w="2136775"/>
              </a:tblGrid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zdroje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elektromotorické napětí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typické použití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salmiakový článek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 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obyčejné baterie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alkalický článek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 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kvalitnější baterie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olověný akumulátor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12,2 V +)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automobil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Li-Ion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 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mobilní telefon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malý alternátor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 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jízdní kolo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velký generátor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20 000 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elektrárna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termočlánek Fe-konstantan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0,002 V ++)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doplňkový zdroj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fotoelektrický článek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 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družice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8476" name="Rectangle 49"/>
          <p:cNvSpPr>
            <a:spLocks noChangeArrowheads="1"/>
          </p:cNvSpPr>
          <p:nvPr/>
        </p:nvSpPr>
        <p:spPr bwMode="auto">
          <a:xfrm>
            <a:off x="431800" y="5176838"/>
            <a:ext cx="300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Výkon elektrického zdroje</a:t>
            </a:r>
          </a:p>
        </p:txBody>
      </p:sp>
      <p:sp>
        <p:nvSpPr>
          <p:cNvPr id="18477" name="Rectangle 50"/>
          <p:cNvSpPr>
            <a:spLocks noChangeArrowheads="1"/>
          </p:cNvSpPr>
          <p:nvPr/>
        </p:nvSpPr>
        <p:spPr bwMode="auto">
          <a:xfrm>
            <a:off x="431800" y="5768975"/>
            <a:ext cx="8189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Elektrický zdroj vykonává v elektrickém obvodu elektrickou práci.</a:t>
            </a:r>
          </a:p>
          <a:p>
            <a:r>
              <a:rPr lang="cs-CZ"/>
              <a:t>Velikost této práce za jednotku času je elektrický výkon zdroje.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Elektrický zdroj v obvodu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206375" y="1493838"/>
            <a:ext cx="871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Po připojení zdroje do uzavřeného elektrického obvodu začne obvodem procházet elektrický proud.</a:t>
            </a:r>
          </a:p>
          <a:p>
            <a:r>
              <a:rPr lang="cs-CZ" dirty="0"/>
              <a:t>Na rozdíl od elektromotorického napětí však proud kromě zdroje závisí také na dalších parametrech obvodu.</a:t>
            </a:r>
          </a:p>
        </p:txBody>
      </p:sp>
      <p:pic>
        <p:nvPicPr>
          <p:cNvPr id="19459" name="Picture 7" descr="Soubor:Symbol baterie 2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749" y="4048674"/>
            <a:ext cx="3524251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9" descr="Soubor:ZnackaZdroj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438" y="4059238"/>
            <a:ext cx="3362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1" descr="Soubor:Znacka Generatoru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0450" y="4240213"/>
            <a:ext cx="1257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161925" y="5802313"/>
            <a:ext cx="3357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/>
              <a:t>obecná značka baterie</a:t>
            </a:r>
          </a:p>
          <a:p>
            <a:r>
              <a:rPr lang="cs-CZ"/>
              <a:t>a značka vícečlánkové baterie </a:t>
            </a:r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4154488" y="5768975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/>
              <a:t>značky pro zdroje </a:t>
            </a: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3086100" y="3332317"/>
            <a:ext cx="324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b="1" dirty="0"/>
              <a:t>Značení elektrických zdrojů </a:t>
            </a:r>
          </a:p>
        </p:txBody>
      </p:sp>
      <p:sp>
        <p:nvSpPr>
          <p:cNvPr id="19465" name="Rectangle 20"/>
          <p:cNvSpPr>
            <a:spLocks noChangeArrowheads="1"/>
          </p:cNvSpPr>
          <p:nvPr/>
        </p:nvSpPr>
        <p:spPr bwMode="auto">
          <a:xfrm>
            <a:off x="7227888" y="5678488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dirty="0"/>
              <a:t>značka</a:t>
            </a:r>
          </a:p>
          <a:p>
            <a:pPr algn="ctr"/>
            <a:r>
              <a:rPr lang="cs-CZ" dirty="0"/>
              <a:t>pro generátor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748562" y="5245635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16114" y="5251613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055612" y="5251613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4</a:t>
            </a:r>
            <a:endParaRPr lang="cs-CZ" sz="105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06375" y="2798930"/>
            <a:ext cx="846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Rozlišuje nezávislé a závislé </a:t>
            </a:r>
            <a:r>
              <a:rPr lang="cs-CZ" dirty="0"/>
              <a:t>zdroje </a:t>
            </a:r>
            <a:r>
              <a:rPr lang="cs-CZ" dirty="0" smtClean="0"/>
              <a:t>napětí a zdroje proudu.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1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78650"/>
            <a:ext cx="8229600" cy="1143000"/>
          </a:xfrm>
        </p:spPr>
        <p:txBody>
          <a:bodyPr/>
          <a:lstStyle/>
          <a:p>
            <a:r>
              <a:rPr lang="cs-CZ" smtClean="0"/>
              <a:t>Sériové zapojení zdrojů</a:t>
            </a:r>
          </a:p>
        </p:txBody>
      </p:sp>
      <p:sp>
        <p:nvSpPr>
          <p:cNvPr id="31762" name="Rectangle 7"/>
          <p:cNvSpPr>
            <a:spLocks noChangeArrowheads="1"/>
          </p:cNvSpPr>
          <p:nvPr/>
        </p:nvSpPr>
        <p:spPr bwMode="auto">
          <a:xfrm>
            <a:off x="522288" y="1268413"/>
            <a:ext cx="8324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Sériové zapojení dvou a více zdrojů má za následek zvýšení celkového elektromotorického napětí: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Větším elektromotorickým napětí se dosáhne zvětšení výkonu zdroje, nevýhodou je zvětšení celkového vnitřního odporu:</a:t>
            </a:r>
          </a:p>
          <a:p>
            <a:r>
              <a:rPr lang="cs-CZ" dirty="0" err="1"/>
              <a:t>R_i</a:t>
            </a:r>
            <a:r>
              <a:rPr lang="cs-CZ" dirty="0"/>
              <a:t> = R_{i1} + R_{i2} + ... + </a:t>
            </a:r>
            <a:r>
              <a:rPr lang="cs-CZ" dirty="0" err="1"/>
              <a:t>R_in</a:t>
            </a:r>
            <a:endParaRPr lang="cs-CZ" dirty="0"/>
          </a:p>
          <a:p>
            <a:endParaRPr lang="cs-CZ" dirty="0"/>
          </a:p>
          <a:p>
            <a:r>
              <a:rPr lang="cs-CZ" dirty="0"/>
              <a:t>Sériové zapojení zdrojů se uskutečňuje vodivým spojením pólů s opačnou polaritou.</a:t>
            </a:r>
          </a:p>
          <a:p>
            <a:endParaRPr lang="cs-CZ" dirty="0"/>
          </a:p>
          <a:p>
            <a:r>
              <a:rPr lang="cs-CZ" dirty="0"/>
              <a:t>Prakticky se používá např. v plochých bateriích (3 suché články = 3 × 1,5 V = 4,5 V), v kapesních svítilnách (sériové zapojení více baterií), v automobilových akumulátorech (6 jednoduchých akumulátorů = 6 × 2 V = 12 V), ap.</a:t>
            </a:r>
          </a:p>
        </p:txBody>
      </p:sp>
      <p:pic>
        <p:nvPicPr>
          <p:cNvPr id="31763" name="Picture 9" descr="Sériov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8" y="5408613"/>
            <a:ext cx="2724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7525" y="5295900"/>
            <a:ext cx="19621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5" name="Rectangle 15"/>
          <p:cNvSpPr>
            <a:spLocks noChangeArrowheads="1"/>
          </p:cNvSpPr>
          <p:nvPr/>
        </p:nvSpPr>
        <p:spPr bwMode="auto">
          <a:xfrm>
            <a:off x="3581400" y="5434013"/>
            <a:ext cx="31321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>Při tomto spojení prochází všemi zdroji stejný proud. </a:t>
            </a:r>
          </a:p>
          <a:p>
            <a:endParaRPr lang="cs-CZ" dirty="0"/>
          </a:p>
          <a:p>
            <a:pPr algn="ctr"/>
            <a:r>
              <a:rPr lang="cs-CZ" dirty="0"/>
              <a:t>I [A] = konstanta</a:t>
            </a:r>
          </a:p>
        </p:txBody>
      </p:sp>
      <p:graphicFrame>
        <p:nvGraphicFramePr>
          <p:cNvPr id="31760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3627438" y="1743075"/>
          <a:ext cx="34972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Rovnice" r:id="rId5" imgW="1574640" imgH="228600" progId="Equation.3">
                  <p:embed/>
                </p:oleObj>
              </mc:Choice>
              <mc:Fallback>
                <p:oleObj name="Rovnice" r:id="rId5" imgW="157464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1743075"/>
                        <a:ext cx="34972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677345" y="6039290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71363" y="6551613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5</a:t>
            </a:r>
            <a:endParaRPr lang="cs-CZ" sz="105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133916" y="6551613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6</a:t>
            </a:r>
            <a:endParaRPr lang="cs-CZ" sz="10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Paralelní zapojení zdrojů</a:t>
            </a:r>
          </a:p>
        </p:txBody>
      </p:sp>
      <p:sp>
        <p:nvSpPr>
          <p:cNvPr id="32781" name="Rectangle 4"/>
          <p:cNvSpPr>
            <a:spLocks noChangeArrowheads="1"/>
          </p:cNvSpPr>
          <p:nvPr/>
        </p:nvSpPr>
        <p:spPr bwMode="auto">
          <a:xfrm>
            <a:off x="206375" y="1089025"/>
            <a:ext cx="84613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Paralelním zapojením dvou a více zdrojů se nezvyšuje elektromotorické napětí, ale celkový elektrický výkon zdrojů, které jsou schopny dodávat při stejném napětí větší elektrický proud.</a:t>
            </a:r>
          </a:p>
          <a:p>
            <a:endParaRPr lang="cs-CZ"/>
          </a:p>
          <a:p>
            <a:r>
              <a:rPr lang="cs-CZ"/>
              <a:t>Důležitou podmínkou je stejná velikost elektromotorických napětí jednotlivých zdrojů, aby nedocházelo k tomu, že silnější zdroj bude způsobovat elektrický proud opačného směru ve slabším zdroji. To by představovalo ztráty elektrické energie, v chemických zdrojích by to mohlo způsobit nežádoucí chemické změny.</a:t>
            </a:r>
          </a:p>
          <a:p>
            <a:endParaRPr lang="cs-CZ"/>
          </a:p>
          <a:p>
            <a:r>
              <a:rPr lang="cs-CZ"/>
              <a:t>Paralelní zapojení se uskutečňuje vodivým spojením pólů se stejnou polaritou.</a:t>
            </a:r>
          </a:p>
          <a:p>
            <a:endParaRPr lang="cs-CZ"/>
          </a:p>
          <a:p>
            <a:r>
              <a:rPr lang="cs-CZ"/>
              <a:t>Praktické použití je v rozvětvených elektrických obvodech, kde se elektrický proud rozděluje do více větví a je třeba, aby celkový elektrický proud dodávaný zdrojem měl dostatečnou velikost</a:t>
            </a:r>
          </a:p>
        </p:txBody>
      </p:sp>
      <p:pic>
        <p:nvPicPr>
          <p:cNvPr id="32782" name="Picture 6" descr="Paralelní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863" y="5319713"/>
            <a:ext cx="297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3" name="Rectangle 10"/>
          <p:cNvSpPr>
            <a:spLocks noChangeArrowheads="1"/>
          </p:cNvSpPr>
          <p:nvPr/>
        </p:nvSpPr>
        <p:spPr bwMode="auto">
          <a:xfrm>
            <a:off x="3536950" y="6084888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U [V] = konstanta</a:t>
            </a:r>
          </a:p>
        </p:txBody>
      </p:sp>
      <p:graphicFrame>
        <p:nvGraphicFramePr>
          <p:cNvPr id="3277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3582988" y="5364163"/>
          <a:ext cx="18462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Rovnice" r:id="rId4" imgW="876240" imgH="228600" progId="Equation.3">
                  <p:embed/>
                </p:oleObj>
              </mc:Choice>
              <mc:Fallback>
                <p:oleObj name="Rovnice" r:id="rId4" imgW="8762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5364163"/>
                        <a:ext cx="18462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4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16563" y="5359400"/>
            <a:ext cx="3286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593588" y="6469192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7</a:t>
            </a:r>
            <a:endParaRPr lang="cs-CZ" sz="105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127613" y="6469192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8</a:t>
            </a:r>
            <a:endParaRPr lang="cs-CZ" sz="10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425"/>
            <a:ext cx="8229600" cy="1143000"/>
          </a:xfrm>
        </p:spPr>
        <p:txBody>
          <a:bodyPr/>
          <a:lstStyle/>
          <a:p>
            <a:r>
              <a:rPr lang="cs-CZ" smtClean="0"/>
              <a:t>Shrnutí</a:t>
            </a: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206375" y="1179513"/>
            <a:ext cx="8723313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Kapacita článku</a:t>
            </a:r>
            <a:r>
              <a:rPr lang="cs-CZ"/>
              <a:t> - součin vybíjecího proudu a celkové doby vybíjení, udává se v ampérhodinách (Ah). Například kapacita automobilového akumulátoru 40 Ah znamená, že akumulátor se může proudem 1 A vybíjet po dobu 20 h, proudem 2 A se může vybíjet 10 h atd.</a:t>
            </a:r>
            <a:br>
              <a:rPr lang="cs-CZ"/>
            </a:br>
            <a:endParaRPr lang="cs-CZ"/>
          </a:p>
          <a:p>
            <a:r>
              <a:rPr lang="cs-CZ" b="1"/>
              <a:t>Elektromotorické napětí</a:t>
            </a:r>
            <a:r>
              <a:rPr lang="cs-CZ"/>
              <a:t> - napětí nezatíženého článku, tj. článku, ke kterému není připojený žádný spotřebič</a:t>
            </a:r>
            <a:br>
              <a:rPr lang="cs-CZ"/>
            </a:br>
            <a:endParaRPr lang="cs-CZ"/>
          </a:p>
          <a:p>
            <a:r>
              <a:rPr lang="cs-CZ" b="1"/>
              <a:t>Vnitřní odpor</a:t>
            </a:r>
            <a:r>
              <a:rPr lang="cs-CZ"/>
              <a:t> - odpor vnitřních vodivých částí galvanického článku (elektrody, elektrolyt), vnitřní odpor článku se při odběru proudu postupně zvětšuje, článek se vybíjí</a:t>
            </a:r>
            <a:br>
              <a:rPr lang="cs-CZ"/>
            </a:br>
            <a:endParaRPr lang="cs-CZ"/>
          </a:p>
          <a:p>
            <a:r>
              <a:rPr lang="cs-CZ" b="1"/>
              <a:t>Svorkové napětí</a:t>
            </a:r>
            <a:r>
              <a:rPr lang="cs-CZ"/>
              <a:t> - napětí zatíženého článku, je vždy menší než elektromotorické napětí. Rozdíl mezi svorkovým a elektromotorickým napětím je tím větší, čím větší je odebíraný proud a čím větší je vnitřní odpor (tj. čím vyčerpanější je článek)</a:t>
            </a:r>
            <a:br>
              <a:rPr lang="cs-CZ"/>
            </a:br>
            <a:endParaRPr lang="cs-CZ"/>
          </a:p>
          <a:p>
            <a:r>
              <a:rPr lang="cs-CZ" b="1"/>
              <a:t>Zapojení článků</a:t>
            </a:r>
            <a:r>
              <a:rPr lang="cs-CZ"/>
              <a:t> - při sériovém zapojení je celkové napětí součtem napětí jednotlivých článků, ale vnitřní odpor baterie je větší. Paralelní zapojení se používá v případě, že je třeba větší odběr proudu ze zdroje - při paralelním zapojení je menší vnitřní odpor zdroje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3673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NEMO. </a:t>
            </a:r>
            <a:r>
              <a:rPr lang="cs-CZ" sz="1400" i="1" dirty="0"/>
              <a:t>Auto, Baterie, Elektrický - Volně dostupný obrázek - 35733</a:t>
            </a:r>
            <a:r>
              <a:rPr lang="cs-CZ" sz="1400" dirty="0"/>
              <a:t> [online]. [cit. 13.11.2013]. Dostupný na WWW: </a:t>
            </a:r>
            <a:r>
              <a:rPr lang="cs-CZ" sz="1400" dirty="0">
                <a:hlinkClick r:id="rId2"/>
              </a:rPr>
              <a:t>http://pixabay.com/cs/auto-baterie-elektrick%C3%BD-recyklovan%C3%BD-35733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2 </a:t>
            </a:r>
            <a:r>
              <a:rPr lang="cs-CZ" sz="1400" dirty="0"/>
              <a:t>NÁDVORNÍK. </a:t>
            </a:r>
            <a:r>
              <a:rPr lang="cs-CZ" sz="1400" i="1" dirty="0" err="1"/>
              <a:t>Soubor:Symbol</a:t>
            </a:r>
            <a:r>
              <a:rPr lang="cs-CZ" sz="1400" i="1" dirty="0"/>
              <a:t> baterie 2.svg – Wikipedie</a:t>
            </a:r>
            <a:r>
              <a:rPr lang="cs-CZ" sz="1400" dirty="0"/>
              <a:t> [online]. [cit. 16.11.2013].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cs.wikipedia.org/wiki/Soubor:Symbol_baterie_2.svg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3 </a:t>
            </a:r>
            <a:r>
              <a:rPr lang="cs-CZ" sz="1400" dirty="0"/>
              <a:t>NÁDVORNÍK. </a:t>
            </a:r>
            <a:r>
              <a:rPr lang="cs-CZ" sz="1400" i="1" dirty="0" err="1"/>
              <a:t>Soubor:ZnackaZdroje.jpg</a:t>
            </a:r>
            <a:r>
              <a:rPr lang="cs-CZ" sz="1400" i="1" dirty="0"/>
              <a:t> – Wikipedie</a:t>
            </a:r>
            <a:r>
              <a:rPr lang="cs-CZ" sz="1400" dirty="0"/>
              <a:t> [online]. [cit. 16.11.2013]. 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cs.wikipedia.org/wiki/Soubor:ZnackaZdroje.jpg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4 </a:t>
            </a:r>
            <a:r>
              <a:rPr lang="cs-CZ" sz="1400" dirty="0"/>
              <a:t>NÁDVORNÍK. </a:t>
            </a:r>
            <a:r>
              <a:rPr lang="cs-CZ" sz="1400" i="1" dirty="0" err="1"/>
              <a:t>Soubor:Znacka</a:t>
            </a:r>
            <a:r>
              <a:rPr lang="cs-CZ" sz="1400" i="1" dirty="0"/>
              <a:t> </a:t>
            </a:r>
            <a:r>
              <a:rPr lang="cs-CZ" sz="1400" i="1" dirty="0" err="1"/>
              <a:t>Generatoru.svg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16.11.2013]. Dostupný na WWW: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cs.wikipedia.org/wiki/Soubor:Znacka_Generatoru.svg</a:t>
            </a:r>
            <a:r>
              <a:rPr lang="cs-CZ" sz="14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5 </a:t>
            </a:r>
            <a:r>
              <a:rPr lang="cs-CZ" sz="1400" dirty="0"/>
              <a:t>AUTOR NEUVEDEN. </a:t>
            </a:r>
            <a:r>
              <a:rPr lang="cs-CZ" sz="1400" i="1" dirty="0"/>
              <a:t>ELEKTŘINA</a:t>
            </a:r>
            <a:r>
              <a:rPr lang="cs-CZ" sz="1400" dirty="0"/>
              <a:t> [online]. [cit. 13.11.2013]. Dostupný na WWW: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www.cez.cz/edee/content/microsites/elektrina/fyz2.htm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6 </a:t>
            </a:r>
            <a:r>
              <a:rPr lang="cs-CZ" sz="1400" dirty="0"/>
              <a:t>VLACHOVÁ, Magda; KÁŽA, Jindřich. </a:t>
            </a:r>
            <a:r>
              <a:rPr lang="cs-CZ" sz="1400" i="1" dirty="0" err="1"/>
              <a:t>Techmania</a:t>
            </a:r>
            <a:r>
              <a:rPr lang="cs-CZ" sz="1400" i="1" dirty="0"/>
              <a:t> - </a:t>
            </a:r>
            <a:r>
              <a:rPr lang="cs-CZ" sz="1400" i="1" dirty="0" err="1"/>
              <a:t>Edutorium</a:t>
            </a:r>
            <a:r>
              <a:rPr lang="cs-CZ" sz="1400" i="1" dirty="0"/>
              <a:t> - Exponáty</a:t>
            </a:r>
            <a:r>
              <a:rPr lang="cs-CZ" sz="1400" dirty="0"/>
              <a:t> [online]. [cit. 13.11.2013]. Dostupný na WWW: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techmania.cz/edutorium/art_exponaty.php?xkat=fyzika&amp;xser=456c656b747269636bfd2070726f7564h&amp;key=395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7 </a:t>
            </a:r>
            <a:r>
              <a:rPr lang="cs-CZ" sz="1400" dirty="0"/>
              <a:t>AUTOR NEUVEDEN. </a:t>
            </a:r>
            <a:r>
              <a:rPr lang="cs-CZ" sz="1400" i="1" dirty="0"/>
              <a:t>ELEKTŘINA</a:t>
            </a:r>
            <a:r>
              <a:rPr lang="cs-CZ" sz="1400" dirty="0"/>
              <a:t> [online]. [cit. 13.11.2013]. Dostupný na WWW: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www.cez.cz/edee/content/microsites/elektrina/fyz2.htm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8 </a:t>
            </a:r>
            <a:r>
              <a:rPr lang="cs-CZ" sz="1400" dirty="0"/>
              <a:t>VLACHOVÁ, Magda; KÁŽA, Jindřich. </a:t>
            </a:r>
            <a:r>
              <a:rPr lang="cs-CZ" sz="1400" i="1" dirty="0" err="1"/>
              <a:t>Techmania</a:t>
            </a:r>
            <a:r>
              <a:rPr lang="cs-CZ" sz="1400" i="1" dirty="0"/>
              <a:t> - </a:t>
            </a:r>
            <a:r>
              <a:rPr lang="cs-CZ" sz="1400" i="1" dirty="0" err="1"/>
              <a:t>Edutorium</a:t>
            </a:r>
            <a:r>
              <a:rPr lang="cs-CZ" sz="1400" i="1" dirty="0"/>
              <a:t> - Exponáty</a:t>
            </a:r>
            <a:r>
              <a:rPr lang="cs-CZ" sz="1400" dirty="0"/>
              <a:t> [online]. [cit. 13.11.2013]. Dostupný na WWW: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techmania.cz/edutorium/art_exponaty.php?xkat=fyzika&amp;xser=456c656b747269636bfd2070726f7564h&amp;key=395</a:t>
            </a:r>
            <a:endParaRPr lang="cs-CZ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9323</TotalTime>
  <Words>493</Words>
  <Application>Microsoft Office PowerPoint</Application>
  <PresentationFormat>Předvádění na obrazovce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Výchozí návrh</vt:lpstr>
      <vt:lpstr>Rovnice</vt:lpstr>
      <vt:lpstr>Prezentace aplikace PowerPoint</vt:lpstr>
      <vt:lpstr>Zdroj elektrického proudu</vt:lpstr>
      <vt:lpstr>Druhy zdrojů</vt:lpstr>
      <vt:lpstr>Porovnání zdrojů</vt:lpstr>
      <vt:lpstr>Elektrický zdroj v obvodu</vt:lpstr>
      <vt:lpstr>Sériové zapojení zdrojů</vt:lpstr>
      <vt:lpstr>Paralelní zapojení zdrojů</vt:lpstr>
      <vt:lpstr>Shrnutí</vt:lpstr>
      <vt:lpstr>Citace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352</cp:revision>
  <dcterms:created xsi:type="dcterms:W3CDTF">2013-03-27T07:54:35Z</dcterms:created>
  <dcterms:modified xsi:type="dcterms:W3CDTF">2013-11-16T19:40:44Z</dcterms:modified>
</cp:coreProperties>
</file>