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56" r:id="rId3"/>
    <p:sldId id="279" r:id="rId4"/>
    <p:sldId id="284" r:id="rId5"/>
    <p:sldId id="281" r:id="rId6"/>
    <p:sldId id="282" r:id="rId7"/>
    <p:sldId id="283" r:id="rId8"/>
    <p:sldId id="287" r:id="rId9"/>
    <p:sldId id="261" r:id="rId10"/>
    <p:sldId id="288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6" autoAdjust="0"/>
    <p:restoredTop sz="94660" autoAdjust="0"/>
  </p:normalViewPr>
  <p:slideViewPr>
    <p:cSldViewPr>
      <p:cViewPr>
        <p:scale>
          <a:sx n="66" d="100"/>
          <a:sy n="66" d="100"/>
        </p:scale>
        <p:origin x="-216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F0EB5F3-C991-430A-AA3D-E95CD6E925E8}" type="datetimeFigureOut">
              <a:rPr lang="cs-CZ"/>
              <a:pPr>
                <a:defRPr/>
              </a:pPr>
              <a:t>16.11.2013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A5F8057-9F49-4354-93FE-0264ADA3DB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162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DCB26-BC9D-41F7-A2C1-E16B80DA1F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5BCB2-9B4C-4C15-A665-0998625EC7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57622-5E5E-4034-9E94-BA32D938C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36BD0-5804-4263-A9B7-81C1BD7491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39729-86B1-4981-8EAF-843082D3E0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71D15-D48B-42D6-95B1-D3526B86FF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D96F1-7A42-48F7-89F7-5B6F68D525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A7185-F8B4-4FF9-AA9D-0FC8865965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FA659-BAC1-43A7-838C-37E0FC1620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33705-0930-40DB-800E-DEDA5F7393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68808-02F9-4466-8ADA-0923978DD8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CA85B-6F3A-458E-B07F-CBF788F828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9BBFFA1-9C78-4FE0-93B8-17D5C4C2CA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Symbol_baterie_2.svg" TargetMode="External"/><Relationship Id="rId7" Type="http://schemas.openxmlformats.org/officeDocument/2006/relationships/hyperlink" Target="http://techmania.cz/edutorium/art_exponaty.php?xkat=fyzika&amp;xser=456c656b747269636bfd2070726f7564h&amp;key=395" TargetMode="External"/><Relationship Id="rId2" Type="http://schemas.openxmlformats.org/officeDocument/2006/relationships/hyperlink" Target="http://pixabay.com/cs/auto-baterie-elektrick%C3%BD-recyklovan%C3%BD-3573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z.cz/edee/content/microsites/elektrina/fyz2.htm" TargetMode="External"/><Relationship Id="rId5" Type="http://schemas.openxmlformats.org/officeDocument/2006/relationships/hyperlink" Target="http://cs.wikipedia.org/wiki/Soubor:Znacka_Generatoru.svg" TargetMode="External"/><Relationship Id="rId4" Type="http://schemas.openxmlformats.org/officeDocument/2006/relationships/hyperlink" Target="http://cs.wikipedia.org/wiki/Soubor:ZnackaZdroje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25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Datum vytvoření: 10. 9. 2013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Číslo DUM: VY_32_INOVACE_02_ZT_E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Ročník: II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Vzdělávací oblast: Odborné vzdělávání - Technická příprava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Vzdělávací obor: 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Tematický okruh: Elektrotechnika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Téma</a:t>
            </a:r>
            <a:r>
              <a:rPr lang="cs-CZ" sz="1200" b="1" smtClean="0">
                <a:latin typeface="Verdana" pitchFamily="34" charset="0"/>
              </a:rPr>
              <a:t>: </a:t>
            </a:r>
            <a:r>
              <a:rPr lang="cs-CZ" sz="1200" b="1" smtClean="0">
                <a:latin typeface="Verdana" pitchFamily="34" charset="0"/>
              </a:rPr>
              <a:t>Z</a:t>
            </a:r>
            <a:r>
              <a:rPr lang="cs-CZ" sz="1200" b="1" smtClean="0"/>
              <a:t>droj </a:t>
            </a:r>
            <a:r>
              <a:rPr lang="cs-CZ" sz="1200" b="1" dirty="0" smtClean="0"/>
              <a:t>elektrického proudu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Metodický list/anotace:</a:t>
            </a:r>
            <a:endParaRPr lang="cs-CZ" sz="1200" b="1" dirty="0" smtClean="0"/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cs-CZ" sz="1200" b="1" dirty="0" smtClean="0"/>
          </a:p>
          <a:p>
            <a:pPr marL="0" indent="0" algn="just" eaLnBrk="1" hangingPunct="1">
              <a:lnSpc>
                <a:spcPct val="90000"/>
              </a:lnSpc>
            </a:pPr>
            <a:r>
              <a:rPr lang="cs-CZ" sz="1200" i="1" dirty="0" smtClean="0"/>
              <a:t> Rozdělení, charakteristika a zapojení stejnosměrných elektrických zdrojů.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cs-CZ" sz="1200" i="1" dirty="0" smtClean="0"/>
              <a:t>Vlastnosti sériového a paralelního zapojení zdrojů.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cs-CZ" sz="1200" i="1" dirty="0" smtClean="0"/>
              <a:t>Schematické značky,  shrnutí základních pojmů.</a:t>
            </a:r>
          </a:p>
          <a:p>
            <a:pPr marL="0" indent="0" algn="just" eaLnBrk="1" hangingPunct="1">
              <a:lnSpc>
                <a:spcPct val="90000"/>
              </a:lnSpc>
            </a:pPr>
            <a:endParaRPr lang="cs-CZ" sz="1200" i="1" dirty="0" smtClean="0"/>
          </a:p>
          <a:p>
            <a:pPr marL="0" indent="0" algn="just" eaLnBrk="1" hangingPunct="1">
              <a:lnSpc>
                <a:spcPct val="90000"/>
              </a:lnSpc>
            </a:pPr>
            <a:endParaRPr lang="cs-CZ" sz="1200" i="1" dirty="0" smtClean="0"/>
          </a:p>
        </p:txBody>
      </p:sp>
      <p:grpSp>
        <p:nvGrpSpPr>
          <p:cNvPr id="15362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15363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64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1 w 7514"/>
                <a:gd name="T35" fmla="*/ 0 h 385"/>
                <a:gd name="T36" fmla="*/ 1 w 7514"/>
                <a:gd name="T37" fmla="*/ 0 h 385"/>
                <a:gd name="T38" fmla="*/ 1 w 7514"/>
                <a:gd name="T39" fmla="*/ 0 h 385"/>
                <a:gd name="T40" fmla="*/ 1 w 7514"/>
                <a:gd name="T41" fmla="*/ 0 h 385"/>
                <a:gd name="T42" fmla="*/ 1 w 7514"/>
                <a:gd name="T43" fmla="*/ 0 h 385"/>
                <a:gd name="T44" fmla="*/ 1 w 7514"/>
                <a:gd name="T45" fmla="*/ 0 h 385"/>
                <a:gd name="T46" fmla="*/ 1 w 7514"/>
                <a:gd name="T47" fmla="*/ 0 h 385"/>
                <a:gd name="T48" fmla="*/ 1 w 7514"/>
                <a:gd name="T49" fmla="*/ 0 h 385"/>
                <a:gd name="T50" fmla="*/ 1 w 7514"/>
                <a:gd name="T51" fmla="*/ 0 h 385"/>
                <a:gd name="T52" fmla="*/ 1 w 7514"/>
                <a:gd name="T53" fmla="*/ 0 h 385"/>
                <a:gd name="T54" fmla="*/ 1 w 7514"/>
                <a:gd name="T55" fmla="*/ 0 h 385"/>
                <a:gd name="T56" fmla="*/ 1 w 7514"/>
                <a:gd name="T57" fmla="*/ 0 h 385"/>
                <a:gd name="T58" fmla="*/ 1 w 7514"/>
                <a:gd name="T59" fmla="*/ 0 h 385"/>
                <a:gd name="T60" fmla="*/ 1 w 7514"/>
                <a:gd name="T61" fmla="*/ 0 h 385"/>
                <a:gd name="T62" fmla="*/ 1 w 7514"/>
                <a:gd name="T63" fmla="*/ 0 h 385"/>
                <a:gd name="T64" fmla="*/ 1 w 7514"/>
                <a:gd name="T65" fmla="*/ 0 h 385"/>
                <a:gd name="T66" fmla="*/ 1 w 7514"/>
                <a:gd name="T67" fmla="*/ 0 h 385"/>
                <a:gd name="T68" fmla="*/ 1 w 7514"/>
                <a:gd name="T69" fmla="*/ 0 h 385"/>
                <a:gd name="T70" fmla="*/ 1 w 7514"/>
                <a:gd name="T71" fmla="*/ 0 h 385"/>
                <a:gd name="T72" fmla="*/ 2 w 7514"/>
                <a:gd name="T73" fmla="*/ 0 h 385"/>
                <a:gd name="T74" fmla="*/ 2 w 7514"/>
                <a:gd name="T75" fmla="*/ 0 h 385"/>
                <a:gd name="T76" fmla="*/ 2 w 7514"/>
                <a:gd name="T77" fmla="*/ 0 h 385"/>
                <a:gd name="T78" fmla="*/ 2 w 7514"/>
                <a:gd name="T79" fmla="*/ 0 h 385"/>
                <a:gd name="T80" fmla="*/ 2 w 7514"/>
                <a:gd name="T81" fmla="*/ 0 h 385"/>
                <a:gd name="T82" fmla="*/ 2 w 7514"/>
                <a:gd name="T83" fmla="*/ 0 h 385"/>
                <a:gd name="T84" fmla="*/ 2 w 7514"/>
                <a:gd name="T85" fmla="*/ 0 h 385"/>
                <a:gd name="T86" fmla="*/ 2 w 7514"/>
                <a:gd name="T87" fmla="*/ 0 h 385"/>
                <a:gd name="T88" fmla="*/ 2 w 7514"/>
                <a:gd name="T89" fmla="*/ 0 h 385"/>
                <a:gd name="T90" fmla="*/ 2 w 7514"/>
                <a:gd name="T91" fmla="*/ 0 h 385"/>
                <a:gd name="T92" fmla="*/ 2 w 7514"/>
                <a:gd name="T93" fmla="*/ 0 h 385"/>
                <a:gd name="T94" fmla="*/ 2 w 7514"/>
                <a:gd name="T95" fmla="*/ 0 h 385"/>
                <a:gd name="T96" fmla="*/ 2 w 7514"/>
                <a:gd name="T97" fmla="*/ 0 h 385"/>
                <a:gd name="T98" fmla="*/ 2 w 7514"/>
                <a:gd name="T99" fmla="*/ 0 h 385"/>
                <a:gd name="T100" fmla="*/ 2 w 7514"/>
                <a:gd name="T101" fmla="*/ 0 h 385"/>
                <a:gd name="T102" fmla="*/ 2 w 7514"/>
                <a:gd name="T103" fmla="*/ 0 h 385"/>
                <a:gd name="T104" fmla="*/ 2 w 7514"/>
                <a:gd name="T105" fmla="*/ 0 h 385"/>
                <a:gd name="T106" fmla="*/ 3 w 7514"/>
                <a:gd name="T107" fmla="*/ 0 h 385"/>
                <a:gd name="T108" fmla="*/ 3 w 7514"/>
                <a:gd name="T109" fmla="*/ 0 h 385"/>
                <a:gd name="T110" fmla="*/ 3 w 7514"/>
                <a:gd name="T111" fmla="*/ 0 h 385"/>
                <a:gd name="T112" fmla="*/ 3 w 7514"/>
                <a:gd name="T113" fmla="*/ 0 h 385"/>
                <a:gd name="T114" fmla="*/ 3 w 7514"/>
                <a:gd name="T115" fmla="*/ 0 h 385"/>
                <a:gd name="T116" fmla="*/ 3 w 7514"/>
                <a:gd name="T117" fmla="*/ 0 h 385"/>
                <a:gd name="T118" fmla="*/ 3 w 7514"/>
                <a:gd name="T119" fmla="*/ 0 h 385"/>
                <a:gd name="T120" fmla="*/ 3 w 7514"/>
                <a:gd name="T121" fmla="*/ 0 h 385"/>
                <a:gd name="T122" fmla="*/ 3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65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2 w 2517"/>
                <a:gd name="T13" fmla="*/ 0 h 1689"/>
                <a:gd name="T14" fmla="*/ 2 w 2517"/>
                <a:gd name="T15" fmla="*/ 0 h 1689"/>
                <a:gd name="T16" fmla="*/ 2 w 2517"/>
                <a:gd name="T17" fmla="*/ 0 h 1689"/>
                <a:gd name="T18" fmla="*/ 2 w 2517"/>
                <a:gd name="T19" fmla="*/ 0 h 1689"/>
                <a:gd name="T20" fmla="*/ 2 w 2517"/>
                <a:gd name="T21" fmla="*/ 0 h 1689"/>
                <a:gd name="T22" fmla="*/ 2 w 2517"/>
                <a:gd name="T23" fmla="*/ 0 h 1689"/>
                <a:gd name="T24" fmla="*/ 2 w 2517"/>
                <a:gd name="T25" fmla="*/ 0 h 1689"/>
                <a:gd name="T26" fmla="*/ 2 w 2517"/>
                <a:gd name="T27" fmla="*/ 0 h 1689"/>
                <a:gd name="T28" fmla="*/ 2 w 2517"/>
                <a:gd name="T29" fmla="*/ 0 h 1689"/>
                <a:gd name="T30" fmla="*/ 2 w 2517"/>
                <a:gd name="T31" fmla="*/ 0 h 1689"/>
                <a:gd name="T32" fmla="*/ 2 w 2517"/>
                <a:gd name="T33" fmla="*/ 0 h 1689"/>
                <a:gd name="T34" fmla="*/ 2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66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67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2 w 2521"/>
                <a:gd name="T107" fmla="*/ 1 h 294"/>
                <a:gd name="T108" fmla="*/ 2 w 2521"/>
                <a:gd name="T109" fmla="*/ 1 h 294"/>
                <a:gd name="T110" fmla="*/ 2 w 2521"/>
                <a:gd name="T111" fmla="*/ 1 h 294"/>
                <a:gd name="T112" fmla="*/ 1 w 2521"/>
                <a:gd name="T113" fmla="*/ 1 h 294"/>
                <a:gd name="T114" fmla="*/ 2 w 2521"/>
                <a:gd name="T115" fmla="*/ 1 h 294"/>
                <a:gd name="T116" fmla="*/ 2 w 2521"/>
                <a:gd name="T117" fmla="*/ 1 h 294"/>
                <a:gd name="T118" fmla="*/ 2 w 2521"/>
                <a:gd name="T119" fmla="*/ 1 h 294"/>
                <a:gd name="T120" fmla="*/ 2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68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69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 w 2355"/>
                <a:gd name="T1" fmla="*/ 1 h 1405"/>
                <a:gd name="T2" fmla="*/ 1 w 2355"/>
                <a:gd name="T3" fmla="*/ 1 h 1405"/>
                <a:gd name="T4" fmla="*/ 1 w 2355"/>
                <a:gd name="T5" fmla="*/ 1 h 1405"/>
                <a:gd name="T6" fmla="*/ 1 w 2355"/>
                <a:gd name="T7" fmla="*/ 1 h 1405"/>
                <a:gd name="T8" fmla="*/ 1 w 2355"/>
                <a:gd name="T9" fmla="*/ 1 h 1405"/>
                <a:gd name="T10" fmla="*/ 1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1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70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71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72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73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74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75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76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 w 2753"/>
                <a:gd name="T1" fmla="*/ 1 h 496"/>
                <a:gd name="T2" fmla="*/ 2 w 2753"/>
                <a:gd name="T3" fmla="*/ 1 h 496"/>
                <a:gd name="T4" fmla="*/ 2 w 2753"/>
                <a:gd name="T5" fmla="*/ 1 h 496"/>
                <a:gd name="T6" fmla="*/ 2 w 2753"/>
                <a:gd name="T7" fmla="*/ 1 h 496"/>
                <a:gd name="T8" fmla="*/ 2 w 2753"/>
                <a:gd name="T9" fmla="*/ 1 h 496"/>
                <a:gd name="T10" fmla="*/ 2 w 2753"/>
                <a:gd name="T11" fmla="*/ 1 h 496"/>
                <a:gd name="T12" fmla="*/ 2 w 2753"/>
                <a:gd name="T13" fmla="*/ 1 h 496"/>
                <a:gd name="T14" fmla="*/ 2 w 2753"/>
                <a:gd name="T15" fmla="*/ 1 h 496"/>
                <a:gd name="T16" fmla="*/ 2 w 2753"/>
                <a:gd name="T17" fmla="*/ 1 h 496"/>
                <a:gd name="T18" fmla="*/ 2 w 2753"/>
                <a:gd name="T19" fmla="*/ 1 h 496"/>
                <a:gd name="T20" fmla="*/ 2 w 2753"/>
                <a:gd name="T21" fmla="*/ 1 h 496"/>
                <a:gd name="T22" fmla="*/ 2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2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77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78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2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79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2 w 4304"/>
                <a:gd name="T69" fmla="*/ 1 h 532"/>
                <a:gd name="T70" fmla="*/ 2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80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81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2 w 2467"/>
                <a:gd name="T51" fmla="*/ 1 h 262"/>
                <a:gd name="T52" fmla="*/ 2 w 2467"/>
                <a:gd name="T53" fmla="*/ 1 h 262"/>
                <a:gd name="T54" fmla="*/ 2 w 2467"/>
                <a:gd name="T55" fmla="*/ 1 h 262"/>
                <a:gd name="T56" fmla="*/ 2 w 2467"/>
                <a:gd name="T57" fmla="*/ 1 h 262"/>
                <a:gd name="T58" fmla="*/ 2 w 2467"/>
                <a:gd name="T59" fmla="*/ 1 h 262"/>
                <a:gd name="T60" fmla="*/ 2 w 2467"/>
                <a:gd name="T61" fmla="*/ 1 h 262"/>
                <a:gd name="T62" fmla="*/ 2 w 2467"/>
                <a:gd name="T63" fmla="*/ 1 h 262"/>
                <a:gd name="T64" fmla="*/ 2 w 2467"/>
                <a:gd name="T65" fmla="*/ 1 h 262"/>
                <a:gd name="T66" fmla="*/ 2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82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83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84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85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386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2 w 4312"/>
                <a:gd name="T111" fmla="*/ 0 h 228"/>
                <a:gd name="T112" fmla="*/ 2 w 4312"/>
                <a:gd name="T113" fmla="*/ 0 h 228"/>
                <a:gd name="T114" fmla="*/ 2 w 4312"/>
                <a:gd name="T115" fmla="*/ 0 h 228"/>
                <a:gd name="T116" fmla="*/ 2 w 4312"/>
                <a:gd name="T117" fmla="*/ 0 h 228"/>
                <a:gd name="T118" fmla="*/ 2 w 4312"/>
                <a:gd name="T119" fmla="*/ 0 h 228"/>
                <a:gd name="T120" fmla="*/ 2 w 4312"/>
                <a:gd name="T121" fmla="*/ 0 h 228"/>
                <a:gd name="T122" fmla="*/ 2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2"/>
          <p:cNvSpPr>
            <a:spLocks noChangeArrowheads="1"/>
          </p:cNvSpPr>
          <p:nvPr/>
        </p:nvSpPr>
        <p:spPr bwMode="auto">
          <a:xfrm>
            <a:off x="431800" y="1674772"/>
            <a:ext cx="8235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/>
              <a:t>Wikipedia: the free encyclopedia [online]. San Francisco (CA): Wikimedia Foundation, 2001-201</a:t>
            </a:r>
            <a:r>
              <a:rPr lang="cs-CZ" sz="1400" dirty="0"/>
              <a:t>3</a:t>
            </a:r>
            <a:r>
              <a:rPr lang="en-US" sz="1400" dirty="0"/>
              <a:t> [cit. </a:t>
            </a:r>
            <a:r>
              <a:rPr lang="cs-CZ" sz="1400" dirty="0"/>
              <a:t> 24.8.2013</a:t>
            </a:r>
            <a:r>
              <a:rPr lang="en-US" sz="1400" dirty="0"/>
              <a:t>].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2"/>
              </a:rPr>
              <a:t>http</a:t>
            </a:r>
            <a:r>
              <a:rPr lang="en-US" sz="1400">
                <a:hlinkClick r:id="rId2"/>
              </a:rPr>
              <a:t>://</a:t>
            </a:r>
            <a:r>
              <a:rPr lang="en-US" sz="1400" smtClean="0">
                <a:hlinkClick r:id="rId2"/>
              </a:rPr>
              <a:t>en.wikipedia.org/wiki/Main_Page</a:t>
            </a:r>
            <a:endParaRPr lang="cs-CZ" sz="1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23863" y="593685"/>
            <a:ext cx="8229600" cy="855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kern="0" dirty="0" smtClean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3870087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350"/>
            <a:ext cx="9144000" cy="2432050"/>
          </a:xfrm>
        </p:spPr>
        <p:txBody>
          <a:bodyPr/>
          <a:lstStyle/>
          <a:p>
            <a:pPr eaLnBrk="1" hangingPunct="1"/>
            <a:r>
              <a:rPr lang="pl-PL" dirty="0" smtClean="0">
                <a:latin typeface="Verdana" pitchFamily="34" charset="0"/>
              </a:rPr>
              <a:t>Zdroj elektrického proudu</a:t>
            </a:r>
            <a:endParaRPr lang="cs-CZ" dirty="0" smtClean="0">
              <a:latin typeface="Verdana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30213" y="3159125"/>
            <a:ext cx="3376612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2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Druhy zdrojů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Porovnání zdrojů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Elektrický zdroj v obvodu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Sériové zapojení zdrojů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6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Paralelní zapojení zdrojů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7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Shrnutí</a:t>
            </a:r>
            <a:endParaRPr lang="cs-CZ" sz="1600" dirty="0">
              <a:solidFill>
                <a:schemeClr val="bg1"/>
              </a:solidFill>
            </a:endParaRPr>
          </a:p>
        </p:txBody>
      </p:sp>
      <p:pic>
        <p:nvPicPr>
          <p:cNvPr id="16387" name="Picture 8" descr="Auto, Baterie, Elektrický, Recyklovaný, Vozidl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51275" y="2303463"/>
            <a:ext cx="4341813" cy="433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7677345" y="6039290"/>
            <a:ext cx="675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1</a:t>
            </a:r>
            <a:endParaRPr lang="cs-CZ" sz="10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58900"/>
          </a:xfrm>
        </p:spPr>
        <p:txBody>
          <a:bodyPr/>
          <a:lstStyle/>
          <a:p>
            <a:r>
              <a:rPr lang="cs-CZ" smtClean="0"/>
              <a:t>Druhy zdrojů</a:t>
            </a:r>
          </a:p>
        </p:txBody>
      </p:sp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225425" y="1498600"/>
            <a:ext cx="871220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/>
              <a:t>   </a:t>
            </a:r>
            <a:r>
              <a:rPr lang="cs-CZ" b="1"/>
              <a:t>chemické zdroje</a:t>
            </a:r>
            <a:r>
              <a:rPr lang="cs-CZ"/>
              <a:t> – galvanické články</a:t>
            </a:r>
          </a:p>
          <a:p>
            <a:pPr lvl="1">
              <a:buFontTx/>
              <a:buChar char="•"/>
            </a:pPr>
            <a:r>
              <a:rPr lang="cs-CZ"/>
              <a:t>   </a:t>
            </a:r>
            <a:r>
              <a:rPr lang="cs-CZ" b="1"/>
              <a:t>jednorázové</a:t>
            </a:r>
            <a:r>
              <a:rPr lang="cs-CZ"/>
              <a:t> – primární články (po spotřebování energie se nedá napětí obnovit, pro tužkové baterie již však existují speciální nabíječky)</a:t>
            </a:r>
          </a:p>
          <a:p>
            <a:pPr lvl="2">
              <a:buFontTx/>
              <a:buChar char="•"/>
            </a:pPr>
            <a:r>
              <a:rPr lang="cs-CZ"/>
              <a:t>   Voltův článek</a:t>
            </a:r>
          </a:p>
          <a:p>
            <a:pPr lvl="2">
              <a:buFontTx/>
              <a:buChar char="•"/>
            </a:pPr>
            <a:r>
              <a:rPr lang="cs-CZ"/>
              <a:t>   salmiakový článek (Leclancheův článek)</a:t>
            </a:r>
          </a:p>
          <a:p>
            <a:pPr lvl="2">
              <a:buFontTx/>
              <a:buChar char="•"/>
            </a:pPr>
            <a:r>
              <a:rPr lang="cs-CZ"/>
              <a:t>   alkalický článek</a:t>
            </a:r>
          </a:p>
          <a:p>
            <a:pPr lvl="1">
              <a:buFontTx/>
              <a:buChar char="•"/>
            </a:pPr>
            <a:r>
              <a:rPr lang="cs-CZ"/>
              <a:t>   </a:t>
            </a:r>
            <a:r>
              <a:rPr lang="cs-CZ" b="1"/>
              <a:t>dobíjitelné</a:t>
            </a:r>
            <a:r>
              <a:rPr lang="cs-CZ"/>
              <a:t> – akumulátory, sekundární články (po spotřebování energie se  </a:t>
            </a:r>
            <a:br>
              <a:rPr lang="cs-CZ"/>
            </a:br>
            <a:r>
              <a:rPr lang="cs-CZ"/>
              <a:t>                         dají opětovně nabít</a:t>
            </a:r>
          </a:p>
          <a:p>
            <a:pPr lvl="2">
              <a:buFontTx/>
              <a:buChar char="•"/>
            </a:pPr>
            <a:r>
              <a:rPr lang="cs-CZ"/>
              <a:t>   olověný akumulátor</a:t>
            </a:r>
          </a:p>
          <a:p>
            <a:pPr lvl="2">
              <a:buFontTx/>
              <a:buChar char="•"/>
            </a:pPr>
            <a:r>
              <a:rPr lang="cs-CZ"/>
              <a:t>   alkalický akumulátor</a:t>
            </a:r>
          </a:p>
          <a:p>
            <a:pPr lvl="1">
              <a:buFontTx/>
              <a:buChar char="•"/>
            </a:pPr>
            <a:r>
              <a:rPr lang="cs-CZ"/>
              <a:t>   </a:t>
            </a:r>
            <a:r>
              <a:rPr lang="cs-CZ" b="1"/>
              <a:t>palivové články</a:t>
            </a:r>
            <a:r>
              <a:rPr lang="cs-CZ"/>
              <a:t> – elektrochemické zařízení přeměňující přímo chemickou  </a:t>
            </a:r>
            <a:br>
              <a:rPr lang="cs-CZ"/>
            </a:br>
            <a:r>
              <a:rPr lang="cs-CZ"/>
              <a:t>                                energii paliva a okysličovadla na energii elektrickou. </a:t>
            </a:r>
          </a:p>
          <a:p>
            <a:pPr>
              <a:buFontTx/>
              <a:buChar char="•"/>
            </a:pPr>
            <a:r>
              <a:rPr lang="cs-CZ"/>
              <a:t>   </a:t>
            </a:r>
            <a:r>
              <a:rPr lang="cs-CZ" b="1"/>
              <a:t>mechanické zdroje</a:t>
            </a:r>
            <a:r>
              <a:rPr lang="cs-CZ"/>
              <a:t> (generátory)</a:t>
            </a:r>
          </a:p>
          <a:p>
            <a:pPr lvl="1">
              <a:buFontTx/>
              <a:buChar char="•"/>
            </a:pPr>
            <a:r>
              <a:rPr lang="cs-CZ"/>
              <a:t>   dynamo</a:t>
            </a:r>
          </a:p>
          <a:p>
            <a:pPr lvl="1">
              <a:buFontTx/>
              <a:buChar char="•"/>
            </a:pPr>
            <a:r>
              <a:rPr lang="cs-CZ"/>
              <a:t>   alternátor</a:t>
            </a:r>
          </a:p>
          <a:p>
            <a:pPr>
              <a:buFontTx/>
              <a:buChar char="•"/>
            </a:pPr>
            <a:r>
              <a:rPr lang="cs-CZ"/>
              <a:t>   </a:t>
            </a:r>
            <a:r>
              <a:rPr lang="cs-CZ" b="1"/>
              <a:t>tepelné zdroje</a:t>
            </a:r>
            <a:r>
              <a:rPr lang="cs-CZ"/>
              <a:t> – termočlánek (termoelektrický článek)</a:t>
            </a:r>
          </a:p>
          <a:p>
            <a:pPr>
              <a:buFontTx/>
              <a:buChar char="•"/>
            </a:pPr>
            <a:r>
              <a:rPr lang="cs-CZ"/>
              <a:t>   </a:t>
            </a:r>
            <a:r>
              <a:rPr lang="cs-CZ" b="1"/>
              <a:t>fotoelektrické zdroje</a:t>
            </a:r>
            <a:r>
              <a:rPr lang="cs-CZ"/>
              <a:t> – fotovoltaický článek (sluneční článek)</a:t>
            </a:r>
          </a:p>
          <a:p>
            <a:pPr>
              <a:buFontTx/>
              <a:buChar char="•"/>
            </a:pPr>
            <a:r>
              <a:rPr lang="cs-CZ"/>
              <a:t>   </a:t>
            </a:r>
            <a:r>
              <a:rPr lang="cs-CZ" b="1"/>
              <a:t>fyziologické zdroje</a:t>
            </a:r>
            <a:r>
              <a:rPr lang="cs-CZ"/>
              <a:t> - elektroplaxy rejnoka, paúhoře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79400"/>
            <a:ext cx="8229600" cy="1143000"/>
          </a:xfrm>
        </p:spPr>
        <p:txBody>
          <a:bodyPr/>
          <a:lstStyle/>
          <a:p>
            <a:r>
              <a:rPr lang="cs-CZ" smtClean="0"/>
              <a:t>Porovnání zdrojů</a:t>
            </a:r>
          </a:p>
        </p:txBody>
      </p:sp>
      <p:graphicFrame>
        <p:nvGraphicFramePr>
          <p:cNvPr id="33840" name="Group 48"/>
          <p:cNvGraphicFramePr>
            <a:graphicFrameLocks noGrp="1"/>
          </p:cNvGraphicFramePr>
          <p:nvPr>
            <p:ph idx="1"/>
          </p:nvPr>
        </p:nvGraphicFramePr>
        <p:xfrm>
          <a:off x="457200" y="1425575"/>
          <a:ext cx="8229600" cy="3353119"/>
        </p:xfrm>
        <a:graphic>
          <a:graphicData uri="http://schemas.openxmlformats.org/drawingml/2006/table">
            <a:tbl>
              <a:tblPr/>
              <a:tblGrid>
                <a:gridCol w="3141663"/>
                <a:gridCol w="2951162"/>
                <a:gridCol w="2136775"/>
              </a:tblGrid>
              <a:tr h="3778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zdroje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elektromotorické napětí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typické použití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salmiakový článek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 V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obyčejné baterie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alkalický článek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 V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kvalitnější baterie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olověný akumulátor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12,2 V +)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automobil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Li-Ion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3,7 V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mobilní telefon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malý alternátor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6,0 V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jízdní kolo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velký generátor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20 000 V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elektrárna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termočlánek Fe-konstantan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0,002 V ++)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doplňkový zdroj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fotoelektrický článek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 V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družice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18476" name="Rectangle 49"/>
          <p:cNvSpPr>
            <a:spLocks noChangeArrowheads="1"/>
          </p:cNvSpPr>
          <p:nvPr/>
        </p:nvSpPr>
        <p:spPr bwMode="auto">
          <a:xfrm>
            <a:off x="431800" y="5176838"/>
            <a:ext cx="300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Výkon elektrického zdroje</a:t>
            </a:r>
          </a:p>
        </p:txBody>
      </p:sp>
      <p:sp>
        <p:nvSpPr>
          <p:cNvPr id="18477" name="Rectangle 50"/>
          <p:cNvSpPr>
            <a:spLocks noChangeArrowheads="1"/>
          </p:cNvSpPr>
          <p:nvPr/>
        </p:nvSpPr>
        <p:spPr bwMode="auto">
          <a:xfrm>
            <a:off x="431800" y="5768975"/>
            <a:ext cx="81899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Elektrický zdroj vykonává v elektrickém obvodu elektrickou práci.</a:t>
            </a:r>
          </a:p>
          <a:p>
            <a:r>
              <a:rPr lang="cs-CZ"/>
              <a:t>Velikost této práce za jednotku času je elektrický výkon zdroje.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Elektrický zdroj v obvodu</a:t>
            </a:r>
          </a:p>
        </p:txBody>
      </p:sp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206375" y="1493838"/>
            <a:ext cx="8712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Po připojení zdroje do uzavřeného elektrického obvodu začne obvodem procházet elektrický proud.</a:t>
            </a:r>
          </a:p>
          <a:p>
            <a:r>
              <a:rPr lang="cs-CZ" dirty="0"/>
              <a:t>Na rozdíl od elektromotorického napětí však proud kromě zdroje závisí také na dalších parametrech obvodu.</a:t>
            </a:r>
          </a:p>
        </p:txBody>
      </p:sp>
      <p:pic>
        <p:nvPicPr>
          <p:cNvPr id="19459" name="Picture 7" descr="Soubor:Symbol baterie 2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3749" y="4048674"/>
            <a:ext cx="3524251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9" descr="Soubor:ZnackaZdroj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27438" y="4059238"/>
            <a:ext cx="33623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11" descr="Soubor:Znacka Generatoru.sv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10450" y="4240213"/>
            <a:ext cx="12573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Rectangle 12"/>
          <p:cNvSpPr>
            <a:spLocks noChangeArrowheads="1"/>
          </p:cNvSpPr>
          <p:nvPr/>
        </p:nvSpPr>
        <p:spPr bwMode="auto">
          <a:xfrm>
            <a:off x="161925" y="5802313"/>
            <a:ext cx="33575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/>
              <a:t>obecná značka baterie</a:t>
            </a:r>
          </a:p>
          <a:p>
            <a:r>
              <a:rPr lang="cs-CZ"/>
              <a:t>a značka vícečlánkové baterie </a:t>
            </a:r>
          </a:p>
        </p:txBody>
      </p:sp>
      <p:sp>
        <p:nvSpPr>
          <p:cNvPr id="19463" name="Rectangle 13"/>
          <p:cNvSpPr>
            <a:spLocks noChangeArrowheads="1"/>
          </p:cNvSpPr>
          <p:nvPr/>
        </p:nvSpPr>
        <p:spPr bwMode="auto">
          <a:xfrm>
            <a:off x="4154488" y="5768975"/>
            <a:ext cx="203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/>
              <a:t>značky pro zdroje </a:t>
            </a:r>
          </a:p>
        </p:txBody>
      </p:sp>
      <p:sp>
        <p:nvSpPr>
          <p:cNvPr id="19464" name="Rectangle 19"/>
          <p:cNvSpPr>
            <a:spLocks noChangeArrowheads="1"/>
          </p:cNvSpPr>
          <p:nvPr/>
        </p:nvSpPr>
        <p:spPr bwMode="auto">
          <a:xfrm>
            <a:off x="3086100" y="3332317"/>
            <a:ext cx="324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b="1" dirty="0"/>
              <a:t>Značení elektrických zdrojů </a:t>
            </a:r>
          </a:p>
        </p:txBody>
      </p:sp>
      <p:sp>
        <p:nvSpPr>
          <p:cNvPr id="19465" name="Rectangle 20"/>
          <p:cNvSpPr>
            <a:spLocks noChangeArrowheads="1"/>
          </p:cNvSpPr>
          <p:nvPr/>
        </p:nvSpPr>
        <p:spPr bwMode="auto">
          <a:xfrm>
            <a:off x="7227888" y="5678488"/>
            <a:ext cx="1619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cs-CZ" dirty="0"/>
              <a:t>značka</a:t>
            </a:r>
          </a:p>
          <a:p>
            <a:pPr algn="ctr"/>
            <a:r>
              <a:rPr lang="cs-CZ" dirty="0"/>
              <a:t>pro generátor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748562" y="5245635"/>
            <a:ext cx="675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2</a:t>
            </a:r>
            <a:endParaRPr lang="cs-CZ" sz="105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316114" y="5251613"/>
            <a:ext cx="675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3</a:t>
            </a:r>
            <a:endParaRPr lang="cs-CZ" sz="105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055612" y="5251613"/>
            <a:ext cx="675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4</a:t>
            </a:r>
            <a:endParaRPr lang="cs-CZ" sz="105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06375" y="2798930"/>
            <a:ext cx="8461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Rozlišuje nezávislé a závislé </a:t>
            </a:r>
            <a:r>
              <a:rPr lang="cs-CZ" dirty="0"/>
              <a:t>zdroje </a:t>
            </a:r>
            <a:r>
              <a:rPr lang="cs-CZ" dirty="0" smtClean="0"/>
              <a:t>napětí a zdroje proudu. 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1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278650"/>
            <a:ext cx="8229600" cy="1143000"/>
          </a:xfrm>
        </p:spPr>
        <p:txBody>
          <a:bodyPr/>
          <a:lstStyle/>
          <a:p>
            <a:r>
              <a:rPr lang="cs-CZ" smtClean="0"/>
              <a:t>Sériové zapojení zdrojů</a:t>
            </a:r>
          </a:p>
        </p:txBody>
      </p:sp>
      <p:sp>
        <p:nvSpPr>
          <p:cNvPr id="31762" name="Rectangle 7"/>
          <p:cNvSpPr>
            <a:spLocks noChangeArrowheads="1"/>
          </p:cNvSpPr>
          <p:nvPr/>
        </p:nvSpPr>
        <p:spPr bwMode="auto">
          <a:xfrm>
            <a:off x="522288" y="1268413"/>
            <a:ext cx="83248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Sériové zapojení dvou a více zdrojů má za následek zvýšení celkového elektromotorického napětí: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Větším elektromotorickým napětí se dosáhne zvětšení výkonu zdroje, nevýhodou je zvětšení celkového vnitřního odporu:</a:t>
            </a:r>
          </a:p>
          <a:p>
            <a:r>
              <a:rPr lang="cs-CZ" dirty="0" err="1"/>
              <a:t>R_i</a:t>
            </a:r>
            <a:r>
              <a:rPr lang="cs-CZ" dirty="0"/>
              <a:t> = R_{i1} + R_{i2} + ... + </a:t>
            </a:r>
            <a:r>
              <a:rPr lang="cs-CZ" dirty="0" err="1"/>
              <a:t>R_in</a:t>
            </a:r>
            <a:endParaRPr lang="cs-CZ" dirty="0"/>
          </a:p>
          <a:p>
            <a:endParaRPr lang="cs-CZ" dirty="0"/>
          </a:p>
          <a:p>
            <a:r>
              <a:rPr lang="cs-CZ" dirty="0"/>
              <a:t>Sériové zapojení zdrojů se uskutečňuje vodivým spojením pólů s opačnou polaritou.</a:t>
            </a:r>
          </a:p>
          <a:p>
            <a:endParaRPr lang="cs-CZ" dirty="0"/>
          </a:p>
          <a:p>
            <a:r>
              <a:rPr lang="cs-CZ" dirty="0"/>
              <a:t>Prakticky se používá např. v plochých bateriích (3 suché články = 3 × 1,5 V = 4,5 V), v kapesních svítilnách (sériové zapojení více baterií), v automobilových akumulátorech (6 jednoduchých akumulátorů = 6 × 2 V = 12 V), ap.</a:t>
            </a:r>
          </a:p>
        </p:txBody>
      </p:sp>
      <p:pic>
        <p:nvPicPr>
          <p:cNvPr id="31763" name="Picture 9" descr="Sériové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288" y="5408613"/>
            <a:ext cx="27241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4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67525" y="5295900"/>
            <a:ext cx="196215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65" name="Rectangle 15"/>
          <p:cNvSpPr>
            <a:spLocks noChangeArrowheads="1"/>
          </p:cNvSpPr>
          <p:nvPr/>
        </p:nvSpPr>
        <p:spPr bwMode="auto">
          <a:xfrm>
            <a:off x="3581400" y="5434013"/>
            <a:ext cx="31321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dirty="0"/>
              <a:t>Při tomto spojení prochází všemi zdroji stejný proud. </a:t>
            </a:r>
          </a:p>
          <a:p>
            <a:endParaRPr lang="cs-CZ" dirty="0"/>
          </a:p>
          <a:p>
            <a:pPr algn="ctr"/>
            <a:r>
              <a:rPr lang="cs-CZ" dirty="0"/>
              <a:t>I [A] = konstanta</a:t>
            </a:r>
          </a:p>
        </p:txBody>
      </p:sp>
      <p:graphicFrame>
        <p:nvGraphicFramePr>
          <p:cNvPr id="31760" name="Object 16"/>
          <p:cNvGraphicFramePr>
            <a:graphicFrameLocks noGrp="1" noChangeAspect="1"/>
          </p:cNvGraphicFramePr>
          <p:nvPr>
            <p:ph idx="1"/>
          </p:nvPr>
        </p:nvGraphicFramePr>
        <p:xfrm>
          <a:off x="3627438" y="1743075"/>
          <a:ext cx="3497262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3" name="Rovnice" r:id="rId5" imgW="1574640" imgH="228600" progId="Equation.3">
                  <p:embed/>
                </p:oleObj>
              </mc:Choice>
              <mc:Fallback>
                <p:oleObj name="Rovnice" r:id="rId5" imgW="1574640" imgH="2286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7438" y="1743075"/>
                        <a:ext cx="3497262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7677345" y="6039290"/>
            <a:ext cx="675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1</a:t>
            </a:r>
            <a:endParaRPr lang="cs-CZ" sz="105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571363" y="6551613"/>
            <a:ext cx="675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5</a:t>
            </a:r>
            <a:endParaRPr lang="cs-CZ" sz="105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133916" y="6551613"/>
            <a:ext cx="675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6</a:t>
            </a:r>
            <a:endParaRPr lang="cs-CZ" sz="105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Paralelní zapojení zdrojů</a:t>
            </a:r>
          </a:p>
        </p:txBody>
      </p:sp>
      <p:sp>
        <p:nvSpPr>
          <p:cNvPr id="32781" name="Rectangle 4"/>
          <p:cNvSpPr>
            <a:spLocks noChangeArrowheads="1"/>
          </p:cNvSpPr>
          <p:nvPr/>
        </p:nvSpPr>
        <p:spPr bwMode="auto">
          <a:xfrm>
            <a:off x="206375" y="1089025"/>
            <a:ext cx="8461375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Paralelním zapojením dvou a více zdrojů se nezvyšuje elektromotorické napětí, ale celkový elektrický výkon zdrojů, které jsou schopny dodávat při stejném napětí větší elektrický proud.</a:t>
            </a:r>
          </a:p>
          <a:p>
            <a:endParaRPr lang="cs-CZ"/>
          </a:p>
          <a:p>
            <a:r>
              <a:rPr lang="cs-CZ"/>
              <a:t>Důležitou podmínkou je stejná velikost elektromotorických napětí jednotlivých zdrojů, aby nedocházelo k tomu, že silnější zdroj bude způsobovat elektrický proud opačného směru ve slabším zdroji. To by představovalo ztráty elektrické energie, v chemických zdrojích by to mohlo způsobit nežádoucí chemické změny.</a:t>
            </a:r>
          </a:p>
          <a:p>
            <a:endParaRPr lang="cs-CZ"/>
          </a:p>
          <a:p>
            <a:r>
              <a:rPr lang="cs-CZ"/>
              <a:t>Paralelní zapojení se uskutečňuje vodivým spojením pólů se stejnou polaritou.</a:t>
            </a:r>
          </a:p>
          <a:p>
            <a:endParaRPr lang="cs-CZ"/>
          </a:p>
          <a:p>
            <a:r>
              <a:rPr lang="cs-CZ"/>
              <a:t>Praktické použití je v rozvětvených elektrických obvodech, kde se elektrický proud rozděluje do více větví a je třeba, aby celkový elektrický proud dodávaný zdrojem měl dostatečnou velikost</a:t>
            </a:r>
          </a:p>
        </p:txBody>
      </p:sp>
      <p:pic>
        <p:nvPicPr>
          <p:cNvPr id="32782" name="Picture 6" descr="Paralelní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863" y="5319713"/>
            <a:ext cx="297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83" name="Rectangle 10"/>
          <p:cNvSpPr>
            <a:spLocks noChangeArrowheads="1"/>
          </p:cNvSpPr>
          <p:nvPr/>
        </p:nvSpPr>
        <p:spPr bwMode="auto">
          <a:xfrm>
            <a:off x="3536950" y="6084888"/>
            <a:ext cx="1943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U [V] = konstanta</a:t>
            </a:r>
          </a:p>
        </p:txBody>
      </p:sp>
      <p:graphicFrame>
        <p:nvGraphicFramePr>
          <p:cNvPr id="32779" name="Object 11"/>
          <p:cNvGraphicFramePr>
            <a:graphicFrameLocks noGrp="1" noChangeAspect="1"/>
          </p:cNvGraphicFramePr>
          <p:nvPr>
            <p:ph idx="1"/>
          </p:nvPr>
        </p:nvGraphicFramePr>
        <p:xfrm>
          <a:off x="3582988" y="5364163"/>
          <a:ext cx="1846262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2" name="Rovnice" r:id="rId4" imgW="876240" imgH="228600" progId="Equation.3">
                  <p:embed/>
                </p:oleObj>
              </mc:Choice>
              <mc:Fallback>
                <p:oleObj name="Rovnice" r:id="rId4" imgW="87624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2988" y="5364163"/>
                        <a:ext cx="1846262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784" name="Picture 1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16563" y="5359400"/>
            <a:ext cx="3286125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2593588" y="6469192"/>
            <a:ext cx="675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7</a:t>
            </a:r>
            <a:endParaRPr lang="cs-CZ" sz="1050" dirty="0"/>
          </a:p>
        </p:txBody>
      </p:sp>
      <p:sp>
        <p:nvSpPr>
          <p:cNvPr id="9" name="TextovéPole 8"/>
          <p:cNvSpPr txBox="1"/>
          <p:nvPr/>
        </p:nvSpPr>
        <p:spPr>
          <a:xfrm>
            <a:off x="8127613" y="6469192"/>
            <a:ext cx="675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8</a:t>
            </a:r>
            <a:endParaRPr lang="cs-CZ" sz="105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425"/>
            <a:ext cx="8229600" cy="1143000"/>
          </a:xfrm>
        </p:spPr>
        <p:txBody>
          <a:bodyPr/>
          <a:lstStyle/>
          <a:p>
            <a:r>
              <a:rPr lang="cs-CZ" smtClean="0"/>
              <a:t>Shrnutí</a:t>
            </a:r>
          </a:p>
        </p:txBody>
      </p:sp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206375" y="1179513"/>
            <a:ext cx="8723313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Kapacita článku</a:t>
            </a:r>
            <a:r>
              <a:rPr lang="cs-CZ"/>
              <a:t> - součin vybíjecího proudu a celkové doby vybíjení, udává se v ampérhodinách (Ah). Například kapacita automobilového akumulátoru 40 Ah znamená, že akumulátor se může proudem 1 A vybíjet po dobu 20 h, proudem 2 A se může vybíjet 10 h atd.</a:t>
            </a:r>
            <a:br>
              <a:rPr lang="cs-CZ"/>
            </a:br>
            <a:endParaRPr lang="cs-CZ"/>
          </a:p>
          <a:p>
            <a:r>
              <a:rPr lang="cs-CZ" b="1"/>
              <a:t>Elektromotorické napětí</a:t>
            </a:r>
            <a:r>
              <a:rPr lang="cs-CZ"/>
              <a:t> - napětí nezatíženého článku, tj. článku, ke kterému není připojený žádný spotřebič</a:t>
            </a:r>
            <a:br>
              <a:rPr lang="cs-CZ"/>
            </a:br>
            <a:endParaRPr lang="cs-CZ"/>
          </a:p>
          <a:p>
            <a:r>
              <a:rPr lang="cs-CZ" b="1"/>
              <a:t>Vnitřní odpor</a:t>
            </a:r>
            <a:r>
              <a:rPr lang="cs-CZ"/>
              <a:t> - odpor vnitřních vodivých částí galvanického článku (elektrody, elektrolyt), vnitřní odpor článku se při odběru proudu postupně zvětšuje, článek se vybíjí</a:t>
            </a:r>
            <a:br>
              <a:rPr lang="cs-CZ"/>
            </a:br>
            <a:endParaRPr lang="cs-CZ"/>
          </a:p>
          <a:p>
            <a:r>
              <a:rPr lang="cs-CZ" b="1"/>
              <a:t>Svorkové napětí</a:t>
            </a:r>
            <a:r>
              <a:rPr lang="cs-CZ"/>
              <a:t> - napětí zatíženého článku, je vždy menší než elektromotorické napětí. Rozdíl mezi svorkovým a elektromotorickým napětím je tím větší, čím větší je odebíraný proud a čím větší je vnitřní odpor (tj. čím vyčerpanější je článek)</a:t>
            </a:r>
            <a:br>
              <a:rPr lang="cs-CZ"/>
            </a:br>
            <a:endParaRPr lang="cs-CZ"/>
          </a:p>
          <a:p>
            <a:r>
              <a:rPr lang="cs-CZ" b="1"/>
              <a:t>Zapojení článků</a:t>
            </a:r>
            <a:r>
              <a:rPr lang="cs-CZ"/>
              <a:t> - při sériovém zapojení je celkové napětí součtem napětí jednotlivých článků, ale vnitřní odpor baterie je větší. Paralelní zapojení se používá v případě, že je třeba větší odběr proudu ze zdroje - při paralelním zapojení je menší vnitřní odpor zdroje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36734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sz="1400" b="1" dirty="0" smtClean="0"/>
              <a:t>Obr. 1</a:t>
            </a:r>
            <a:r>
              <a:rPr lang="cs-CZ" sz="1400" dirty="0" smtClean="0"/>
              <a:t> </a:t>
            </a:r>
            <a:r>
              <a:rPr lang="cs-CZ" sz="1400" dirty="0"/>
              <a:t>NEMO. </a:t>
            </a:r>
            <a:r>
              <a:rPr lang="cs-CZ" sz="1400" i="1" dirty="0"/>
              <a:t>Auto, Baterie, Elektrický - Volně dostupný obrázek - 35733</a:t>
            </a:r>
            <a:r>
              <a:rPr lang="cs-CZ" sz="1400" dirty="0"/>
              <a:t> [online]. [cit. 13.11.2013]. Dostupný na WWW: </a:t>
            </a:r>
            <a:r>
              <a:rPr lang="cs-CZ" sz="1400" dirty="0">
                <a:hlinkClick r:id="rId2"/>
              </a:rPr>
              <a:t>http://pixabay.com/cs/auto-baterie-elektrick%C3%BD-recyklovan%C3%BD-35733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 eaLnBrk="1" hangingPunct="1">
              <a:buFontTx/>
              <a:buNone/>
            </a:pPr>
            <a:r>
              <a:rPr lang="cs-CZ" sz="1400" b="1" dirty="0" smtClean="0"/>
              <a:t>Obr. 2 </a:t>
            </a:r>
            <a:r>
              <a:rPr lang="cs-CZ" sz="1400" dirty="0"/>
              <a:t>NÁDVORNÍK. </a:t>
            </a:r>
            <a:r>
              <a:rPr lang="cs-CZ" sz="1400" i="1" dirty="0" err="1"/>
              <a:t>Soubor:Symbol</a:t>
            </a:r>
            <a:r>
              <a:rPr lang="cs-CZ" sz="1400" i="1" dirty="0"/>
              <a:t> baterie 2.svg – Wikipedie</a:t>
            </a:r>
            <a:r>
              <a:rPr lang="cs-CZ" sz="1400" dirty="0"/>
              <a:t> [online]. [cit. 16.11.2013]. Dostupný na WWW: </a:t>
            </a: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cs.wikipedia.org/wiki/Soubor:Symbol_baterie_2.svg</a:t>
            </a:r>
            <a:endParaRPr lang="cs-CZ" sz="1400" dirty="0" smtClean="0"/>
          </a:p>
          <a:p>
            <a:pPr marL="0" indent="0" eaLnBrk="1" hangingPunct="1">
              <a:buFontTx/>
              <a:buNone/>
            </a:pPr>
            <a:r>
              <a:rPr lang="cs-CZ" sz="1400" b="1" dirty="0" smtClean="0"/>
              <a:t>Obr. 3 </a:t>
            </a:r>
            <a:r>
              <a:rPr lang="cs-CZ" sz="1400" dirty="0"/>
              <a:t>NÁDVORNÍK. </a:t>
            </a:r>
            <a:r>
              <a:rPr lang="cs-CZ" sz="1400" i="1" dirty="0" err="1"/>
              <a:t>Soubor:ZnackaZdroje.jpg</a:t>
            </a:r>
            <a:r>
              <a:rPr lang="cs-CZ" sz="1400" i="1" dirty="0"/>
              <a:t> – Wikipedie</a:t>
            </a:r>
            <a:r>
              <a:rPr lang="cs-CZ" sz="1400" dirty="0"/>
              <a:t> [online]. [cit. 16.11.2013]. Dostupný na WWW: </a:t>
            </a:r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cs.wikipedia.org/wiki/Soubor:ZnackaZdroje.jpg</a:t>
            </a:r>
            <a:endParaRPr lang="cs-CZ" sz="1400" dirty="0" smtClean="0"/>
          </a:p>
          <a:p>
            <a:pPr marL="0" indent="0" eaLnBrk="1" hangingPunct="1">
              <a:buFontTx/>
              <a:buNone/>
            </a:pPr>
            <a:r>
              <a:rPr lang="cs-CZ" sz="1400" b="1" dirty="0" smtClean="0"/>
              <a:t>Obr. 4 </a:t>
            </a:r>
            <a:r>
              <a:rPr lang="cs-CZ" sz="1400" dirty="0"/>
              <a:t>NÁDVORNÍK. </a:t>
            </a:r>
            <a:r>
              <a:rPr lang="cs-CZ" sz="1400" i="1" dirty="0" err="1"/>
              <a:t>Soubor:Znacka</a:t>
            </a:r>
            <a:r>
              <a:rPr lang="cs-CZ" sz="1400" i="1" dirty="0"/>
              <a:t> </a:t>
            </a:r>
            <a:r>
              <a:rPr lang="cs-CZ" sz="1400" i="1" dirty="0" err="1"/>
              <a:t>Generatoru.svg</a:t>
            </a:r>
            <a:r>
              <a:rPr lang="cs-CZ" sz="1400" i="1" dirty="0"/>
              <a:t> – Wikipedie</a:t>
            </a:r>
            <a:r>
              <a:rPr lang="cs-CZ" sz="1400" dirty="0"/>
              <a:t> [online]. [cit. 16.11.2013]. Dostupný na WWW: </a:t>
            </a:r>
            <a:r>
              <a:rPr lang="cs-CZ" sz="1400" dirty="0">
                <a:hlinkClick r:id="rId5"/>
              </a:rPr>
              <a:t>http://</a:t>
            </a:r>
            <a:r>
              <a:rPr lang="cs-CZ" sz="1400" dirty="0" smtClean="0">
                <a:hlinkClick r:id="rId5"/>
              </a:rPr>
              <a:t>cs.wikipedia.org/wiki/Soubor:Znacka_Generatoru.svg</a:t>
            </a:r>
            <a:r>
              <a:rPr lang="cs-CZ" sz="1400" dirty="0" smtClean="0"/>
              <a:t> </a:t>
            </a:r>
          </a:p>
          <a:p>
            <a:pPr marL="0" indent="0" eaLnBrk="1" hangingPunct="1">
              <a:buFontTx/>
              <a:buNone/>
            </a:pPr>
            <a:r>
              <a:rPr lang="cs-CZ" sz="1400" b="1" dirty="0" smtClean="0"/>
              <a:t>Obr. 5 </a:t>
            </a:r>
            <a:r>
              <a:rPr lang="cs-CZ" sz="1400" dirty="0"/>
              <a:t>AUTOR NEUVEDEN. </a:t>
            </a:r>
            <a:r>
              <a:rPr lang="cs-CZ" sz="1400" i="1" dirty="0"/>
              <a:t>ELEKTŘINA</a:t>
            </a:r>
            <a:r>
              <a:rPr lang="cs-CZ" sz="1400" dirty="0"/>
              <a:t> [online]. [cit. 13.11.2013]. Dostupný na WWW: </a:t>
            </a:r>
            <a:r>
              <a:rPr lang="cs-CZ" sz="1400" dirty="0">
                <a:hlinkClick r:id="rId6"/>
              </a:rPr>
              <a:t>http://</a:t>
            </a:r>
            <a:r>
              <a:rPr lang="cs-CZ" sz="1400" dirty="0" smtClean="0">
                <a:hlinkClick r:id="rId6"/>
              </a:rPr>
              <a:t>www.cez.cz/edee/content/microsites/elektrina/fyz2.htm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6 </a:t>
            </a:r>
            <a:r>
              <a:rPr lang="cs-CZ" sz="1400" dirty="0"/>
              <a:t>VLACHOVÁ, Magda; KÁŽA, Jindřich. </a:t>
            </a:r>
            <a:r>
              <a:rPr lang="cs-CZ" sz="1400" i="1" dirty="0" err="1"/>
              <a:t>Techmania</a:t>
            </a:r>
            <a:r>
              <a:rPr lang="cs-CZ" sz="1400" i="1" dirty="0"/>
              <a:t> - </a:t>
            </a:r>
            <a:r>
              <a:rPr lang="cs-CZ" sz="1400" i="1" dirty="0" err="1"/>
              <a:t>Edutorium</a:t>
            </a:r>
            <a:r>
              <a:rPr lang="cs-CZ" sz="1400" i="1" dirty="0"/>
              <a:t> - Exponáty</a:t>
            </a:r>
            <a:r>
              <a:rPr lang="cs-CZ" sz="1400" dirty="0"/>
              <a:t> [online]. [cit. 13.11.2013]. Dostupný na WWW: </a:t>
            </a:r>
            <a:r>
              <a:rPr lang="cs-CZ" sz="1400" dirty="0">
                <a:hlinkClick r:id="rId7"/>
              </a:rPr>
              <a:t>http://</a:t>
            </a:r>
            <a:r>
              <a:rPr lang="cs-CZ" sz="1400" dirty="0" smtClean="0">
                <a:hlinkClick r:id="rId7"/>
              </a:rPr>
              <a:t>techmania.cz/edutorium/art_exponaty.php?xkat=fyzika&amp;xser=456c656b747269636bfd2070726f7564h&amp;key=395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7 </a:t>
            </a:r>
            <a:r>
              <a:rPr lang="cs-CZ" sz="1400" dirty="0"/>
              <a:t>AUTOR NEUVEDEN. </a:t>
            </a:r>
            <a:r>
              <a:rPr lang="cs-CZ" sz="1400" i="1" dirty="0"/>
              <a:t>ELEKTŘINA</a:t>
            </a:r>
            <a:r>
              <a:rPr lang="cs-CZ" sz="1400" dirty="0"/>
              <a:t> [online]. [cit. 13.11.2013]. Dostupný na WWW: </a:t>
            </a:r>
            <a:r>
              <a:rPr lang="cs-CZ" sz="1400" dirty="0">
                <a:hlinkClick r:id="rId6"/>
              </a:rPr>
              <a:t>http://</a:t>
            </a:r>
            <a:r>
              <a:rPr lang="cs-CZ" sz="1400" dirty="0" smtClean="0">
                <a:hlinkClick r:id="rId6"/>
              </a:rPr>
              <a:t>www.cez.cz/edee/content/microsites/elektrina/fyz2.htm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8 </a:t>
            </a:r>
            <a:r>
              <a:rPr lang="cs-CZ" sz="1400" dirty="0"/>
              <a:t>VLACHOVÁ, Magda; KÁŽA, Jindřich. </a:t>
            </a:r>
            <a:r>
              <a:rPr lang="cs-CZ" sz="1400" i="1" dirty="0" err="1"/>
              <a:t>Techmania</a:t>
            </a:r>
            <a:r>
              <a:rPr lang="cs-CZ" sz="1400" i="1" dirty="0"/>
              <a:t> - </a:t>
            </a:r>
            <a:r>
              <a:rPr lang="cs-CZ" sz="1400" i="1" dirty="0" err="1"/>
              <a:t>Edutorium</a:t>
            </a:r>
            <a:r>
              <a:rPr lang="cs-CZ" sz="1400" i="1" dirty="0"/>
              <a:t> - Exponáty</a:t>
            </a:r>
            <a:r>
              <a:rPr lang="cs-CZ" sz="1400" dirty="0"/>
              <a:t> [online]. [cit. 13.11.2013]. Dostupný na WWW: </a:t>
            </a:r>
            <a:r>
              <a:rPr lang="cs-CZ" sz="1400" dirty="0">
                <a:hlinkClick r:id="rId7"/>
              </a:rPr>
              <a:t>http://</a:t>
            </a:r>
            <a:r>
              <a:rPr lang="cs-CZ" sz="1400" dirty="0" smtClean="0">
                <a:hlinkClick r:id="rId7"/>
              </a:rPr>
              <a:t>techmania.cz/edutorium/art_exponaty.php?xkat=fyzika&amp;xser=456c656b747269636bfd2070726f7564h&amp;key=395</a:t>
            </a:r>
            <a:endParaRPr lang="cs-CZ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9323</TotalTime>
  <Words>493</Words>
  <Application>Microsoft Office PowerPoint</Application>
  <PresentationFormat>Předvádění na obrazovce (4:3)</PresentationFormat>
  <Paragraphs>125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Výchozí návrh</vt:lpstr>
      <vt:lpstr>Rovnice</vt:lpstr>
      <vt:lpstr>Prezentace aplikace PowerPoint</vt:lpstr>
      <vt:lpstr>Zdroj elektrického proudu</vt:lpstr>
      <vt:lpstr>Druhy zdrojů</vt:lpstr>
      <vt:lpstr>Porovnání zdrojů</vt:lpstr>
      <vt:lpstr>Elektrický zdroj v obvodu</vt:lpstr>
      <vt:lpstr>Sériové zapojení zdrojů</vt:lpstr>
      <vt:lpstr>Paralelní zapojení zdrojů</vt:lpstr>
      <vt:lpstr>Shrnutí</vt:lpstr>
      <vt:lpstr>Citace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352</cp:revision>
  <dcterms:created xsi:type="dcterms:W3CDTF">2013-03-27T07:54:35Z</dcterms:created>
  <dcterms:modified xsi:type="dcterms:W3CDTF">2013-11-16T19:40:44Z</dcterms:modified>
</cp:coreProperties>
</file>