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7"/>
  </p:notesMasterIdLst>
  <p:sldIdLst>
    <p:sldId id="261" r:id="rId2"/>
    <p:sldId id="256" r:id="rId3"/>
    <p:sldId id="257" r:id="rId4"/>
    <p:sldId id="258" r:id="rId5"/>
    <p:sldId id="262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F0073-1811-4209-829F-FD11FE35E4EE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44E9E-2660-4DD9-BC77-F1948AA5CE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41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B1B8D-6096-43E8-8665-3033D2E88B55}" type="datetime1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946B-B40B-404F-8176-1D64BED8CD3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678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0EE79-F132-4512-9164-30E64FC6C9D3}" type="datetime1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946B-B40B-404F-8176-1D64BED8CD3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926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AB76-0F66-49DB-8B7D-65223572F2A9}" type="datetime1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946B-B40B-404F-8176-1D64BED8CD3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490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6AD6-5001-49AF-89D2-667F72A3A27C}" type="datetime1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946B-B40B-404F-8176-1D64BED8CD3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001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52C1A-DC6E-4293-8042-D01CF28657B4}" type="datetime1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946B-B40B-404F-8176-1D64BED8CD3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975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403F-8F82-47CF-BC09-CA7608D2200F}" type="datetime1">
              <a:rPr lang="cs-CZ" smtClean="0"/>
              <a:t>23.5.2013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946B-B40B-404F-8176-1D64BED8CD3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27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30C8-AF08-4A70-B286-1C983C28ECCF}" type="datetime1">
              <a:rPr lang="cs-CZ" smtClean="0"/>
              <a:t>23.5.2013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946B-B40B-404F-8176-1D64BED8CD3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63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28A2F-8B5D-4ED4-8370-2B6266CC7FDF}" type="datetime1">
              <a:rPr lang="cs-CZ" smtClean="0"/>
              <a:t>23.5.2013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946B-B40B-404F-8176-1D64BED8CD3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822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3084A-13E3-4CC9-B982-DD9E372B43C4}" type="datetime1">
              <a:rPr lang="cs-CZ" smtClean="0"/>
              <a:t>23.5.2013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946B-B40B-404F-8176-1D64BED8CD3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112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CEC8A-7F15-4EFD-9389-45D4C6B7CBD7}" type="datetime1">
              <a:rPr lang="cs-CZ" smtClean="0"/>
              <a:t>23.5.2013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946B-B40B-404F-8176-1D64BED8CD3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323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D3B45-1C42-4E30-816D-D0BA5BE61A33}" type="datetime1">
              <a:rPr lang="cs-CZ" smtClean="0"/>
              <a:t>23.5.2013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946B-B40B-404F-8176-1D64BED8CD3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040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BCBC2-E9D6-44F3-9587-9EEFA985246D}" type="datetime1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2946B-B40B-404F-8176-1D64BED8CD3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663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svos.cz/moodle/course/category.php?id=9" TargetMode="External"/><Relationship Id="rId4" Type="http://schemas.openxmlformats.org/officeDocument/2006/relationships/hyperlink" Target="http://www.ssvos.cz/moodle/index.php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0538" y="2060575"/>
            <a:ext cx="8208962" cy="722313"/>
          </a:xfrm>
        </p:spPr>
        <p:txBody>
          <a:bodyPr rtlCol="0">
            <a:noAutofit/>
          </a:bodyPr>
          <a:lstStyle/>
          <a:p>
            <a:pPr marL="36576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Jméno autora: </a:t>
            </a:r>
            <a:r>
              <a:rPr lang="cs-CZ" sz="16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Mgr. Vlasta </a:t>
            </a:r>
            <a:r>
              <a:rPr lang="cs-CZ" sz="1600" dirty="0" err="1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K</a:t>
            </a:r>
            <a:r>
              <a:rPr lang="cs-CZ" sz="1600" dirty="0" err="1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ollariková</a:t>
            </a:r>
            <a:r>
              <a:rPr lang="cs-CZ" sz="16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Datum vytvoření: </a:t>
            </a: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15.03. 2013</a:t>
            </a:r>
            <a:br>
              <a:rPr lang="cs-CZ" sz="14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Číslo DUMu: VY_32_INOVACE_02_OSVZ_ZSVa</a:t>
            </a:r>
            <a:endParaRPr lang="cs-CZ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482600" y="4221163"/>
            <a:ext cx="8208963" cy="647700"/>
          </a:xfrm>
        </p:spPr>
        <p:txBody>
          <a:bodyPr/>
          <a:lstStyle/>
          <a:p>
            <a:pPr eaLnBrk="1" hangingPunct="1"/>
            <a:r>
              <a:rPr lang="cs-CZ" sz="1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Anotace:</a:t>
            </a:r>
            <a:r>
              <a:rPr lang="cs-CZ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cs-CZ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Seznámit žáky s počátky filozofického myšlení v Evropě</a:t>
            </a: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763" y="260350"/>
            <a:ext cx="6624637" cy="125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90538" y="3213100"/>
            <a:ext cx="8208962" cy="7937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latin typeface="Arial" pitchFamily="34" charset="0"/>
                <a:ea typeface="+mn-ea"/>
                <a:cs typeface="Arial" pitchFamily="34" charset="0"/>
              </a:rPr>
              <a:t>Ročník: I.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Vzdělávací oblast: Společenskovědní vzdělávání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Vzdělávací obor: Základy společenských věd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Tematický okruh: Praktická filozofie a filozofická antropologie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Téma: Vývoj filozofického myšlení - Antická filozofie</a:t>
            </a:r>
            <a:r>
              <a:rPr lang="cs-CZ" sz="1200" dirty="0">
                <a:latin typeface="Arial" pitchFamily="34" charset="0"/>
                <a:cs typeface="Arial" pitchFamily="34" charset="0"/>
              </a:rPr>
              <a:t/>
            </a:r>
            <a:br>
              <a:rPr lang="cs-CZ" sz="1200" dirty="0">
                <a:latin typeface="Arial" pitchFamily="34" charset="0"/>
                <a:cs typeface="Arial" pitchFamily="34" charset="0"/>
              </a:rPr>
            </a:b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Podnadpis 2"/>
          <p:cNvSpPr txBox="1">
            <a:spLocks/>
          </p:cNvSpPr>
          <p:nvPr/>
        </p:nvSpPr>
        <p:spPr bwMode="auto">
          <a:xfrm>
            <a:off x="490538" y="5229225"/>
            <a:ext cx="82089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cs-CZ" sz="1400" b="1" dirty="0">
                <a:latin typeface="Arial" charset="0"/>
              </a:rPr>
              <a:t>Metodický </a:t>
            </a:r>
            <a:r>
              <a:rPr lang="cs-CZ" sz="1400" b="1" dirty="0" smtClean="0">
                <a:latin typeface="Arial" charset="0"/>
              </a:rPr>
              <a:t>list: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cs-CZ" sz="1200" smtClean="0">
                <a:latin typeface="Arial" charset="0"/>
              </a:rPr>
              <a:t>Výklad spojený s diskuzí</a:t>
            </a:r>
            <a:endParaRPr lang="cs-CZ" sz="1200" dirty="0">
              <a:latin typeface="Arial" charset="0"/>
            </a:endParaRPr>
          </a:p>
        </p:txBody>
      </p:sp>
      <p:sp>
        <p:nvSpPr>
          <p:cNvPr id="2055" name="TextovéPole 7"/>
          <p:cNvSpPr txBox="1">
            <a:spLocks noChangeArrowheads="1"/>
          </p:cNvSpPr>
          <p:nvPr/>
        </p:nvSpPr>
        <p:spPr bwMode="auto">
          <a:xfrm>
            <a:off x="490538" y="6453188"/>
            <a:ext cx="82089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sz="1000" dirty="0">
                <a:solidFill>
                  <a:schemeClr val="tx2"/>
                </a:solidFill>
                <a:latin typeface="Arial" charset="0"/>
              </a:rPr>
              <a:t>přehled DUM na stránkách  </a:t>
            </a:r>
            <a:r>
              <a:rPr lang="cs-CZ" sz="1000" dirty="0" err="1">
                <a:solidFill>
                  <a:srgbClr val="FFC000"/>
                </a:solidFill>
                <a:latin typeface="Arial" charset="0"/>
                <a:hlinkClick r:id="rId4"/>
              </a:rPr>
              <a:t>Moodle</a:t>
            </a:r>
            <a:r>
              <a:rPr lang="cs-CZ" sz="1000" dirty="0">
                <a:solidFill>
                  <a:srgbClr val="FFC000"/>
                </a:solidFill>
                <a:latin typeface="Arial" charset="0"/>
              </a:rPr>
              <a:t> 		</a:t>
            </a:r>
            <a:r>
              <a:rPr lang="cs-CZ" sz="1000" dirty="0">
                <a:solidFill>
                  <a:schemeClr val="tx2"/>
                </a:solidFill>
                <a:latin typeface="Arial" charset="0"/>
              </a:rPr>
              <a:t>http://</a:t>
            </a:r>
            <a:r>
              <a:rPr lang="cs-CZ" sz="1000" dirty="0">
                <a:solidFill>
                  <a:schemeClr val="tx2"/>
                </a:solidFill>
                <a:latin typeface="Arial" charset="0"/>
                <a:hlinkClick r:id="rId5"/>
              </a:rPr>
              <a:t>www.ssvos.cz/moodle/course/category.php?id=9</a:t>
            </a:r>
            <a:endParaRPr lang="cs-CZ" sz="1000" dirty="0">
              <a:solidFill>
                <a:srgbClr val="FFC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59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 idx="4294967295"/>
          </p:nvPr>
        </p:nvSpPr>
        <p:spPr>
          <a:xfrm>
            <a:off x="971600" y="980728"/>
            <a:ext cx="7304856" cy="1539602"/>
          </a:xfrm>
        </p:spPr>
        <p:txBody>
          <a:bodyPr>
            <a:normAutofit/>
          </a:bodyPr>
          <a:lstStyle/>
          <a:p>
            <a:r>
              <a:rPr lang="cs-CZ" sz="6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Antická filozofie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187624" y="3293144"/>
            <a:ext cx="7344816" cy="1504008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cs-CZ" sz="4000" dirty="0">
                <a:solidFill>
                  <a:srgbClr val="002060"/>
                </a:solidFill>
              </a:rPr>
              <a:t>Rozdělení, charakteristika jednotlivých etap, milétská škola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946B-B40B-404F-8176-1D64BED8CD32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 idx="4294967295"/>
          </p:nvPr>
        </p:nvSpPr>
        <p:spPr>
          <a:xfrm>
            <a:off x="395536" y="260648"/>
            <a:ext cx="7376864" cy="1503065"/>
          </a:xfrm>
        </p:spPr>
        <p:txBody>
          <a:bodyPr/>
          <a:lstStyle/>
          <a:p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Tři etapy antické filozofie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idx="4294967295"/>
          </p:nvPr>
        </p:nvSpPr>
        <p:spPr>
          <a:xfrm>
            <a:off x="755576" y="1700808"/>
            <a:ext cx="7920880" cy="4107160"/>
          </a:xfrm>
        </p:spPr>
        <p:txBody>
          <a:bodyPr/>
          <a:lstStyle/>
          <a:p>
            <a:pPr marL="0" indent="0">
              <a:buNone/>
            </a:pPr>
            <a:r>
              <a:rPr lang="cs-CZ" u="sng" dirty="0">
                <a:solidFill>
                  <a:srgbClr val="C00000"/>
                </a:solidFill>
              </a:rPr>
              <a:t>1. předsokratovská</a:t>
            </a:r>
            <a:r>
              <a:rPr lang="cs-CZ" dirty="0">
                <a:solidFill>
                  <a:srgbClr val="002060"/>
                </a:solidFill>
              </a:rPr>
              <a:t>: milétská škola, Pythagoras, </a:t>
            </a:r>
            <a:r>
              <a:rPr lang="cs-CZ" dirty="0" err="1" smtClean="0">
                <a:solidFill>
                  <a:srgbClr val="002060"/>
                </a:solidFill>
              </a:rPr>
              <a:t>Hérakleitos</a:t>
            </a:r>
            <a:r>
              <a:rPr lang="cs-CZ" dirty="0">
                <a:solidFill>
                  <a:srgbClr val="002060"/>
                </a:solidFill>
              </a:rPr>
              <a:t>, elejská škola, atomisté</a:t>
            </a:r>
          </a:p>
          <a:p>
            <a:pPr marL="0" indent="0">
              <a:buNone/>
            </a:pPr>
            <a:r>
              <a:rPr lang="cs-CZ" u="sng" dirty="0">
                <a:solidFill>
                  <a:srgbClr val="C00000"/>
                </a:solidFill>
              </a:rPr>
              <a:t>2. sokratovská </a:t>
            </a:r>
            <a:r>
              <a:rPr lang="cs-CZ" dirty="0">
                <a:solidFill>
                  <a:srgbClr val="002060"/>
                </a:solidFill>
              </a:rPr>
              <a:t>(klasická): sofisté, Sokrates, Platon, Aristoteles</a:t>
            </a:r>
          </a:p>
          <a:p>
            <a:pPr marL="0" indent="0">
              <a:buNone/>
            </a:pPr>
            <a:r>
              <a:rPr lang="cs-CZ" u="sng" dirty="0">
                <a:solidFill>
                  <a:srgbClr val="C00000"/>
                </a:solidFill>
              </a:rPr>
              <a:t>3. helénistická</a:t>
            </a:r>
            <a:r>
              <a:rPr lang="cs-CZ" dirty="0">
                <a:solidFill>
                  <a:srgbClr val="002060"/>
                </a:solidFill>
              </a:rPr>
              <a:t>: epikureismus, stoicismus, skepticismus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946B-B40B-404F-8176-1D64BED8CD32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  <p:bldP spid="1433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 idx="4294967295"/>
          </p:nvPr>
        </p:nvSpPr>
        <p:spPr>
          <a:xfrm>
            <a:off x="683568" y="332655"/>
            <a:ext cx="7088832" cy="1431057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Milétská škola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4294967295"/>
          </p:nvPr>
        </p:nvSpPr>
        <p:spPr>
          <a:xfrm>
            <a:off x="827584" y="1700808"/>
            <a:ext cx="7235329" cy="4896842"/>
          </a:xfrm>
        </p:spPr>
        <p:txBody>
          <a:bodyPr/>
          <a:lstStyle/>
          <a:p>
            <a:r>
              <a:rPr lang="cs-CZ" u="sng" dirty="0" smtClean="0">
                <a:solidFill>
                  <a:srgbClr val="FF0000"/>
                </a:solidFill>
              </a:rPr>
              <a:t>Thales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smtClean="0"/>
              <a:t>zakladatel </a:t>
            </a:r>
            <a:r>
              <a:rPr lang="cs-CZ" dirty="0" smtClean="0"/>
              <a:t>řecké filozofie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„</a:t>
            </a:r>
            <a:r>
              <a:rPr lang="cs-CZ" dirty="0"/>
              <a:t>Země je disk plovoucí na vodě.“</a:t>
            </a:r>
          </a:p>
          <a:p>
            <a:r>
              <a:rPr lang="cs-CZ" u="sng" dirty="0" err="1" smtClean="0">
                <a:solidFill>
                  <a:srgbClr val="FF0000"/>
                </a:solidFill>
              </a:rPr>
              <a:t>Anaximandros</a:t>
            </a:r>
            <a:r>
              <a:rPr lang="cs-CZ" dirty="0" smtClean="0"/>
              <a:t> </a:t>
            </a:r>
            <a:r>
              <a:rPr lang="cs-CZ" dirty="0" smtClean="0"/>
              <a:t>- </a:t>
            </a:r>
            <a:r>
              <a:rPr lang="cs-CZ" dirty="0" smtClean="0"/>
              <a:t>pralátkou </a:t>
            </a:r>
            <a:r>
              <a:rPr lang="cs-CZ" dirty="0"/>
              <a:t>je </a:t>
            </a:r>
            <a:r>
              <a:rPr lang="cs-CZ" dirty="0" err="1"/>
              <a:t>apeiron</a:t>
            </a:r>
            <a:endParaRPr lang="cs-CZ" dirty="0"/>
          </a:p>
          <a:p>
            <a:r>
              <a:rPr lang="cs-CZ" u="sng" dirty="0" err="1" smtClean="0">
                <a:solidFill>
                  <a:srgbClr val="FF0000"/>
                </a:solidFill>
              </a:rPr>
              <a:t>Anaximenes</a:t>
            </a:r>
            <a:r>
              <a:rPr lang="cs-CZ" dirty="0" smtClean="0"/>
              <a:t> </a:t>
            </a:r>
            <a:r>
              <a:rPr lang="cs-CZ" dirty="0" smtClean="0"/>
              <a:t>- </a:t>
            </a:r>
            <a:r>
              <a:rPr lang="cs-CZ" dirty="0" smtClean="0"/>
              <a:t>pralátkou </a:t>
            </a:r>
            <a:r>
              <a:rPr lang="cs-CZ" dirty="0"/>
              <a:t>je </a:t>
            </a:r>
            <a:r>
              <a:rPr lang="cs-CZ" dirty="0" smtClean="0"/>
              <a:t>vzduch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>
                <a:solidFill>
                  <a:srgbClr val="FF0000"/>
                </a:solidFill>
              </a:rPr>
              <a:t>Závěrečné shrnutí</a:t>
            </a:r>
            <a:r>
              <a:rPr lang="cs-CZ" dirty="0"/>
              <a:t>: první filozofická škola, naivní materialismus, další </a:t>
            </a:r>
            <a:r>
              <a:rPr lang="cs-CZ" dirty="0" smtClean="0"/>
              <a:t>otázky - rozvoj </a:t>
            </a:r>
            <a:r>
              <a:rPr lang="cs-CZ" dirty="0" smtClean="0"/>
              <a:t>filozofie</a:t>
            </a:r>
            <a:endParaRPr lang="cs-CZ" dirty="0"/>
          </a:p>
          <a:p>
            <a:endParaRPr lang="cs-CZ" sz="24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946B-B40B-404F-8176-1D64BED8CD32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/>
      <p:bldP spid="1536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0393" y="692696"/>
            <a:ext cx="813690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latin typeface="+mj-lt"/>
              </a:rPr>
              <a:t>Literatura</a:t>
            </a:r>
          </a:p>
          <a:p>
            <a:endParaRPr lang="cs-CZ" sz="3200" dirty="0">
              <a:latin typeface="+mj-lt"/>
            </a:endParaRPr>
          </a:p>
          <a:p>
            <a:pPr lvl="0"/>
            <a:r>
              <a:rPr lang="cs-CZ" sz="3200" dirty="0" smtClean="0">
                <a:latin typeface="+mj-lt"/>
              </a:rPr>
              <a:t>EMMERT </a:t>
            </a:r>
            <a:r>
              <a:rPr lang="cs-CZ" sz="3200" dirty="0">
                <a:latin typeface="+mj-lt"/>
              </a:rPr>
              <a:t>a kol. </a:t>
            </a:r>
            <a:r>
              <a:rPr lang="cs-CZ" sz="3200" i="1" dirty="0">
                <a:latin typeface="+mj-lt"/>
              </a:rPr>
              <a:t>Odmaturuj ze společenských věd</a:t>
            </a:r>
            <a:r>
              <a:rPr lang="cs-CZ" sz="3200" dirty="0">
                <a:latin typeface="+mj-lt"/>
              </a:rPr>
              <a:t>. Brno: </a:t>
            </a:r>
            <a:r>
              <a:rPr lang="cs-CZ" sz="3200" dirty="0" err="1">
                <a:latin typeface="+mj-lt"/>
              </a:rPr>
              <a:t>Didaktis</a:t>
            </a:r>
            <a:r>
              <a:rPr lang="cs-CZ" sz="3200" dirty="0">
                <a:latin typeface="+mj-lt"/>
              </a:rPr>
              <a:t>, 2003, ISBN 80-86285-68-5.</a:t>
            </a:r>
          </a:p>
          <a:p>
            <a:r>
              <a:rPr lang="cs-CZ" sz="3200" dirty="0">
                <a:latin typeface="+mj-lt"/>
              </a:rPr>
              <a:t> </a:t>
            </a:r>
          </a:p>
          <a:p>
            <a:pPr lvl="0"/>
            <a:r>
              <a:rPr lang="cs-CZ" sz="3200" dirty="0" smtClean="0">
                <a:latin typeface="+mj-lt"/>
              </a:rPr>
              <a:t>HLADÍK</a:t>
            </a:r>
            <a:r>
              <a:rPr lang="cs-CZ" sz="3200" dirty="0">
                <a:latin typeface="+mj-lt"/>
              </a:rPr>
              <a:t>. </a:t>
            </a:r>
            <a:r>
              <a:rPr lang="cs-CZ" sz="3200" i="1" dirty="0">
                <a:latin typeface="+mj-lt"/>
              </a:rPr>
              <a:t>Společenské vědy v kostce</a:t>
            </a:r>
            <a:r>
              <a:rPr lang="cs-CZ" sz="3200" dirty="0">
                <a:latin typeface="+mj-lt"/>
              </a:rPr>
              <a:t>. Havlíčkův Brod: Fragment, 1996, ISBN 80-7200-044-6.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946B-B40B-404F-8176-1D64BED8CD32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39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12900</TotalTime>
  <Words>169</Words>
  <Application>Microsoft Office PowerPoint</Application>
  <PresentationFormat>Předvádění na obrazovce (4:3)</PresentationFormat>
  <Paragraphs>32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Jméno autora: Mgr. Vlasta Kollariková  Datum vytvoření: 15.03. 2013 Číslo DUMu: VY_32_INOVACE_02_OSVZ_ZSVa</vt:lpstr>
      <vt:lpstr>Antická filozofie</vt:lpstr>
      <vt:lpstr>Tři etapy antické filozofie</vt:lpstr>
      <vt:lpstr>Milétská škola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Antická filozofie</dc:title>
  <dc:creator>Kabinet 318</dc:creator>
  <cp:lastModifiedBy>Kabinet 318</cp:lastModifiedBy>
  <cp:revision>17</cp:revision>
  <dcterms:created xsi:type="dcterms:W3CDTF">2013-02-19T12:00:35Z</dcterms:created>
  <dcterms:modified xsi:type="dcterms:W3CDTF">2013-05-23T06:57:41Z</dcterms:modified>
</cp:coreProperties>
</file>