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77" r:id="rId5"/>
    <p:sldId id="262" r:id="rId6"/>
    <p:sldId id="258" r:id="rId7"/>
    <p:sldId id="275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alling_ball.jpg" TargetMode="External"/><Relationship Id="rId2" Type="http://schemas.openxmlformats.org/officeDocument/2006/relationships/hyperlink" Target="http://pixabay.com/cs/voln%C3%BD-p%C3%A1d-pot%C3%A1p%C4%9Bn%C3%AD-obloha-mraky-8934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cs.wikipedia.org/wiki/Soubor:T%C3%ADhov%C3%A1_s%C3%ADla_a_zrychlen%C3%AD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13.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VY_32_INOVACE_04_FY_B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Volný pád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Sada věnovaná volnému pádu poskytuje informace k diskuzi o volném pádu se studenty.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Snímek 3 nabízí pohled na volný pád na Měsíci, srovnání zrychleného pohybu a volného pádu.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Snímek 4 poskytuje názorný obrázek zachycující souvislosti mezi gravitačním a tíhovým zrychlením, a příčiny a vztahy. Zavádí další pojem, intenzitu gravitačního pole v návaznosti na gravitační konstantu.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Snímek 5 si v závěru pokládá otázku jaký je vztah mezi jednotkami pro gravitační konstantu.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6. snímku je uveden přehled fyzikálních veličin vystupujících ve výpočtech souvisejících</a:t>
            </a:r>
            <a:b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volným pádem  a graf pro dráhu volného pádu.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snímek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nabízí řešení výpočtu rychlosti dopadu z určité výšky a zadání cvičení k odvození jednotky gravitační konstanty.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abd8bb0f0306978e34f0/1373480834/free-fall-89349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" y="0"/>
            <a:ext cx="111540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509" y="0"/>
            <a:ext cx="3330371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Volný pád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0652" y="1853824"/>
            <a:ext cx="4192615" cy="193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Volný pád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Vztah </a:t>
            </a:r>
            <a:r>
              <a:rPr lang="cs-CZ" sz="1600" dirty="0">
                <a:solidFill>
                  <a:schemeClr val="bg1"/>
                </a:solidFill>
              </a:rPr>
              <a:t>gravitačního a tíhového zrychlení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Tíhové zrychlení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Výpočet volného pádu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Odvození rychlosti dopadu</a:t>
            </a:r>
            <a:endParaRPr lang="cs-CZ" sz="1600" dirty="0">
              <a:solidFill>
                <a:schemeClr val="bg1"/>
              </a:solidFill>
            </a:endParaRPr>
          </a:p>
          <a:p>
            <a:pPr marL="812800" indent="-812800">
              <a:spcBef>
                <a:spcPct val="20000"/>
              </a:spcBef>
              <a:buFontTx/>
              <a:buChar char="•"/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8245749" y="652737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76545" y="35750"/>
            <a:ext cx="8229600" cy="1143000"/>
          </a:xfrm>
        </p:spPr>
        <p:txBody>
          <a:bodyPr/>
          <a:lstStyle/>
          <a:p>
            <a:r>
              <a:rPr lang="cs-CZ" dirty="0" smtClean="0"/>
              <a:t>Volný pád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61510" y="1088740"/>
            <a:ext cx="67957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Tělesa, pohybující </a:t>
            </a:r>
            <a:r>
              <a:rPr lang="cs-CZ" sz="1600" dirty="0"/>
              <a:t>se vlastní </a:t>
            </a:r>
            <a:r>
              <a:rPr lang="cs-CZ" sz="1600" dirty="0" smtClean="0"/>
              <a:t>silou, mohou velikost svého zrychlení měnit.</a:t>
            </a:r>
          </a:p>
          <a:p>
            <a:r>
              <a:rPr lang="cs-CZ" sz="1600" dirty="0" smtClean="0"/>
              <a:t>Přitažlivá </a:t>
            </a:r>
            <a:r>
              <a:rPr lang="cs-CZ" sz="1600" dirty="0"/>
              <a:t>síla </a:t>
            </a:r>
            <a:r>
              <a:rPr lang="cs-CZ" sz="1600" dirty="0" smtClean="0"/>
              <a:t>Země uděluje padajícím tělesům konstantní (neměnné) zrychlení (v homogenním  gravitačním poli).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Neuvažujeme-li při pádu tělesa odpor vzduchu a vztlakovou sílu vzduchu, můžeme </a:t>
            </a:r>
            <a:r>
              <a:rPr lang="cs-CZ" sz="1600" dirty="0"/>
              <a:t>o tělese tvrdit, že padá volným </a:t>
            </a:r>
            <a:r>
              <a:rPr lang="cs-CZ" sz="1600" dirty="0" smtClean="0"/>
              <a:t>pádem jako ve </a:t>
            </a:r>
            <a:r>
              <a:rPr lang="cs-CZ" sz="1600" dirty="0"/>
              <a:t>vakuu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1026" name="Picture 2" descr="File:Falling b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30" y="818710"/>
            <a:ext cx="169545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5" y="5625300"/>
            <a:ext cx="6652320" cy="89862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289895" y="6572381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67640" y="2879935"/>
            <a:ext cx="2380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Apollo </a:t>
            </a:r>
            <a:r>
              <a:rPr lang="cs-CZ" sz="1400" b="1" dirty="0" smtClean="0"/>
              <a:t>15 –  </a:t>
            </a:r>
            <a:r>
              <a:rPr lang="cs-CZ" sz="1400" b="1" dirty="0"/>
              <a:t>peří a kladivo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06" y="2771538"/>
            <a:ext cx="2856790" cy="218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967640" y="463716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510" y="5184195"/>
            <a:ext cx="65554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Volný pád řešíme jako pohyb rovnoměrně </a:t>
            </a:r>
            <a:r>
              <a:rPr lang="cs-CZ" sz="1600" dirty="0" smtClean="0"/>
              <a:t>zrychlený.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3967640" y="3203975"/>
            <a:ext cx="3006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V</a:t>
            </a:r>
            <a:r>
              <a:rPr lang="cs-CZ" sz="1200" i="1" dirty="0" smtClean="0"/>
              <a:t>elitel Apolla 15, Dave </a:t>
            </a:r>
            <a:r>
              <a:rPr lang="cs-CZ" sz="1200" i="1" dirty="0" err="1" smtClean="0"/>
              <a:t>Scott</a:t>
            </a:r>
            <a:r>
              <a:rPr lang="cs-CZ" sz="1200" i="1" dirty="0" smtClean="0"/>
              <a:t>, </a:t>
            </a:r>
            <a:r>
              <a:rPr lang="cs-CZ" sz="1200" i="1" dirty="0"/>
              <a:t>za použití kladiva a peří na </a:t>
            </a:r>
            <a:r>
              <a:rPr lang="cs-CZ" sz="1200" i="1" dirty="0" smtClean="0"/>
              <a:t>Měsíci ukazuje</a:t>
            </a:r>
            <a:r>
              <a:rPr lang="cs-CZ" sz="1200" i="1" dirty="0"/>
              <a:t>, </a:t>
            </a:r>
            <a:endParaRPr lang="cs-CZ" sz="1200" i="1" dirty="0" smtClean="0"/>
          </a:p>
          <a:p>
            <a:r>
              <a:rPr lang="cs-CZ" sz="1200" i="1" dirty="0" smtClean="0"/>
              <a:t>že </a:t>
            </a:r>
            <a:r>
              <a:rPr lang="cs-CZ" sz="1200" i="1" dirty="0"/>
              <a:t>hmota </a:t>
            </a:r>
            <a:r>
              <a:rPr lang="cs-CZ" sz="1200" i="1" dirty="0" smtClean="0"/>
              <a:t>tělesa nemá </a:t>
            </a:r>
            <a:r>
              <a:rPr lang="cs-CZ" sz="1200" i="1" dirty="0"/>
              <a:t>vliv na </a:t>
            </a:r>
            <a:r>
              <a:rPr lang="cs-CZ" sz="1200" i="1" dirty="0" smtClean="0"/>
              <a:t>rychlost pádu tělesa.</a:t>
            </a:r>
            <a:endParaRPr lang="cs-CZ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88740"/>
            <a:ext cx="8507413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90792"/>
          </a:xfrm>
        </p:spPr>
        <p:txBody>
          <a:bodyPr/>
          <a:lstStyle/>
          <a:p>
            <a:r>
              <a:rPr lang="cs-CZ" sz="4000" dirty="0"/>
              <a:t>Vztah gravitačního a tíhového zrychlení</a:t>
            </a:r>
          </a:p>
        </p:txBody>
      </p:sp>
      <p:sp>
        <p:nvSpPr>
          <p:cNvPr id="5" name="AutoShape 2" descr="https://docs.google.com/drawings/d/sGFqwugi2cTvX_IO_0NCmhw/image?w=390&amp;h=287&amp;rev=136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5" descr="https://docs.google.com/drawings/d/sGFqwugi2cTvX_IO_0NCmhw/image?w=390&amp;h=287&amp;rev=136&amp;a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7" descr="https://docs.google.com/drawings/d/sGFqwugi2cTvX_IO_0NCmhw/image?w=390&amp;h=287&amp;rev=136&amp;a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527818" y="4619895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5807" y="5229200"/>
            <a:ext cx="902669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Tíhové zrychlení </a:t>
            </a:r>
            <a:r>
              <a:rPr lang="cs-CZ" sz="1600" b="1" dirty="0" smtClean="0"/>
              <a:t>g</a:t>
            </a:r>
            <a:r>
              <a:rPr lang="cs-CZ" sz="1600" dirty="0" smtClean="0"/>
              <a:t> má </a:t>
            </a:r>
            <a:r>
              <a:rPr lang="cs-CZ" sz="1600" dirty="0"/>
              <a:t>dvě složky</a:t>
            </a:r>
            <a:r>
              <a:rPr lang="cs-CZ" sz="1600" dirty="0" smtClean="0"/>
              <a:t>:</a:t>
            </a:r>
          </a:p>
          <a:p>
            <a:endParaRPr lang="cs-CZ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Hlavní </a:t>
            </a:r>
            <a:r>
              <a:rPr lang="cs-CZ" sz="1400" dirty="0"/>
              <a:t>složkou tíhového zrychlení je gravitační </a:t>
            </a:r>
            <a:r>
              <a:rPr lang="cs-CZ" sz="1400" dirty="0" smtClean="0"/>
              <a:t>zrychlení </a:t>
            </a:r>
            <a:r>
              <a:rPr lang="cs-CZ" sz="1400" b="1" dirty="0" err="1"/>
              <a:t>a</a:t>
            </a:r>
            <a:r>
              <a:rPr lang="cs-CZ" sz="1400" b="1" baseline="-25000" dirty="0" err="1"/>
              <a:t>g</a:t>
            </a:r>
            <a:r>
              <a:rPr lang="cs-CZ" sz="1400" dirty="0"/>
              <a:t>, </a:t>
            </a:r>
            <a:r>
              <a:rPr lang="cs-CZ" sz="1400" dirty="0" smtClean="0"/>
              <a:t>které je </a:t>
            </a:r>
            <a:r>
              <a:rPr lang="cs-CZ" sz="1400" dirty="0"/>
              <a:t>totožné s intenzitou gravitačního pole </a:t>
            </a:r>
            <a:r>
              <a:rPr lang="cs-CZ" sz="1400" b="1" dirty="0" smtClean="0"/>
              <a:t>K</a:t>
            </a:r>
            <a:r>
              <a:rPr lang="cs-CZ" sz="1400" b="1" i="1" dirty="0" smtClean="0"/>
              <a:t>.</a:t>
            </a:r>
            <a:endParaRPr lang="cs-CZ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tíhové zrychlení zahrnuje </a:t>
            </a:r>
            <a:r>
              <a:rPr lang="cs-CZ" sz="1400" dirty="0" smtClean="0"/>
              <a:t>dále </a:t>
            </a:r>
            <a:r>
              <a:rPr lang="cs-CZ" sz="1400" dirty="0"/>
              <a:t>odstředivé zrychlení </a:t>
            </a:r>
            <a:r>
              <a:rPr lang="cs-CZ" sz="1400" b="1" dirty="0" smtClean="0"/>
              <a:t>- a</a:t>
            </a:r>
            <a:r>
              <a:rPr lang="cs-CZ" sz="1400" b="1" baseline="-25000" dirty="0" smtClean="0"/>
              <a:t>d</a:t>
            </a:r>
            <a:r>
              <a:rPr lang="cs-CZ" sz="1400" dirty="0" smtClean="0"/>
              <a:t>, </a:t>
            </a:r>
            <a:r>
              <a:rPr lang="cs-CZ" sz="1400" dirty="0"/>
              <a:t>které vzniká v důsledku otáčení Země kolem </a:t>
            </a:r>
            <a:r>
              <a:rPr lang="cs-CZ" sz="1400" dirty="0" smtClean="0"/>
              <a:t>osy </a:t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/>
              <a:t>působí proti gravitačnímu </a:t>
            </a:r>
            <a:r>
              <a:rPr lang="cs-CZ" sz="1400" dirty="0" smtClean="0"/>
              <a:t>zrychlení(částí nebo celou svou hodnotou, mimo rovník a póly ovlivňuje také směr tíhového zrychlení a potažmo i tíhy </a:t>
            </a:r>
            <a:r>
              <a:rPr lang="cs-CZ" sz="1400" b="1" dirty="0" smtClean="0"/>
              <a:t>G</a:t>
            </a:r>
            <a:r>
              <a:rPr lang="cs-CZ" sz="1400" dirty="0" smtClean="0"/>
              <a:t>. Což v praxi zanedbáváme.</a:t>
            </a:r>
            <a:endParaRPr lang="cs-CZ" sz="1400" dirty="0"/>
          </a:p>
        </p:txBody>
      </p:sp>
      <p:sp>
        <p:nvSpPr>
          <p:cNvPr id="15" name="Obdélník 14"/>
          <p:cNvSpPr/>
          <p:nvPr/>
        </p:nvSpPr>
        <p:spPr>
          <a:xfrm>
            <a:off x="6102170" y="3936249"/>
            <a:ext cx="2610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i="1" dirty="0" smtClean="0"/>
              <a:t>Poznámka:</a:t>
            </a:r>
          </a:p>
          <a:p>
            <a:r>
              <a:rPr lang="cs-CZ" sz="1000" i="1" dirty="0" smtClean="0"/>
              <a:t>Velikost </a:t>
            </a:r>
            <a:r>
              <a:rPr lang="cs-CZ" sz="1000" i="1" dirty="0"/>
              <a:t>tíhového zrychlení je </a:t>
            </a:r>
            <a:r>
              <a:rPr lang="cs-CZ" sz="1000" i="1" dirty="0" smtClean="0"/>
              <a:t>závislá</a:t>
            </a:r>
          </a:p>
          <a:p>
            <a:r>
              <a:rPr lang="cs-CZ" sz="1000" i="1" dirty="0" smtClean="0"/>
              <a:t>na </a:t>
            </a:r>
            <a:r>
              <a:rPr lang="cs-CZ" sz="1000" i="1" dirty="0"/>
              <a:t>nadmořské výšce a na zeměpisné šířce daného místa na Zemi.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aoblený obdélníkový popisek 15"/>
              <p:cNvSpPr/>
              <p:nvPr/>
            </p:nvSpPr>
            <p:spPr>
              <a:xfrm>
                <a:off x="3708575" y="4960827"/>
                <a:ext cx="4238800" cy="628413"/>
              </a:xfrm>
              <a:prstGeom prst="wedgeRoundRectCallout">
                <a:avLst>
                  <a:gd name="adj1" fmla="val 23010"/>
                  <a:gd name="adj2" fmla="val 7680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𝐾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𝜒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𝜒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𝜒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Zaoblený obdélníkový popise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575" y="4960827"/>
                <a:ext cx="4238800" cy="628413"/>
              </a:xfrm>
              <a:prstGeom prst="wedgeRoundRectCallout">
                <a:avLst>
                  <a:gd name="adj1" fmla="val 23010"/>
                  <a:gd name="adj2" fmla="val 76804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Tíhové rychlení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16504" y="1190072"/>
            <a:ext cx="895599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Výsledné zrychlení </a:t>
            </a:r>
            <a:r>
              <a:rPr lang="cs-CZ" dirty="0"/>
              <a:t>volného pádu nazýváme tíhovým zrychlením značíme </a:t>
            </a:r>
            <a:r>
              <a:rPr lang="cs-CZ" b="1" dirty="0" smtClean="0"/>
              <a:t>g</a:t>
            </a:r>
            <a:r>
              <a:rPr lang="cs-C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Velikost </a:t>
            </a:r>
            <a:r>
              <a:rPr lang="cs-CZ" dirty="0"/>
              <a:t>tíhového zrychlení při povrchu </a:t>
            </a:r>
            <a:r>
              <a:rPr lang="cs-CZ" dirty="0" smtClean="0"/>
              <a:t>Země v </a:t>
            </a:r>
            <a:r>
              <a:rPr lang="cs-CZ" dirty="0"/>
              <a:t>naší zeměpisné šířce </a:t>
            </a:r>
            <a:r>
              <a:rPr lang="cs-CZ" b="1" dirty="0"/>
              <a:t>g</a:t>
            </a:r>
            <a:r>
              <a:rPr lang="cs-CZ" dirty="0"/>
              <a:t> = 9,81 </a:t>
            </a:r>
            <a:r>
              <a:rPr lang="cs-CZ" dirty="0" smtClean="0"/>
              <a:t>m/s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Udává </a:t>
            </a:r>
            <a:r>
              <a:rPr lang="cs-CZ" dirty="0"/>
              <a:t>rychlost, kterou získá těleso u povrchu Země za 1 s volného pádu.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96524" y="2798930"/>
            <a:ext cx="8595954" cy="15234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Hodnoty tíhového zrychlení</a:t>
            </a:r>
            <a:r>
              <a:rPr lang="cs-CZ" b="1" dirty="0" smtClean="0"/>
              <a:t>:</a:t>
            </a:r>
            <a:br>
              <a:rPr lang="cs-CZ" b="1" dirty="0" smtClean="0"/>
            </a:br>
            <a:endParaRPr lang="cs-CZ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rovníku … </a:t>
            </a:r>
            <a:r>
              <a:rPr lang="cs-CZ" b="1" dirty="0"/>
              <a:t>g</a:t>
            </a:r>
            <a:r>
              <a:rPr lang="cs-CZ" dirty="0"/>
              <a:t> = 9,78 m/s</a:t>
            </a:r>
            <a:r>
              <a:rPr lang="cs-CZ" baseline="30000" dirty="0"/>
              <a:t>2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 zeměpisných pólech … </a:t>
            </a:r>
            <a:r>
              <a:rPr lang="cs-CZ" b="1" dirty="0"/>
              <a:t>g</a:t>
            </a:r>
            <a:r>
              <a:rPr lang="cs-CZ" dirty="0"/>
              <a:t> = 9,83 m/s</a:t>
            </a:r>
            <a:r>
              <a:rPr lang="cs-CZ" baseline="30000" dirty="0"/>
              <a:t>2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normální  tíhové zrychlení … </a:t>
            </a:r>
            <a:r>
              <a:rPr lang="cs-CZ" b="1" dirty="0" err="1"/>
              <a:t>g</a:t>
            </a:r>
            <a:r>
              <a:rPr lang="cs-CZ" baseline="-25000" dirty="0" err="1"/>
              <a:t>n</a:t>
            </a:r>
            <a:r>
              <a:rPr lang="cs-CZ" dirty="0"/>
              <a:t> = 9,80665 m/s</a:t>
            </a:r>
            <a:r>
              <a:rPr lang="cs-CZ" baseline="30000" dirty="0"/>
              <a:t>2</a:t>
            </a:r>
            <a:r>
              <a:rPr lang="cs-CZ" dirty="0"/>
              <a:t> (přesně), </a:t>
            </a:r>
            <a:r>
              <a:rPr lang="cs-CZ" dirty="0" smtClean="0"/>
              <a:t>stanoveno dohodou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26796" y="4914165"/>
            <a:ext cx="54906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dirty="0"/>
              <a:t>Pro </a:t>
            </a:r>
            <a:r>
              <a:rPr lang="cs-CZ" dirty="0" smtClean="0"/>
              <a:t>výpočty můžeme používat </a:t>
            </a:r>
            <a:r>
              <a:rPr lang="cs-CZ" dirty="0"/>
              <a:t>hodnotu </a:t>
            </a:r>
            <a:r>
              <a:rPr lang="cs-CZ" b="1" dirty="0"/>
              <a:t>g</a:t>
            </a:r>
            <a:r>
              <a:rPr lang="cs-CZ" dirty="0"/>
              <a:t> = 10 m/s</a:t>
            </a:r>
            <a:r>
              <a:rPr lang="cs-CZ" baseline="30000" dirty="0"/>
              <a:t>2</a:t>
            </a:r>
            <a:r>
              <a:rPr lang="cs-CZ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041831" y="5553527"/>
                <a:ext cx="5025158" cy="83766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=10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=10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=10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=10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831" y="5553527"/>
                <a:ext cx="5025158" cy="837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aoblený obdélníkový popisek 5"/>
              <p:cNvSpPr/>
              <p:nvPr/>
            </p:nvSpPr>
            <p:spPr>
              <a:xfrm>
                <a:off x="971600" y="4914165"/>
                <a:ext cx="1665186" cy="1674477"/>
              </a:xfrm>
              <a:prstGeom prst="wedgeRoundRectCallout">
                <a:avLst>
                  <a:gd name="adj1" fmla="val 82436"/>
                  <a:gd name="adj2" fmla="val 8958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cs-CZ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cs-CZ" sz="1400" dirty="0" smtClean="0">
                    <a:solidFill>
                      <a:schemeClr val="tx1"/>
                    </a:solidFill>
                  </a:rPr>
                  <a:t>nebo</a:t>
                </a:r>
              </a:p>
              <a:p>
                <a:pPr algn="ctr"/>
                <a:endParaRPr lang="cs-CZ" sz="8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Zaoblený obdélníkový popis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14165"/>
                <a:ext cx="1665186" cy="1674477"/>
              </a:xfrm>
              <a:prstGeom prst="wedgeRoundRectCallout">
                <a:avLst>
                  <a:gd name="adj1" fmla="val 82436"/>
                  <a:gd name="adj2" fmla="val 8958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2006716" y="5107975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/>
              <a:t>Výpočet volného pádu</a:t>
            </a:r>
            <a:endParaRPr lang="cs-CZ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340" y="3338990"/>
            <a:ext cx="4346160" cy="33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842030" y="625734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638413"/>
                  </p:ext>
                </p:extLst>
              </p:nvPr>
            </p:nvGraphicFramePr>
            <p:xfrm>
              <a:off x="158540" y="1268760"/>
              <a:ext cx="8826920" cy="1595882"/>
            </p:xfrm>
            <a:graphic>
              <a:graphicData uri="http://schemas.openxmlformats.org/drawingml/2006/table">
                <a:tbl>
                  <a:tblPr firstRow="1" bandRow="1">
                    <a:tableStyleId>{284E427A-3D55-4303-BF80-6455036E1DE7}</a:tableStyleId>
                  </a:tblPr>
                  <a:tblGrid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</a:tblGrid>
                  <a:tr h="370840">
                    <a:tc gridSpan="8"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veličiny související s výpočtem volného pádu a odvozenými rovnicemi</a:t>
                          </a:r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gravitační síla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sz="1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1600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gravitační zrychlení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sz="16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cs-CZ" sz="16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16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cs-CZ" sz="1600" b="0" i="1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tíha</a:t>
                          </a:r>
                        </a:p>
                        <a:p>
                          <a:pPr algn="ctr"/>
                          <a:endParaRPr lang="cs-CZ" sz="16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sz="1600" b="0" i="1" dirty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1600" b="0" i="1" dirty="0" smtClean="0">
                                        <a:latin typeface="Cambria Math"/>
                                      </a:rPr>
                                      <m:t>𝐺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tíhové zrychlení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cs-CZ" sz="160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sz="1600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</m:acc>
                            </m:oMath>
                          </a14:m>
                          <a:endParaRPr lang="cs-CZ" sz="16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čas</a:t>
                          </a:r>
                        </a:p>
                        <a:p>
                          <a:pPr algn="ctr"/>
                          <a:endParaRPr lang="cs-CZ" sz="160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rychlost</a:t>
                          </a:r>
                        </a:p>
                        <a:p>
                          <a:pPr algn="ctr"/>
                          <a:endParaRPr lang="cs-CZ" sz="160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cs-CZ" sz="16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dráha</a:t>
                          </a:r>
                        </a:p>
                        <a:p>
                          <a:pPr algn="ctr"/>
                          <a:endParaRPr lang="cs-CZ" sz="160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0" i="1" smtClean="0">
                                    <a:latin typeface="Cambria Math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600" dirty="0" smtClean="0"/>
                            <a:t>hmotnost</a:t>
                          </a:r>
                        </a:p>
                        <a:p>
                          <a:pPr algn="ctr"/>
                          <a:endParaRPr lang="cs-CZ" sz="16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0" i="1" smtClean="0">
                                    <a:latin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0" i="1" smtClean="0">
                                    <a:latin typeface="Cambria Math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cs-CZ" sz="1600" smtClean="0">
                                    <a:latin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cs-CZ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0" i="1" smtClean="0">
                                    <a:latin typeface="Cambria Math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cs-CZ" sz="1600" smtClean="0">
                                    <a:latin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cs-CZ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cs-CZ" sz="1600" smtClean="0">
                                    <a:latin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cs-CZ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cs-CZ" sz="1600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smtClean="0">
                                    <a:latin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0" i="1" smtClean="0">
                                    <a:latin typeface="Cambria Math"/>
                                  </a:rPr>
                                  <m:t>𝑘𝑔</m:t>
                                </m:r>
                              </m:oMath>
                            </m:oMathPara>
                          </a14:m>
                          <a:endParaRPr lang="cs-CZ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638413"/>
                  </p:ext>
                </p:extLst>
              </p:nvPr>
            </p:nvGraphicFramePr>
            <p:xfrm>
              <a:off x="158540" y="1268760"/>
              <a:ext cx="8826920" cy="1595882"/>
            </p:xfrm>
            <a:graphic>
              <a:graphicData uri="http://schemas.openxmlformats.org/drawingml/2006/table">
                <a:tbl>
                  <a:tblPr firstRow="1" bandRow="1">
                    <a:tableStyleId>{284E427A-3D55-4303-BF80-6455036E1DE7}</a:tableStyleId>
                  </a:tblPr>
                  <a:tblGrid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  <a:gridCol w="1103365"/>
                  </a:tblGrid>
                  <a:tr h="370840">
                    <a:tc gridSpan="8"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veličiny související s výpočtem volného pádu a odvozenými rovnicemi</a:t>
                          </a:r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/>
                    </a:tc>
                  </a:tr>
                  <a:tr h="85420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67" t="-47143" r="-7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3867" t="-47143" r="-6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3867" t="-47143" r="-5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3867" t="-47143" r="-4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3867" t="-47143" r="-3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3867" t="-47143" r="-2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3867" t="-47143" r="-103867" b="-5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3867" t="-47143" r="-3867" b="-5071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67" t="-337705" r="-7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3867" t="-337705" r="-6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3867" t="-337705" r="-5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3867" t="-337705" r="-4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3867" t="-337705" r="-3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3867" t="-337705" r="-2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3867" t="-337705" r="-103867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3867" t="-337705" r="-3867" b="-163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41530" y="3248980"/>
                <a:ext cx="1038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v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g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0" y="3248980"/>
                <a:ext cx="103829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47323" y="4348234"/>
                <a:ext cx="432291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23" y="4348234"/>
                <a:ext cx="4322915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137337" y="5068314"/>
                <a:ext cx="135998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337" y="5068314"/>
                <a:ext cx="1359988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313244" y="3609020"/>
                <a:ext cx="792204" cy="615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244" y="3609020"/>
                <a:ext cx="792204" cy="615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330607" y="4959170"/>
                <a:ext cx="135767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607" y="4959170"/>
                <a:ext cx="1357679" cy="9106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47323" y="6072680"/>
                <a:ext cx="250972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23" y="6072680"/>
                <a:ext cx="2509726" cy="427746"/>
              </a:xfrm>
              <a:prstGeom prst="rect">
                <a:avLst/>
              </a:prstGeom>
              <a:blipFill rotWithShape="1"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aoblený obdélníkový popisek 12"/>
          <p:cNvSpPr/>
          <p:nvPr/>
        </p:nvSpPr>
        <p:spPr>
          <a:xfrm>
            <a:off x="3172693" y="5642194"/>
            <a:ext cx="1215135" cy="455350"/>
          </a:xfrm>
          <a:prstGeom prst="wedgeRoundRectCallout">
            <a:avLst>
              <a:gd name="adj1" fmla="val -82804"/>
              <a:gd name="adj2" fmla="val 979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</a:t>
            </a:r>
            <a:r>
              <a:rPr lang="cs-CZ" sz="1400" dirty="0" smtClean="0">
                <a:solidFill>
                  <a:schemeClr val="tx1"/>
                </a:solidFill>
              </a:rPr>
              <a:t>dvoďte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3755"/>
          </a:xfrm>
        </p:spPr>
        <p:txBody>
          <a:bodyPr/>
          <a:lstStyle/>
          <a:p>
            <a:pPr marL="285750" indent="-285750">
              <a:spcBef>
                <a:spcPct val="20000"/>
              </a:spcBef>
            </a:pPr>
            <a:r>
              <a:rPr lang="cs-CZ" sz="4000" dirty="0" smtClean="0">
                <a:solidFill>
                  <a:schemeClr val="tx1"/>
                </a:solidFill>
              </a:rPr>
              <a:t>Odvození rychlosti dopadu</a:t>
            </a:r>
            <a:endParaRPr lang="cs-CZ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701570" y="5160965"/>
                <a:ext cx="801089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cs-CZ" sz="1400" b="1" i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Poznámka:</a:t>
                </a:r>
                <a:endParaRPr lang="cs-CZ" sz="1400" dirty="0">
                  <a:latin typeface="Arial" pitchFamily="34" charset="0"/>
                  <a:cs typeface="Arial" pitchFamily="34" charset="0"/>
                </a:endParaRPr>
              </a:p>
              <a:p>
                <a:pPr marL="285750" lvl="0" indent="-285750" eaLnBrk="0" hangingPunct="0">
                  <a:buFont typeface="Arial" pitchFamily="34" charset="0"/>
                  <a:buChar char="•"/>
                </a:pPr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zákony volného pádu objevil 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Galileo </a:t>
                </a:r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Galilei (1564 - 1642)</a:t>
                </a:r>
              </a:p>
              <a:p>
                <a:pPr marL="285750" lvl="0" indent="-285750" eaLnBrk="0" hangingPunct="0">
                  <a:buFont typeface="Arial" pitchFamily="34" charset="0"/>
                  <a:buChar char="•"/>
                </a:pPr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gravitační 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konstanta </a:t>
                </a:r>
                <a14:m>
                  <m:oMath xmlns:m="http://schemas.openxmlformats.org/officeDocument/2006/math">
                    <m:r>
                      <a:rPr lang="cs-CZ" sz="1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𝜒</m:t>
                    </m:r>
                  </m:oMath>
                </a14:m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 (kapa) = 6,67 * 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cs-CZ" sz="1400" baseline="30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-11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cs-CZ" sz="1400" baseline="30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cs-CZ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kg</a:t>
                </a:r>
                <a:r>
                  <a:rPr lang="cs-CZ" sz="1400" baseline="30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cs-CZ" sz="1400" baseline="30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, nezaměňovat s gravitačním nebo tíhovým zrychlením, existuje však mezi nimi závislost, viz následující rovnice a snímek </a:t>
                </a:r>
                <a:r>
                  <a:rPr lang="cs-CZ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hlinkClick r:id="rId2" action="ppaction://hlinksldjump"/>
                  </a:rPr>
                  <a:t>4</a:t>
                </a:r>
                <a:endParaRPr lang="cs-CZ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0" y="5160965"/>
                <a:ext cx="801089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52" t="-641" b="-5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20777" y="1703660"/>
                <a:ext cx="13621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77" y="1703660"/>
                <a:ext cx="136210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989296" y="1432976"/>
                <a:ext cx="135767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296" y="1432976"/>
                <a:ext cx="1357679" cy="9106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813832" y="2796360"/>
                <a:ext cx="1697837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832" y="2796360"/>
                <a:ext cx="1697837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845902" y="3733115"/>
                <a:ext cx="2656881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𝑔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902" y="3733115"/>
                <a:ext cx="2656881" cy="6668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813832" y="4531424"/>
                <a:ext cx="1753685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  <m:sup/>
                      </m:sSub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832" y="4531424"/>
                <a:ext cx="1753685" cy="427746"/>
              </a:xfrm>
              <a:prstGeom prst="rect">
                <a:avLst/>
              </a:prstGeom>
              <a:blipFill rotWithShape="1">
                <a:blip r:embed="rId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836585" y="1178750"/>
            <a:ext cx="2115235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13" name="Zaoblený obdélníkový popisek 12"/>
          <p:cNvSpPr/>
          <p:nvPr/>
        </p:nvSpPr>
        <p:spPr>
          <a:xfrm>
            <a:off x="4572000" y="4399965"/>
            <a:ext cx="1606627" cy="649216"/>
          </a:xfrm>
          <a:prstGeom prst="wedgeRoundRectCallout">
            <a:avLst>
              <a:gd name="adj1" fmla="val -93654"/>
              <a:gd name="adj2" fmla="val -24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Rychlost dopadu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 výšky h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" name="Pravá složená závorka 14"/>
          <p:cNvSpPr/>
          <p:nvPr/>
        </p:nvSpPr>
        <p:spPr>
          <a:xfrm rot="5400000">
            <a:off x="2510654" y="1575457"/>
            <a:ext cx="360040" cy="2025225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402" y="6115072"/>
            <a:ext cx="29432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Přímá spojnice 16"/>
          <p:cNvCxnSpPr/>
          <p:nvPr/>
        </p:nvCxnSpPr>
        <p:spPr>
          <a:xfrm>
            <a:off x="7227295" y="4531424"/>
            <a:ext cx="11251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902370" y="1888325"/>
            <a:ext cx="0" cy="264309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7790931" y="1654992"/>
            <a:ext cx="225025" cy="225025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8015956" y="2933945"/>
            <a:ext cx="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6282190" y="2512981"/>
                <a:ext cx="1392176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b="0" i="1" smtClean="0">
                          <a:latin typeface="Cambria Math"/>
                        </a:rPr>
                        <m:t>9,81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190" y="2512981"/>
                <a:ext cx="1392176" cy="56675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aoblený obdélníkový popisek 26"/>
          <p:cNvSpPr/>
          <p:nvPr/>
        </p:nvSpPr>
        <p:spPr>
          <a:xfrm>
            <a:off x="6282190" y="6115072"/>
            <a:ext cx="2077073" cy="649216"/>
          </a:xfrm>
          <a:prstGeom prst="wedgeRoundRectCallout">
            <a:avLst>
              <a:gd name="adj1" fmla="val -58800"/>
              <a:gd name="adj2" fmla="val -57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</a:t>
            </a:r>
            <a:r>
              <a:rPr lang="cs-CZ" sz="1400" dirty="0" smtClean="0">
                <a:solidFill>
                  <a:schemeClr val="tx1"/>
                </a:solidFill>
              </a:rPr>
              <a:t>dvoďte jednotku gravitační konstanty</a:t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v jednotkách SI.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22338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TPSDAVE. </a:t>
            </a:r>
            <a:r>
              <a:rPr lang="cs-CZ" sz="1400" i="1" dirty="0"/>
              <a:t>Volný Pád, Potápění, Obloha, Mraky - Volně dostupný obrázek - 89349</a:t>
            </a:r>
            <a:r>
              <a:rPr lang="cs-CZ" sz="1400" dirty="0"/>
              <a:t>[online]. [cit. </a:t>
            </a:r>
            <a:r>
              <a:rPr lang="cs-CZ" sz="1400" dirty="0" smtClean="0"/>
              <a:t>13.10.2012].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http://pixabay.com/cs/voln%C3%BD-p%C3%A1d-pot%C3%A1p%C4%9Bn%C3%AD-obloha-mraky-89349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</a:t>
            </a:r>
            <a:r>
              <a:rPr lang="cs-CZ" sz="1400" dirty="0" smtClean="0"/>
              <a:t> MICHAELMAGGS</a:t>
            </a:r>
            <a:r>
              <a:rPr lang="cs-CZ" sz="1400" dirty="0"/>
              <a:t>. </a:t>
            </a:r>
            <a:r>
              <a:rPr lang="cs-CZ" sz="1400" i="1" dirty="0"/>
              <a:t>File:Falling ball.jpg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</a:t>
            </a:r>
            <a:r>
              <a:rPr lang="cs-CZ" sz="1400" dirty="0" smtClean="0"/>
              <a:t>.</a:t>
            </a:r>
            <a:r>
              <a:rPr lang="cs-CZ" sz="1400" dirty="0"/>
              <a:t> 13.10.2012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commons.wikimedia.org/wiki/File:Falling_ball.jpg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3</a:t>
            </a:r>
            <a:r>
              <a:rPr lang="cs-CZ" sz="1400" b="1" dirty="0" smtClean="0"/>
              <a:t>, 4, 6 </a:t>
            </a:r>
            <a:r>
              <a:rPr lang="cs-CZ" sz="1400" dirty="0" smtClean="0"/>
              <a:t>Archiv autora</a:t>
            </a:r>
          </a:p>
          <a:p>
            <a:pPr marL="0" indent="0" eaLnBrk="1" hangingPunct="1">
              <a:buNone/>
            </a:pPr>
            <a:r>
              <a:rPr lang="cs-CZ" sz="1400" b="1" dirty="0"/>
              <a:t>Obr. 5</a:t>
            </a:r>
            <a:r>
              <a:rPr lang="cs-CZ" sz="1400" b="1" dirty="0" smtClean="0"/>
              <a:t> </a:t>
            </a:r>
            <a:r>
              <a:rPr lang="cs-CZ" sz="1400" dirty="0"/>
              <a:t>ARCTUR. </a:t>
            </a:r>
            <a:r>
              <a:rPr lang="cs-CZ" sz="1400" i="1" dirty="0" err="1"/>
              <a:t>Soubor:Tíhová</a:t>
            </a:r>
            <a:r>
              <a:rPr lang="cs-CZ" sz="1400" i="1" dirty="0"/>
              <a:t> síla a zrychlení.png – Wikipedie</a:t>
            </a:r>
            <a:r>
              <a:rPr lang="cs-CZ" sz="1400" dirty="0"/>
              <a:t> [online]. [cit. </a:t>
            </a:r>
            <a:r>
              <a:rPr lang="cs-CZ" sz="1400" dirty="0"/>
              <a:t>13.10.2012]. </a:t>
            </a:r>
            <a:r>
              <a:rPr lang="cs-CZ" sz="1400" dirty="0"/>
              <a:t>Dostupný na </a:t>
            </a:r>
            <a:r>
              <a:rPr lang="cs-CZ" sz="1400" dirty="0" smtClean="0"/>
              <a:t>WWW: </a:t>
            </a:r>
            <a:r>
              <a:rPr lang="cs-CZ" sz="1400" dirty="0" smtClean="0">
                <a:hlinkClick r:id="rId4"/>
              </a:rPr>
              <a:t>http</a:t>
            </a:r>
            <a:r>
              <a:rPr lang="cs-CZ" sz="1400" dirty="0">
                <a:hlinkClick r:id="rId4"/>
              </a:rPr>
              <a:t>://</a:t>
            </a:r>
            <a:r>
              <a:rPr lang="cs-CZ" sz="1400" dirty="0" smtClean="0">
                <a:hlinkClick r:id="rId4"/>
              </a:rPr>
              <a:t>cs.wikipedia.org/wiki/Soubor:T%C3%ADhov%C3%A1_s%C3%ADla_a_zrychlen%C3%AD.png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6545" y="403758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6545" y="5319789"/>
            <a:ext cx="8229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  <a:endParaRPr lang="cs-CZ" sz="1400" dirty="0" smtClean="0"/>
          </a:p>
          <a:p>
            <a:pPr marL="0" indent="0">
              <a:buFontTx/>
              <a:buNone/>
            </a:pPr>
            <a:endParaRPr lang="cs-CZ" sz="1400" kern="0" dirty="0"/>
          </a:p>
          <a:p>
            <a:r>
              <a:rPr lang="en-US" sz="1400" dirty="0"/>
              <a:t>Wikipedia: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13.10.2012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en.wikipedia.org/wiki/Main_Page</a:t>
            </a:r>
            <a:endParaRPr lang="cs-CZ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9031</TotalTime>
  <Words>666</Words>
  <Application>Microsoft Office PowerPoint</Application>
  <PresentationFormat>Předvádění na obrazovce (4:3)</PresentationFormat>
  <Paragraphs>122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Volný pád</vt:lpstr>
      <vt:lpstr>Volný pád</vt:lpstr>
      <vt:lpstr>Vztah gravitačního a tíhového zrychlení</vt:lpstr>
      <vt:lpstr>Tíhové rychlení</vt:lpstr>
      <vt:lpstr>Výpočet volného pádu</vt:lpstr>
      <vt:lpstr>Odvození rychlosti dopadu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354</cp:revision>
  <dcterms:created xsi:type="dcterms:W3CDTF">2013-03-27T07:54:35Z</dcterms:created>
  <dcterms:modified xsi:type="dcterms:W3CDTF">2013-08-20T15:12:43Z</dcterms:modified>
</cp:coreProperties>
</file>