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56" r:id="rId3"/>
    <p:sldId id="257" r:id="rId4"/>
    <p:sldId id="262" r:id="rId5"/>
    <p:sldId id="258" r:id="rId6"/>
    <p:sldId id="275" r:id="rId7"/>
    <p:sldId id="277" r:id="rId8"/>
    <p:sldId id="259" r:id="rId9"/>
    <p:sldId id="279" r:id="rId10"/>
    <p:sldId id="281" r:id="rId11"/>
    <p:sldId id="261" r:id="rId12"/>
    <p:sldId id="282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7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2579" autoAdjust="0"/>
    <p:restoredTop sz="94660" autoAdjust="0"/>
  </p:normalViewPr>
  <p:slideViewPr>
    <p:cSldViewPr>
      <p:cViewPr>
        <p:scale>
          <a:sx n="84" d="100"/>
          <a:sy n="84" d="100"/>
        </p:scale>
        <p:origin x="-732" y="-72"/>
      </p:cViewPr>
      <p:guideLst>
        <p:guide orient="horz" pos="2387"/>
        <p:guide pos="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DE3E21-F08C-46D2-AC40-37E2F5407B18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86FCF8-9D01-478A-8565-ECBC7ED7E0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6613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405841-3BB4-40CC-974B-2E7323A99547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F32AE-BD03-471E-8E3F-91F55E76C5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94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5166-AA32-4221-BC1C-4A828F8BA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1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3183A-9E00-41B2-BA63-1C6DC11C98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25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26EB-39E7-4606-938A-465B82705C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9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C8264-9E97-4DF3-8001-3BC3292931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41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464FC-1C58-4538-9D79-C6196A4A9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94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8FC55-7671-4589-A272-90C32EF9C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02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4F47D-4B6A-4C34-8BC1-1EBC0E1310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48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69AFC-11F2-42C1-A5AD-93D8EF9813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81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20008-852B-44A6-A7BB-2B6D3E97B8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16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78B3C-527B-4A51-BFD9-B3F3A4B0AF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72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063B155-0300-4CD1-98D0-1D90A3671A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slide" Target="slide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duha-sv%C4%9Bt-um%C4%9Bn%C3%AD-prostor-89841/" TargetMode="External"/><Relationship Id="rId7" Type="http://schemas.openxmlformats.org/officeDocument/2006/relationships/hyperlink" Target="http://pixabay.com/cs/znamen%C3%AD-%C5%A1koly-%C4%8Dern%C3%A1-stop-ikona-36952/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ixabay.com/cs/prohl%C3%AD%C5%BEet-podnik%C3%A1n%C3%AD-tla%C4%8D%C3%ADtko-2263/" TargetMode="External"/><Relationship Id="rId5" Type="http://schemas.openxmlformats.org/officeDocument/2006/relationships/hyperlink" Target="http://pixabay.com/cs/evropa-vlajka-hv%C4%9Bzda-tla%C4%8D%C3%ADtko-67396/" TargetMode="External"/><Relationship Id="rId4" Type="http://schemas.openxmlformats.org/officeDocument/2006/relationships/hyperlink" Target="http://pixabay.com/cs/centimetr-za%C5%99%C3%ADzen%C3%AD-palec-palc%C5%AF-2261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5" Type="http://schemas.openxmlformats.org/officeDocument/2006/relationships/slide" Target="slide2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7" Type="http://schemas.openxmlformats.org/officeDocument/2006/relationships/image" Target="../media/image2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gi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8.png"/><Relationship Id="rId7" Type="http://schemas.openxmlformats.org/officeDocument/2006/relationships/image" Target="../media/image3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3.png"/><Relationship Id="rId10" Type="http://schemas.openxmlformats.org/officeDocument/2006/relationships/slide" Target="slide2.xml"/><Relationship Id="rId4" Type="http://schemas.openxmlformats.org/officeDocument/2006/relationships/image" Target="../media/image30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206515" y="1874838"/>
            <a:ext cx="8685965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5.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2012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VY_32_INOVACE_02_FY_A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 a II.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Úvod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Fyzikální veličiny, skalár, vektor </a:t>
            </a:r>
          </a:p>
          <a:p>
            <a:pPr marL="0" indent="0" algn="ctr" eaLnBrk="1" hangingPunct="1">
              <a:lnSpc>
                <a:spcPct val="90000"/>
              </a:lnSpc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100" i="1" dirty="0" smtClean="0">
                <a:latin typeface="Verdana" pitchFamily="34" charset="0"/>
              </a:rPr>
              <a:t>Sada DUM pro výklad a opakování fyzikálních veličin, jejich názvů, značek, jednotek a definičních vzorců.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100" i="1" dirty="0" smtClean="0">
                <a:latin typeface="Verdana" pitchFamily="34" charset="0"/>
              </a:rPr>
              <a:t>Fyzikální veličina jako základ pro studium fyziky, technických oborů a spřízněných přírodních věd i pro praktické využití v každodenním životě.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100" i="1" dirty="0" smtClean="0">
                <a:latin typeface="Verdana" pitchFamily="34" charset="0"/>
              </a:rPr>
              <a:t>Cílem je upevnit základní pojmosloví, formy zápisu (zobrazení) skalárních a vektorových veličin, přispět k zautomatizování jejich používání.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100" i="1" dirty="0" smtClean="0">
                <a:latin typeface="Verdana" pitchFamily="34" charset="0"/>
              </a:rPr>
              <a:t>Tento DUM se zaměřuje na pojmy: fyzikální veličina, </a:t>
            </a:r>
            <a:r>
              <a:rPr lang="cs-CZ" sz="1100" i="1" dirty="0" err="1" smtClean="0">
                <a:latin typeface="Verdana" pitchFamily="34" charset="0"/>
              </a:rPr>
              <a:t>veličinová</a:t>
            </a:r>
            <a:r>
              <a:rPr lang="cs-CZ" sz="1100" i="1" dirty="0" smtClean="0">
                <a:latin typeface="Verdana" pitchFamily="34" charset="0"/>
              </a:rPr>
              <a:t> rovnice, hodnota FV, označení hodnoty FV, způsoby  jejich zápisu v tabulkách a grafech, určení pojmů skalár a vektor, jako doplněk DUM  je základní pojmosloví </a:t>
            </a:r>
            <a:r>
              <a:rPr lang="cs-CZ" sz="1100" i="1" dirty="0">
                <a:latin typeface="Verdana" pitchFamily="34" charset="0"/>
              </a:rPr>
              <a:t>v</a:t>
            </a:r>
            <a:r>
              <a:rPr lang="cs-CZ" sz="1100" i="1" dirty="0" smtClean="0">
                <a:latin typeface="Verdana" pitchFamily="34" charset="0"/>
              </a:rPr>
              <a:t> AJ.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100" i="1" dirty="0" smtClean="0">
                <a:latin typeface="Verdana" pitchFamily="34" charset="0"/>
              </a:rPr>
              <a:t>Prezentaci lze použít pro výklad, opakování, předlohu pro psaní poznámek i samostudium studentů.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100" i="1" dirty="0" smtClean="0">
                <a:latin typeface="Verdana" pitchFamily="34" charset="0"/>
              </a:rPr>
              <a:t>Při tvorbě DUM byla využita metoda CLIL (</a:t>
            </a:r>
            <a:r>
              <a:rPr lang="cs-CZ" sz="1100" i="1" dirty="0" err="1" smtClean="0">
                <a:latin typeface="Verdana" pitchFamily="34" charset="0"/>
              </a:rPr>
              <a:t>Content</a:t>
            </a:r>
            <a:r>
              <a:rPr lang="cs-CZ" sz="1100" i="1" dirty="0" smtClean="0">
                <a:latin typeface="Verdana" pitchFamily="34" charset="0"/>
              </a:rPr>
              <a:t> and </a:t>
            </a:r>
            <a:r>
              <a:rPr lang="cs-CZ" sz="1100" i="1" dirty="0" err="1" smtClean="0">
                <a:latin typeface="Verdana" pitchFamily="34" charset="0"/>
              </a:rPr>
              <a:t>language</a:t>
            </a:r>
            <a:r>
              <a:rPr lang="cs-CZ" sz="1100" i="1" dirty="0" smtClean="0">
                <a:latin typeface="Verdana" pitchFamily="34" charset="0"/>
              </a:rPr>
              <a:t> </a:t>
            </a:r>
            <a:r>
              <a:rPr lang="cs-CZ" sz="1100" i="1" dirty="0" err="1" smtClean="0">
                <a:latin typeface="Verdana" pitchFamily="34" charset="0"/>
              </a:rPr>
              <a:t>integrated</a:t>
            </a:r>
            <a:r>
              <a:rPr lang="cs-CZ" sz="1100" i="1" dirty="0" smtClean="0">
                <a:latin typeface="Verdana" pitchFamily="34" charset="0"/>
              </a:rPr>
              <a:t> </a:t>
            </a:r>
            <a:r>
              <a:rPr lang="cs-CZ" sz="1100" i="1" dirty="0" err="1" smtClean="0">
                <a:latin typeface="Verdana" pitchFamily="34" charset="0"/>
              </a:rPr>
              <a:t>learning</a:t>
            </a:r>
            <a:r>
              <a:rPr lang="cs-CZ" sz="1100" i="1" dirty="0" smtClean="0">
                <a:latin typeface="Verdana" pitchFamily="34" charset="0"/>
              </a:rPr>
              <a:t> / integrovaná výuka předmětu a cizího jazyka) v základní formě – rozšiřovaní slovní zásoby pro anglický jazyk z oblasti fyziky, matematiky a chemie. Tato část může být chápána jako volitelná, forma závisí na časových možnostech a konkrétních podmínkách v jednotlivých třídách.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100" i="1" dirty="0" smtClean="0">
                <a:latin typeface="Verdana" pitchFamily="34" charset="0"/>
              </a:rPr>
              <a:t>Nechcete-li odvádět pozornost od výkladu fyziky tabulky s názvem CLIL neodkrývejte, použijte samostatně nebo pro samostatnou práci žáků. Výslovnost není součástí textu.</a:t>
            </a:r>
            <a:endParaRPr lang="cs-CZ" sz="11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1 w 7514"/>
                <a:gd name="T7" fmla="*/ 0 h 385"/>
                <a:gd name="T8" fmla="*/ 1 w 7514"/>
                <a:gd name="T9" fmla="*/ 0 h 385"/>
                <a:gd name="T10" fmla="*/ 2 w 7514"/>
                <a:gd name="T11" fmla="*/ 0 h 385"/>
                <a:gd name="T12" fmla="*/ 1 w 7514"/>
                <a:gd name="T13" fmla="*/ 0 h 385"/>
                <a:gd name="T14" fmla="*/ 2 w 7514"/>
                <a:gd name="T15" fmla="*/ 0 h 385"/>
                <a:gd name="T16" fmla="*/ 2 w 7514"/>
                <a:gd name="T17" fmla="*/ 0 h 385"/>
                <a:gd name="T18" fmla="*/ 1 w 7514"/>
                <a:gd name="T19" fmla="*/ 0 h 385"/>
                <a:gd name="T20" fmla="*/ 2 w 7514"/>
                <a:gd name="T21" fmla="*/ 0 h 385"/>
                <a:gd name="T22" fmla="*/ 3 w 7514"/>
                <a:gd name="T23" fmla="*/ 0 h 385"/>
                <a:gd name="T24" fmla="*/ 3 w 7514"/>
                <a:gd name="T25" fmla="*/ 0 h 385"/>
                <a:gd name="T26" fmla="*/ 3 w 7514"/>
                <a:gd name="T27" fmla="*/ 0 h 385"/>
                <a:gd name="T28" fmla="*/ 3 w 7514"/>
                <a:gd name="T29" fmla="*/ 0 h 385"/>
                <a:gd name="T30" fmla="*/ 3 w 7514"/>
                <a:gd name="T31" fmla="*/ 0 h 385"/>
                <a:gd name="T32" fmla="*/ 3 w 7514"/>
                <a:gd name="T33" fmla="*/ 0 h 385"/>
                <a:gd name="T34" fmla="*/ 4 w 7514"/>
                <a:gd name="T35" fmla="*/ 0 h 385"/>
                <a:gd name="T36" fmla="*/ 4 w 7514"/>
                <a:gd name="T37" fmla="*/ 0 h 385"/>
                <a:gd name="T38" fmla="*/ 4 w 7514"/>
                <a:gd name="T39" fmla="*/ 0 h 385"/>
                <a:gd name="T40" fmla="*/ 5 w 7514"/>
                <a:gd name="T41" fmla="*/ 0 h 385"/>
                <a:gd name="T42" fmla="*/ 5 w 7514"/>
                <a:gd name="T43" fmla="*/ 0 h 385"/>
                <a:gd name="T44" fmla="*/ 5 w 7514"/>
                <a:gd name="T45" fmla="*/ 0 h 385"/>
                <a:gd name="T46" fmla="*/ 5 w 7514"/>
                <a:gd name="T47" fmla="*/ 0 h 385"/>
                <a:gd name="T48" fmla="*/ 5 w 7514"/>
                <a:gd name="T49" fmla="*/ 0 h 385"/>
                <a:gd name="T50" fmla="*/ 6 w 7514"/>
                <a:gd name="T51" fmla="*/ 0 h 385"/>
                <a:gd name="T52" fmla="*/ 6 w 7514"/>
                <a:gd name="T53" fmla="*/ 0 h 385"/>
                <a:gd name="T54" fmla="*/ 6 w 7514"/>
                <a:gd name="T55" fmla="*/ 0 h 385"/>
                <a:gd name="T56" fmla="*/ 6 w 7514"/>
                <a:gd name="T57" fmla="*/ 0 h 385"/>
                <a:gd name="T58" fmla="*/ 6 w 7514"/>
                <a:gd name="T59" fmla="*/ 0 h 385"/>
                <a:gd name="T60" fmla="*/ 6 w 7514"/>
                <a:gd name="T61" fmla="*/ 0 h 385"/>
                <a:gd name="T62" fmla="*/ 6 w 7514"/>
                <a:gd name="T63" fmla="*/ 0 h 385"/>
                <a:gd name="T64" fmla="*/ 6 w 7514"/>
                <a:gd name="T65" fmla="*/ 0 h 385"/>
                <a:gd name="T66" fmla="*/ 7 w 7514"/>
                <a:gd name="T67" fmla="*/ 0 h 385"/>
                <a:gd name="T68" fmla="*/ 7 w 7514"/>
                <a:gd name="T69" fmla="*/ 0 h 385"/>
                <a:gd name="T70" fmla="*/ 7 w 7514"/>
                <a:gd name="T71" fmla="*/ 0 h 385"/>
                <a:gd name="T72" fmla="*/ 8 w 7514"/>
                <a:gd name="T73" fmla="*/ 0 h 385"/>
                <a:gd name="T74" fmla="*/ 8 w 7514"/>
                <a:gd name="T75" fmla="*/ 0 h 385"/>
                <a:gd name="T76" fmla="*/ 8 w 7514"/>
                <a:gd name="T77" fmla="*/ 0 h 385"/>
                <a:gd name="T78" fmla="*/ 8 w 7514"/>
                <a:gd name="T79" fmla="*/ 0 h 385"/>
                <a:gd name="T80" fmla="*/ 8 w 7514"/>
                <a:gd name="T81" fmla="*/ 0 h 385"/>
                <a:gd name="T82" fmla="*/ 8 w 7514"/>
                <a:gd name="T83" fmla="*/ 0 h 385"/>
                <a:gd name="T84" fmla="*/ 9 w 7514"/>
                <a:gd name="T85" fmla="*/ 0 h 385"/>
                <a:gd name="T86" fmla="*/ 9 w 7514"/>
                <a:gd name="T87" fmla="*/ 0 h 385"/>
                <a:gd name="T88" fmla="*/ 10 w 7514"/>
                <a:gd name="T89" fmla="*/ 0 h 385"/>
                <a:gd name="T90" fmla="*/ 10 w 7514"/>
                <a:gd name="T91" fmla="*/ 0 h 385"/>
                <a:gd name="T92" fmla="*/ 10 w 7514"/>
                <a:gd name="T93" fmla="*/ 0 h 385"/>
                <a:gd name="T94" fmla="*/ 11 w 7514"/>
                <a:gd name="T95" fmla="*/ 0 h 385"/>
                <a:gd name="T96" fmla="*/ 10 w 7514"/>
                <a:gd name="T97" fmla="*/ 0 h 385"/>
                <a:gd name="T98" fmla="*/ 11 w 7514"/>
                <a:gd name="T99" fmla="*/ 0 h 385"/>
                <a:gd name="T100" fmla="*/ 11 w 7514"/>
                <a:gd name="T101" fmla="*/ 0 h 385"/>
                <a:gd name="T102" fmla="*/ 11 w 7514"/>
                <a:gd name="T103" fmla="*/ 0 h 385"/>
                <a:gd name="T104" fmla="*/ 11 w 7514"/>
                <a:gd name="T105" fmla="*/ 0 h 385"/>
                <a:gd name="T106" fmla="*/ 12 w 7514"/>
                <a:gd name="T107" fmla="*/ 0 h 385"/>
                <a:gd name="T108" fmla="*/ 12 w 7514"/>
                <a:gd name="T109" fmla="*/ 0 h 385"/>
                <a:gd name="T110" fmla="*/ 12 w 7514"/>
                <a:gd name="T111" fmla="*/ 0 h 385"/>
                <a:gd name="T112" fmla="*/ 13 w 7514"/>
                <a:gd name="T113" fmla="*/ 0 h 385"/>
                <a:gd name="T114" fmla="*/ 13 w 7514"/>
                <a:gd name="T115" fmla="*/ 0 h 385"/>
                <a:gd name="T116" fmla="*/ 13 w 7514"/>
                <a:gd name="T117" fmla="*/ 0 h 385"/>
                <a:gd name="T118" fmla="*/ 14 w 7514"/>
                <a:gd name="T119" fmla="*/ 0 h 385"/>
                <a:gd name="T120" fmla="*/ 13 w 7514"/>
                <a:gd name="T121" fmla="*/ 0 h 385"/>
                <a:gd name="T122" fmla="*/ 14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3 h 1689"/>
                <a:gd name="T2" fmla="*/ 1 w 2517"/>
                <a:gd name="T3" fmla="*/ 3 h 1689"/>
                <a:gd name="T4" fmla="*/ 2 w 2517"/>
                <a:gd name="T5" fmla="*/ 3 h 1689"/>
                <a:gd name="T6" fmla="*/ 2 w 2517"/>
                <a:gd name="T7" fmla="*/ 3 h 1689"/>
                <a:gd name="T8" fmla="*/ 3 w 2517"/>
                <a:gd name="T9" fmla="*/ 3 h 1689"/>
                <a:gd name="T10" fmla="*/ 4 w 2517"/>
                <a:gd name="T11" fmla="*/ 3 h 1689"/>
                <a:gd name="T12" fmla="*/ 5 w 2517"/>
                <a:gd name="T13" fmla="*/ 3 h 1689"/>
                <a:gd name="T14" fmla="*/ 5 w 2517"/>
                <a:gd name="T15" fmla="*/ 3 h 1689"/>
                <a:gd name="T16" fmla="*/ 5 w 2517"/>
                <a:gd name="T17" fmla="*/ 3 h 1689"/>
                <a:gd name="T18" fmla="*/ 5 w 2517"/>
                <a:gd name="T19" fmla="*/ 2 h 1689"/>
                <a:gd name="T20" fmla="*/ 5 w 2517"/>
                <a:gd name="T21" fmla="*/ 2 h 1689"/>
                <a:gd name="T22" fmla="*/ 5 w 2517"/>
                <a:gd name="T23" fmla="*/ 1 h 1689"/>
                <a:gd name="T24" fmla="*/ 5 w 2517"/>
                <a:gd name="T25" fmla="*/ 1 h 1689"/>
                <a:gd name="T26" fmla="*/ 5 w 2517"/>
                <a:gd name="T27" fmla="*/ 0 h 1689"/>
                <a:gd name="T28" fmla="*/ 5 w 2517"/>
                <a:gd name="T29" fmla="*/ 0 h 1689"/>
                <a:gd name="T30" fmla="*/ 5 w 2517"/>
                <a:gd name="T31" fmla="*/ 0 h 1689"/>
                <a:gd name="T32" fmla="*/ 5 w 2517"/>
                <a:gd name="T33" fmla="*/ 0 h 1689"/>
                <a:gd name="T34" fmla="*/ 5 w 2517"/>
                <a:gd name="T35" fmla="*/ 0 h 1689"/>
                <a:gd name="T36" fmla="*/ 4 w 2517"/>
                <a:gd name="T37" fmla="*/ 0 h 1689"/>
                <a:gd name="T38" fmla="*/ 3 w 2517"/>
                <a:gd name="T39" fmla="*/ 0 h 1689"/>
                <a:gd name="T40" fmla="*/ 2 w 2517"/>
                <a:gd name="T41" fmla="*/ 0 h 1689"/>
                <a:gd name="T42" fmla="*/ 2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1 h 1689"/>
                <a:gd name="T56" fmla="*/ 0 w 2517"/>
                <a:gd name="T57" fmla="*/ 1 h 1689"/>
                <a:gd name="T58" fmla="*/ 0 w 2517"/>
                <a:gd name="T59" fmla="*/ 2 h 1689"/>
                <a:gd name="T60" fmla="*/ 0 w 2517"/>
                <a:gd name="T61" fmla="*/ 2 h 1689"/>
                <a:gd name="T62" fmla="*/ 0 w 2517"/>
                <a:gd name="T63" fmla="*/ 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2 w 1310"/>
                <a:gd name="T1" fmla="*/ 1 h 1309"/>
                <a:gd name="T2" fmla="*/ 2 w 1310"/>
                <a:gd name="T3" fmla="*/ 1 h 1309"/>
                <a:gd name="T4" fmla="*/ 2 w 1310"/>
                <a:gd name="T5" fmla="*/ 1 h 1309"/>
                <a:gd name="T6" fmla="*/ 2 w 1310"/>
                <a:gd name="T7" fmla="*/ 1 h 1309"/>
                <a:gd name="T8" fmla="*/ 2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2 h 1309"/>
                <a:gd name="T32" fmla="*/ 1 w 1310"/>
                <a:gd name="T33" fmla="*/ 2 h 1309"/>
                <a:gd name="T34" fmla="*/ 1 w 1310"/>
                <a:gd name="T35" fmla="*/ 2 h 1309"/>
                <a:gd name="T36" fmla="*/ 0 w 1310"/>
                <a:gd name="T37" fmla="*/ 2 h 1309"/>
                <a:gd name="T38" fmla="*/ 1 w 1310"/>
                <a:gd name="T39" fmla="*/ 2 h 1309"/>
                <a:gd name="T40" fmla="*/ 1 w 1310"/>
                <a:gd name="T41" fmla="*/ 2 h 1309"/>
                <a:gd name="T42" fmla="*/ 1 w 1310"/>
                <a:gd name="T43" fmla="*/ 2 h 1309"/>
                <a:gd name="T44" fmla="*/ 1 w 1310"/>
                <a:gd name="T45" fmla="*/ 3 h 1309"/>
                <a:gd name="T46" fmla="*/ 1 w 1310"/>
                <a:gd name="T47" fmla="*/ 2 h 1309"/>
                <a:gd name="T48" fmla="*/ 1 w 1310"/>
                <a:gd name="T49" fmla="*/ 2 h 1309"/>
                <a:gd name="T50" fmla="*/ 1 w 1310"/>
                <a:gd name="T51" fmla="*/ 3 h 1309"/>
                <a:gd name="T52" fmla="*/ 1 w 1310"/>
                <a:gd name="T53" fmla="*/ 3 h 1309"/>
                <a:gd name="T54" fmla="*/ 1 w 1310"/>
                <a:gd name="T55" fmla="*/ 3 h 1309"/>
                <a:gd name="T56" fmla="*/ 1 w 1310"/>
                <a:gd name="T57" fmla="*/ 3 h 1309"/>
                <a:gd name="T58" fmla="*/ 1 w 1310"/>
                <a:gd name="T59" fmla="*/ 3 h 1309"/>
                <a:gd name="T60" fmla="*/ 2 w 1310"/>
                <a:gd name="T61" fmla="*/ 3 h 1309"/>
                <a:gd name="T62" fmla="*/ 2 w 1310"/>
                <a:gd name="T63" fmla="*/ 3 h 1309"/>
                <a:gd name="T64" fmla="*/ 2 w 1310"/>
                <a:gd name="T65" fmla="*/ 3 h 1309"/>
                <a:gd name="T66" fmla="*/ 2 w 1310"/>
                <a:gd name="T67" fmla="*/ 3 h 1309"/>
                <a:gd name="T68" fmla="*/ 2 w 1310"/>
                <a:gd name="T69" fmla="*/ 3 h 1309"/>
                <a:gd name="T70" fmla="*/ 2 w 1310"/>
                <a:gd name="T71" fmla="*/ 3 h 1309"/>
                <a:gd name="T72" fmla="*/ 2 w 1310"/>
                <a:gd name="T73" fmla="*/ 3 h 1309"/>
                <a:gd name="T74" fmla="*/ 2 w 1310"/>
                <a:gd name="T75" fmla="*/ 3 h 1309"/>
                <a:gd name="T76" fmla="*/ 2 w 1310"/>
                <a:gd name="T77" fmla="*/ 3 h 1309"/>
                <a:gd name="T78" fmla="*/ 2 w 1310"/>
                <a:gd name="T79" fmla="*/ 3 h 1309"/>
                <a:gd name="T80" fmla="*/ 2 w 1310"/>
                <a:gd name="T81" fmla="*/ 3 h 1309"/>
                <a:gd name="T82" fmla="*/ 3 w 1310"/>
                <a:gd name="T83" fmla="*/ 2 h 1309"/>
                <a:gd name="T84" fmla="*/ 3 w 1310"/>
                <a:gd name="T85" fmla="*/ 2 h 1309"/>
                <a:gd name="T86" fmla="*/ 3 w 1310"/>
                <a:gd name="T87" fmla="*/ 2 h 1309"/>
                <a:gd name="T88" fmla="*/ 3 w 1310"/>
                <a:gd name="T89" fmla="*/ 2 h 1309"/>
                <a:gd name="T90" fmla="*/ 3 w 1310"/>
                <a:gd name="T91" fmla="*/ 2 h 1309"/>
                <a:gd name="T92" fmla="*/ 3 w 1310"/>
                <a:gd name="T93" fmla="*/ 2 h 1309"/>
                <a:gd name="T94" fmla="*/ 3 w 1310"/>
                <a:gd name="T95" fmla="*/ 2 h 1309"/>
                <a:gd name="T96" fmla="*/ 3 w 1310"/>
                <a:gd name="T97" fmla="*/ 2 h 1309"/>
                <a:gd name="T98" fmla="*/ 3 w 1310"/>
                <a:gd name="T99" fmla="*/ 2 h 1309"/>
                <a:gd name="T100" fmla="*/ 3 w 1310"/>
                <a:gd name="T101" fmla="*/ 2 h 1309"/>
                <a:gd name="T102" fmla="*/ 3 w 1310"/>
                <a:gd name="T103" fmla="*/ 1 h 1309"/>
                <a:gd name="T104" fmla="*/ 3 w 1310"/>
                <a:gd name="T105" fmla="*/ 1 h 1309"/>
                <a:gd name="T106" fmla="*/ 3 w 1310"/>
                <a:gd name="T107" fmla="*/ 1 h 1309"/>
                <a:gd name="T108" fmla="*/ 3 w 1310"/>
                <a:gd name="T109" fmla="*/ 1 h 1309"/>
                <a:gd name="T110" fmla="*/ 3 w 1310"/>
                <a:gd name="T111" fmla="*/ 1 h 1309"/>
                <a:gd name="T112" fmla="*/ 2 w 1310"/>
                <a:gd name="T113" fmla="*/ 1 h 1309"/>
                <a:gd name="T114" fmla="*/ 2 w 1310"/>
                <a:gd name="T115" fmla="*/ 1 h 1309"/>
                <a:gd name="T116" fmla="*/ 2 w 1310"/>
                <a:gd name="T117" fmla="*/ 1 h 1309"/>
                <a:gd name="T118" fmla="*/ 2 w 1310"/>
                <a:gd name="T119" fmla="*/ 1 h 1309"/>
                <a:gd name="T120" fmla="*/ 2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2 w 2521"/>
                <a:gd name="T13" fmla="*/ 1 h 294"/>
                <a:gd name="T14" fmla="*/ 2 w 2521"/>
                <a:gd name="T15" fmla="*/ 1 h 294"/>
                <a:gd name="T16" fmla="*/ 2 w 2521"/>
                <a:gd name="T17" fmla="*/ 1 h 294"/>
                <a:gd name="T18" fmla="*/ 2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2 w 2521"/>
                <a:gd name="T25" fmla="*/ 1 h 294"/>
                <a:gd name="T26" fmla="*/ 1 w 2521"/>
                <a:gd name="T27" fmla="*/ 1 h 294"/>
                <a:gd name="T28" fmla="*/ 2 w 2521"/>
                <a:gd name="T29" fmla="*/ 1 h 294"/>
                <a:gd name="T30" fmla="*/ 2 w 2521"/>
                <a:gd name="T31" fmla="*/ 1 h 294"/>
                <a:gd name="T32" fmla="*/ 2 w 2521"/>
                <a:gd name="T33" fmla="*/ 1 h 294"/>
                <a:gd name="T34" fmla="*/ 2 w 2521"/>
                <a:gd name="T35" fmla="*/ 1 h 294"/>
                <a:gd name="T36" fmla="*/ 2 w 2521"/>
                <a:gd name="T37" fmla="*/ 1 h 294"/>
                <a:gd name="T38" fmla="*/ 2 w 2521"/>
                <a:gd name="T39" fmla="*/ 1 h 294"/>
                <a:gd name="T40" fmla="*/ 2 w 2521"/>
                <a:gd name="T41" fmla="*/ 1 h 294"/>
                <a:gd name="T42" fmla="*/ 2 w 2521"/>
                <a:gd name="T43" fmla="*/ 1 h 294"/>
                <a:gd name="T44" fmla="*/ 2 w 2521"/>
                <a:gd name="T45" fmla="*/ 1 h 294"/>
                <a:gd name="T46" fmla="*/ 2 w 2521"/>
                <a:gd name="T47" fmla="*/ 1 h 294"/>
                <a:gd name="T48" fmla="*/ 3 w 2521"/>
                <a:gd name="T49" fmla="*/ 1 h 294"/>
                <a:gd name="T50" fmla="*/ 2 w 2521"/>
                <a:gd name="T51" fmla="*/ 1 h 294"/>
                <a:gd name="T52" fmla="*/ 2 w 2521"/>
                <a:gd name="T53" fmla="*/ 1 h 294"/>
                <a:gd name="T54" fmla="*/ 2 w 2521"/>
                <a:gd name="T55" fmla="*/ 1 h 294"/>
                <a:gd name="T56" fmla="*/ 2 w 2521"/>
                <a:gd name="T57" fmla="*/ 1 h 294"/>
                <a:gd name="T58" fmla="*/ 3 w 2521"/>
                <a:gd name="T59" fmla="*/ 1 h 294"/>
                <a:gd name="T60" fmla="*/ 3 w 2521"/>
                <a:gd name="T61" fmla="*/ 1 h 294"/>
                <a:gd name="T62" fmla="*/ 3 w 2521"/>
                <a:gd name="T63" fmla="*/ 1 h 294"/>
                <a:gd name="T64" fmla="*/ 3 w 2521"/>
                <a:gd name="T65" fmla="*/ 1 h 294"/>
                <a:gd name="T66" fmla="*/ 3 w 2521"/>
                <a:gd name="T67" fmla="*/ 1 h 294"/>
                <a:gd name="T68" fmla="*/ 3 w 2521"/>
                <a:gd name="T69" fmla="*/ 1 h 294"/>
                <a:gd name="T70" fmla="*/ 3 w 2521"/>
                <a:gd name="T71" fmla="*/ 1 h 294"/>
                <a:gd name="T72" fmla="*/ 3 w 2521"/>
                <a:gd name="T73" fmla="*/ 1 h 294"/>
                <a:gd name="T74" fmla="*/ 3 w 2521"/>
                <a:gd name="T75" fmla="*/ 1 h 294"/>
                <a:gd name="T76" fmla="*/ 3 w 2521"/>
                <a:gd name="T77" fmla="*/ 1 h 294"/>
                <a:gd name="T78" fmla="*/ 3 w 2521"/>
                <a:gd name="T79" fmla="*/ 1 h 294"/>
                <a:gd name="T80" fmla="*/ 3 w 2521"/>
                <a:gd name="T81" fmla="*/ 1 h 294"/>
                <a:gd name="T82" fmla="*/ 3 w 2521"/>
                <a:gd name="T83" fmla="*/ 1 h 294"/>
                <a:gd name="T84" fmla="*/ 3 w 2521"/>
                <a:gd name="T85" fmla="*/ 1 h 294"/>
                <a:gd name="T86" fmla="*/ 4 w 2521"/>
                <a:gd name="T87" fmla="*/ 1 h 294"/>
                <a:gd name="T88" fmla="*/ 4 w 2521"/>
                <a:gd name="T89" fmla="*/ 1 h 294"/>
                <a:gd name="T90" fmla="*/ 4 w 2521"/>
                <a:gd name="T91" fmla="*/ 1 h 294"/>
                <a:gd name="T92" fmla="*/ 4 w 2521"/>
                <a:gd name="T93" fmla="*/ 1 h 294"/>
                <a:gd name="T94" fmla="*/ 4 w 2521"/>
                <a:gd name="T95" fmla="*/ 0 h 294"/>
                <a:gd name="T96" fmla="*/ 4 w 2521"/>
                <a:gd name="T97" fmla="*/ 1 h 294"/>
                <a:gd name="T98" fmla="*/ 4 w 2521"/>
                <a:gd name="T99" fmla="*/ 1 h 294"/>
                <a:gd name="T100" fmla="*/ 4 w 2521"/>
                <a:gd name="T101" fmla="*/ 1 h 294"/>
                <a:gd name="T102" fmla="*/ 4 w 2521"/>
                <a:gd name="T103" fmla="*/ 1 h 294"/>
                <a:gd name="T104" fmla="*/ 4 w 2521"/>
                <a:gd name="T105" fmla="*/ 1 h 294"/>
                <a:gd name="T106" fmla="*/ 5 w 2521"/>
                <a:gd name="T107" fmla="*/ 1 h 294"/>
                <a:gd name="T108" fmla="*/ 5 w 2521"/>
                <a:gd name="T109" fmla="*/ 1 h 294"/>
                <a:gd name="T110" fmla="*/ 5 w 2521"/>
                <a:gd name="T111" fmla="*/ 1 h 294"/>
                <a:gd name="T112" fmla="*/ 4 w 2521"/>
                <a:gd name="T113" fmla="*/ 1 h 294"/>
                <a:gd name="T114" fmla="*/ 5 w 2521"/>
                <a:gd name="T115" fmla="*/ 1 h 294"/>
                <a:gd name="T116" fmla="*/ 5 w 2521"/>
                <a:gd name="T117" fmla="*/ 1 h 294"/>
                <a:gd name="T118" fmla="*/ 5 w 2521"/>
                <a:gd name="T119" fmla="*/ 1 h 294"/>
                <a:gd name="T120" fmla="*/ 5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2 h 1049"/>
                <a:gd name="T2" fmla="*/ 1 w 1777"/>
                <a:gd name="T3" fmla="*/ 2 h 1049"/>
                <a:gd name="T4" fmla="*/ 1 w 1777"/>
                <a:gd name="T5" fmla="*/ 2 h 1049"/>
                <a:gd name="T6" fmla="*/ 2 w 1777"/>
                <a:gd name="T7" fmla="*/ 2 h 1049"/>
                <a:gd name="T8" fmla="*/ 3 w 1777"/>
                <a:gd name="T9" fmla="*/ 2 h 1049"/>
                <a:gd name="T10" fmla="*/ 3 w 1777"/>
                <a:gd name="T11" fmla="*/ 2 h 1049"/>
                <a:gd name="T12" fmla="*/ 4 w 1777"/>
                <a:gd name="T13" fmla="*/ 2 h 1049"/>
                <a:gd name="T14" fmla="*/ 4 w 1777"/>
                <a:gd name="T15" fmla="*/ 2 h 1049"/>
                <a:gd name="T16" fmla="*/ 4 w 1777"/>
                <a:gd name="T17" fmla="*/ 2 h 1049"/>
                <a:gd name="T18" fmla="*/ 4 w 1777"/>
                <a:gd name="T19" fmla="*/ 1 h 1049"/>
                <a:gd name="T20" fmla="*/ 4 w 1777"/>
                <a:gd name="T21" fmla="*/ 1 h 1049"/>
                <a:gd name="T22" fmla="*/ 4 w 1777"/>
                <a:gd name="T23" fmla="*/ 1 h 1049"/>
                <a:gd name="T24" fmla="*/ 4 w 1777"/>
                <a:gd name="T25" fmla="*/ 0 h 1049"/>
                <a:gd name="T26" fmla="*/ 4 w 1777"/>
                <a:gd name="T27" fmla="*/ 0 h 1049"/>
                <a:gd name="T28" fmla="*/ 4 w 1777"/>
                <a:gd name="T29" fmla="*/ 0 h 1049"/>
                <a:gd name="T30" fmla="*/ 4 w 1777"/>
                <a:gd name="T31" fmla="*/ 0 h 1049"/>
                <a:gd name="T32" fmla="*/ 4 w 1777"/>
                <a:gd name="T33" fmla="*/ 0 h 1049"/>
                <a:gd name="T34" fmla="*/ 4 w 1777"/>
                <a:gd name="T35" fmla="*/ 0 h 1049"/>
                <a:gd name="T36" fmla="*/ 3 w 1777"/>
                <a:gd name="T37" fmla="*/ 0 h 1049"/>
                <a:gd name="T38" fmla="*/ 3 w 1777"/>
                <a:gd name="T39" fmla="*/ 0 h 1049"/>
                <a:gd name="T40" fmla="*/ 2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1 h 1049"/>
                <a:gd name="T58" fmla="*/ 0 w 1777"/>
                <a:gd name="T59" fmla="*/ 1 h 1049"/>
                <a:gd name="T60" fmla="*/ 0 w 1777"/>
                <a:gd name="T61" fmla="*/ 1 h 1049"/>
                <a:gd name="T62" fmla="*/ 0 w 1777"/>
                <a:gd name="T63" fmla="*/ 2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4 w 2355"/>
                <a:gd name="T1" fmla="*/ 1 h 1405"/>
                <a:gd name="T2" fmla="*/ 4 w 2355"/>
                <a:gd name="T3" fmla="*/ 1 h 1405"/>
                <a:gd name="T4" fmla="*/ 4 w 2355"/>
                <a:gd name="T5" fmla="*/ 1 h 1405"/>
                <a:gd name="T6" fmla="*/ 4 w 2355"/>
                <a:gd name="T7" fmla="*/ 1 h 1405"/>
                <a:gd name="T8" fmla="*/ 4 w 2355"/>
                <a:gd name="T9" fmla="*/ 2 h 1405"/>
                <a:gd name="T10" fmla="*/ 4 w 2355"/>
                <a:gd name="T11" fmla="*/ 3 h 1405"/>
                <a:gd name="T12" fmla="*/ 3 w 2355"/>
                <a:gd name="T13" fmla="*/ 3 h 1405"/>
                <a:gd name="T14" fmla="*/ 3 w 2355"/>
                <a:gd name="T15" fmla="*/ 2 h 1405"/>
                <a:gd name="T16" fmla="*/ 3 w 2355"/>
                <a:gd name="T17" fmla="*/ 1 h 1405"/>
                <a:gd name="T18" fmla="*/ 3 w 2355"/>
                <a:gd name="T19" fmla="*/ 1 h 1405"/>
                <a:gd name="T20" fmla="*/ 3 w 2355"/>
                <a:gd name="T21" fmla="*/ 1 h 1405"/>
                <a:gd name="T22" fmla="*/ 4 w 2355"/>
                <a:gd name="T23" fmla="*/ 1 h 1405"/>
                <a:gd name="T24" fmla="*/ 2 w 2355"/>
                <a:gd name="T25" fmla="*/ 3 h 1405"/>
                <a:gd name="T26" fmla="*/ 2 w 2355"/>
                <a:gd name="T27" fmla="*/ 3 h 1405"/>
                <a:gd name="T28" fmla="*/ 2 w 2355"/>
                <a:gd name="T29" fmla="*/ 3 h 1405"/>
                <a:gd name="T30" fmla="*/ 2 w 2355"/>
                <a:gd name="T31" fmla="*/ 3 h 1405"/>
                <a:gd name="T32" fmla="*/ 2 w 2355"/>
                <a:gd name="T33" fmla="*/ 3 h 1405"/>
                <a:gd name="T34" fmla="*/ 2 w 2355"/>
                <a:gd name="T35" fmla="*/ 2 h 1405"/>
                <a:gd name="T36" fmla="*/ 1 w 2355"/>
                <a:gd name="T37" fmla="*/ 2 h 1405"/>
                <a:gd name="T38" fmla="*/ 1 w 2355"/>
                <a:gd name="T39" fmla="*/ 2 h 1405"/>
                <a:gd name="T40" fmla="*/ 1 w 2355"/>
                <a:gd name="T41" fmla="*/ 2 h 1405"/>
                <a:gd name="T42" fmla="*/ 1 w 2355"/>
                <a:gd name="T43" fmla="*/ 1 h 1405"/>
                <a:gd name="T44" fmla="*/ 2 w 2355"/>
                <a:gd name="T45" fmla="*/ 1 h 1405"/>
                <a:gd name="T46" fmla="*/ 2 w 2355"/>
                <a:gd name="T47" fmla="*/ 1 h 1405"/>
                <a:gd name="T48" fmla="*/ 2 w 2355"/>
                <a:gd name="T49" fmla="*/ 1 h 1405"/>
                <a:gd name="T50" fmla="*/ 3 w 2355"/>
                <a:gd name="T51" fmla="*/ 1 h 1405"/>
                <a:gd name="T52" fmla="*/ 3 w 2355"/>
                <a:gd name="T53" fmla="*/ 2 h 1405"/>
                <a:gd name="T54" fmla="*/ 2 w 2355"/>
                <a:gd name="T55" fmla="*/ 2 h 1405"/>
                <a:gd name="T56" fmla="*/ 2 w 2355"/>
                <a:gd name="T57" fmla="*/ 2 h 1405"/>
                <a:gd name="T58" fmla="*/ 2 w 2355"/>
                <a:gd name="T59" fmla="*/ 2 h 1405"/>
                <a:gd name="T60" fmla="*/ 2 w 2355"/>
                <a:gd name="T61" fmla="*/ 2 h 1405"/>
                <a:gd name="T62" fmla="*/ 2 w 2355"/>
                <a:gd name="T63" fmla="*/ 2 h 1405"/>
                <a:gd name="T64" fmla="*/ 2 w 2355"/>
                <a:gd name="T65" fmla="*/ 2 h 1405"/>
                <a:gd name="T66" fmla="*/ 3 w 2355"/>
                <a:gd name="T67" fmla="*/ 2 h 1405"/>
                <a:gd name="T68" fmla="*/ 3 w 2355"/>
                <a:gd name="T69" fmla="*/ 3 h 1405"/>
                <a:gd name="T70" fmla="*/ 3 w 2355"/>
                <a:gd name="T71" fmla="*/ 3 h 1405"/>
                <a:gd name="T72" fmla="*/ 3 w 2355"/>
                <a:gd name="T73" fmla="*/ 3 h 1405"/>
                <a:gd name="T74" fmla="*/ 2 w 2355"/>
                <a:gd name="T75" fmla="*/ 3 h 1405"/>
                <a:gd name="T76" fmla="*/ 2 w 2355"/>
                <a:gd name="T77" fmla="*/ 3 h 1405"/>
                <a:gd name="T78" fmla="*/ 1 w 2355"/>
                <a:gd name="T79" fmla="*/ 3 h 1405"/>
                <a:gd name="T80" fmla="*/ 1 w 2355"/>
                <a:gd name="T81" fmla="*/ 3 h 1405"/>
                <a:gd name="T82" fmla="*/ 1 w 2355"/>
                <a:gd name="T83" fmla="*/ 3 h 1405"/>
                <a:gd name="T84" fmla="*/ 0 w 2355"/>
                <a:gd name="T85" fmla="*/ 3 h 1405"/>
                <a:gd name="T86" fmla="*/ 1 w 2355"/>
                <a:gd name="T87" fmla="*/ 3 h 1405"/>
                <a:gd name="T88" fmla="*/ 1 w 2355"/>
                <a:gd name="T89" fmla="*/ 3 h 1405"/>
                <a:gd name="T90" fmla="*/ 0 w 2355"/>
                <a:gd name="T91" fmla="*/ 3 h 1405"/>
                <a:gd name="T92" fmla="*/ 0 w 2355"/>
                <a:gd name="T93" fmla="*/ 3 h 1405"/>
                <a:gd name="T94" fmla="*/ 0 w 2355"/>
                <a:gd name="T95" fmla="*/ 3 h 1405"/>
                <a:gd name="T96" fmla="*/ 0 w 2355"/>
                <a:gd name="T97" fmla="*/ 3 h 1405"/>
                <a:gd name="T98" fmla="*/ 0 w 2355"/>
                <a:gd name="T99" fmla="*/ 3 h 1405"/>
                <a:gd name="T100" fmla="*/ 0 w 2355"/>
                <a:gd name="T101" fmla="*/ 2 h 1405"/>
                <a:gd name="T102" fmla="*/ 0 w 2355"/>
                <a:gd name="T103" fmla="*/ 2 h 1405"/>
                <a:gd name="T104" fmla="*/ 0 w 2355"/>
                <a:gd name="T105" fmla="*/ 2 h 1405"/>
                <a:gd name="T106" fmla="*/ 0 w 2355"/>
                <a:gd name="T107" fmla="*/ 2 h 1405"/>
                <a:gd name="T108" fmla="*/ 1 w 2355"/>
                <a:gd name="T109" fmla="*/ 2 h 1405"/>
                <a:gd name="T110" fmla="*/ 1 w 2355"/>
                <a:gd name="T111" fmla="*/ 2 h 1405"/>
                <a:gd name="T112" fmla="*/ 1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2 w 1237"/>
                <a:gd name="T1" fmla="*/ 0 h 939"/>
                <a:gd name="T2" fmla="*/ 2 w 1237"/>
                <a:gd name="T3" fmla="*/ 0 h 939"/>
                <a:gd name="T4" fmla="*/ 2 w 1237"/>
                <a:gd name="T5" fmla="*/ 0 h 939"/>
                <a:gd name="T6" fmla="*/ 2 w 1237"/>
                <a:gd name="T7" fmla="*/ 0 h 939"/>
                <a:gd name="T8" fmla="*/ 2 w 1237"/>
                <a:gd name="T9" fmla="*/ 0 h 939"/>
                <a:gd name="T10" fmla="*/ 2 w 1237"/>
                <a:gd name="T11" fmla="*/ 0 h 939"/>
                <a:gd name="T12" fmla="*/ 2 w 1237"/>
                <a:gd name="T13" fmla="*/ 0 h 939"/>
                <a:gd name="T14" fmla="*/ 2 w 1237"/>
                <a:gd name="T15" fmla="*/ 0 h 939"/>
                <a:gd name="T16" fmla="*/ 2 w 1237"/>
                <a:gd name="T17" fmla="*/ 0 h 939"/>
                <a:gd name="T18" fmla="*/ 2 w 1237"/>
                <a:gd name="T19" fmla="*/ 0 h 939"/>
                <a:gd name="T20" fmla="*/ 2 w 1237"/>
                <a:gd name="T21" fmla="*/ 0 h 939"/>
                <a:gd name="T22" fmla="*/ 2 w 1237"/>
                <a:gd name="T23" fmla="*/ 0 h 939"/>
                <a:gd name="T24" fmla="*/ 2 w 1237"/>
                <a:gd name="T25" fmla="*/ 0 h 939"/>
                <a:gd name="T26" fmla="*/ 1 w 1237"/>
                <a:gd name="T27" fmla="*/ 0 h 939"/>
                <a:gd name="T28" fmla="*/ 1 w 1237"/>
                <a:gd name="T29" fmla="*/ 0 h 939"/>
                <a:gd name="T30" fmla="*/ 1 w 1237"/>
                <a:gd name="T31" fmla="*/ 0 h 939"/>
                <a:gd name="T32" fmla="*/ 1 w 1237"/>
                <a:gd name="T33" fmla="*/ 0 h 939"/>
                <a:gd name="T34" fmla="*/ 1 w 1237"/>
                <a:gd name="T35" fmla="*/ 0 h 939"/>
                <a:gd name="T36" fmla="*/ 1 w 1237"/>
                <a:gd name="T37" fmla="*/ 0 h 939"/>
                <a:gd name="T38" fmla="*/ 1 w 1237"/>
                <a:gd name="T39" fmla="*/ 0 h 939"/>
                <a:gd name="T40" fmla="*/ 1 w 1237"/>
                <a:gd name="T41" fmla="*/ 0 h 939"/>
                <a:gd name="T42" fmla="*/ 1 w 1237"/>
                <a:gd name="T43" fmla="*/ 0 h 939"/>
                <a:gd name="T44" fmla="*/ 1 w 1237"/>
                <a:gd name="T45" fmla="*/ 0 h 939"/>
                <a:gd name="T46" fmla="*/ 1 w 1237"/>
                <a:gd name="T47" fmla="*/ 0 h 939"/>
                <a:gd name="T48" fmla="*/ 1 w 1237"/>
                <a:gd name="T49" fmla="*/ 0 h 939"/>
                <a:gd name="T50" fmla="*/ 1 w 1237"/>
                <a:gd name="T51" fmla="*/ 0 h 939"/>
                <a:gd name="T52" fmla="*/ 1 w 1237"/>
                <a:gd name="T53" fmla="*/ 0 h 939"/>
                <a:gd name="T54" fmla="*/ 0 w 1237"/>
                <a:gd name="T55" fmla="*/ 1 h 939"/>
                <a:gd name="T56" fmla="*/ 0 w 1237"/>
                <a:gd name="T57" fmla="*/ 1 h 939"/>
                <a:gd name="T58" fmla="*/ 1 w 1237"/>
                <a:gd name="T59" fmla="*/ 1 h 939"/>
                <a:gd name="T60" fmla="*/ 0 w 1237"/>
                <a:gd name="T61" fmla="*/ 1 h 939"/>
                <a:gd name="T62" fmla="*/ 0 w 1237"/>
                <a:gd name="T63" fmla="*/ 1 h 939"/>
                <a:gd name="T64" fmla="*/ 0 w 1237"/>
                <a:gd name="T65" fmla="*/ 1 h 939"/>
                <a:gd name="T66" fmla="*/ 0 w 1237"/>
                <a:gd name="T67" fmla="*/ 1 h 939"/>
                <a:gd name="T68" fmla="*/ 0 w 1237"/>
                <a:gd name="T69" fmla="*/ 1 h 939"/>
                <a:gd name="T70" fmla="*/ 0 w 1237"/>
                <a:gd name="T71" fmla="*/ 1 h 939"/>
                <a:gd name="T72" fmla="*/ 0 w 1237"/>
                <a:gd name="T73" fmla="*/ 1 h 939"/>
                <a:gd name="T74" fmla="*/ 0 w 1237"/>
                <a:gd name="T75" fmla="*/ 1 h 939"/>
                <a:gd name="T76" fmla="*/ 0 w 1237"/>
                <a:gd name="T77" fmla="*/ 1 h 939"/>
                <a:gd name="T78" fmla="*/ 0 w 1237"/>
                <a:gd name="T79" fmla="*/ 1 h 939"/>
                <a:gd name="T80" fmla="*/ 0 w 1237"/>
                <a:gd name="T81" fmla="*/ 1 h 939"/>
                <a:gd name="T82" fmla="*/ 0 w 1237"/>
                <a:gd name="T83" fmla="*/ 1 h 939"/>
                <a:gd name="T84" fmla="*/ 0 w 1237"/>
                <a:gd name="T85" fmla="*/ 1 h 939"/>
                <a:gd name="T86" fmla="*/ 0 w 1237"/>
                <a:gd name="T87" fmla="*/ 1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1 h 939"/>
                <a:gd name="T96" fmla="*/ 0 w 1237"/>
                <a:gd name="T97" fmla="*/ 1 h 939"/>
                <a:gd name="T98" fmla="*/ 1 w 1237"/>
                <a:gd name="T99" fmla="*/ 0 h 939"/>
                <a:gd name="T100" fmla="*/ 1 w 1237"/>
                <a:gd name="T101" fmla="*/ 0 h 939"/>
                <a:gd name="T102" fmla="*/ 1 w 1237"/>
                <a:gd name="T103" fmla="*/ 0 h 939"/>
                <a:gd name="T104" fmla="*/ 1 w 1237"/>
                <a:gd name="T105" fmla="*/ 0 h 939"/>
                <a:gd name="T106" fmla="*/ 1 w 1237"/>
                <a:gd name="T107" fmla="*/ 0 h 939"/>
                <a:gd name="T108" fmla="*/ 1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1 w 1237"/>
                <a:gd name="T119" fmla="*/ 0 h 939"/>
                <a:gd name="T120" fmla="*/ 1 w 1237"/>
                <a:gd name="T121" fmla="*/ 0 h 939"/>
                <a:gd name="T122" fmla="*/ 1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1 w 1739"/>
                <a:gd name="T9" fmla="*/ 1 h 1107"/>
                <a:gd name="T10" fmla="*/ 0 w 1739"/>
                <a:gd name="T11" fmla="*/ 1 h 1107"/>
                <a:gd name="T12" fmla="*/ 1 w 1739"/>
                <a:gd name="T13" fmla="*/ 1 h 1107"/>
                <a:gd name="T14" fmla="*/ 1 w 1739"/>
                <a:gd name="T15" fmla="*/ 1 h 1107"/>
                <a:gd name="T16" fmla="*/ 1 w 1739"/>
                <a:gd name="T17" fmla="*/ 1 h 1107"/>
                <a:gd name="T18" fmla="*/ 1 w 1739"/>
                <a:gd name="T19" fmla="*/ 1 h 1107"/>
                <a:gd name="T20" fmla="*/ 2 w 1739"/>
                <a:gd name="T21" fmla="*/ 1 h 1107"/>
                <a:gd name="T22" fmla="*/ 1 w 1739"/>
                <a:gd name="T23" fmla="*/ 1 h 1107"/>
                <a:gd name="T24" fmla="*/ 1 w 1739"/>
                <a:gd name="T25" fmla="*/ 1 h 1107"/>
                <a:gd name="T26" fmla="*/ 2 w 1739"/>
                <a:gd name="T27" fmla="*/ 1 h 1107"/>
                <a:gd name="T28" fmla="*/ 2 w 1739"/>
                <a:gd name="T29" fmla="*/ 1 h 1107"/>
                <a:gd name="T30" fmla="*/ 2 w 1739"/>
                <a:gd name="T31" fmla="*/ 1 h 1107"/>
                <a:gd name="T32" fmla="*/ 2 w 1739"/>
                <a:gd name="T33" fmla="*/ 1 h 1107"/>
                <a:gd name="T34" fmla="*/ 2 w 1739"/>
                <a:gd name="T35" fmla="*/ 1 h 1107"/>
                <a:gd name="T36" fmla="*/ 2 w 1739"/>
                <a:gd name="T37" fmla="*/ 1 h 1107"/>
                <a:gd name="T38" fmla="*/ 3 w 1739"/>
                <a:gd name="T39" fmla="*/ 1 h 1107"/>
                <a:gd name="T40" fmla="*/ 3 w 1739"/>
                <a:gd name="T41" fmla="*/ 1 h 1107"/>
                <a:gd name="T42" fmla="*/ 3 w 1739"/>
                <a:gd name="T43" fmla="*/ 0 h 1107"/>
                <a:gd name="T44" fmla="*/ 0 w 1739"/>
                <a:gd name="T45" fmla="*/ 2 h 1107"/>
                <a:gd name="T46" fmla="*/ 0 w 1739"/>
                <a:gd name="T47" fmla="*/ 2 h 1107"/>
                <a:gd name="T48" fmla="*/ 0 w 1739"/>
                <a:gd name="T49" fmla="*/ 2 h 1107"/>
                <a:gd name="T50" fmla="*/ 0 w 1739"/>
                <a:gd name="T51" fmla="*/ 1 h 1107"/>
                <a:gd name="T52" fmla="*/ 0 w 1739"/>
                <a:gd name="T53" fmla="*/ 2 h 1107"/>
                <a:gd name="T54" fmla="*/ 0 w 1739"/>
                <a:gd name="T55" fmla="*/ 1 h 1107"/>
                <a:gd name="T56" fmla="*/ 0 w 1739"/>
                <a:gd name="T57" fmla="*/ 2 h 1107"/>
                <a:gd name="T58" fmla="*/ 0 w 1739"/>
                <a:gd name="T59" fmla="*/ 2 h 1107"/>
                <a:gd name="T60" fmla="*/ 1 w 1739"/>
                <a:gd name="T61" fmla="*/ 2 h 1107"/>
                <a:gd name="T62" fmla="*/ 0 w 1739"/>
                <a:gd name="T63" fmla="*/ 2 h 1107"/>
                <a:gd name="T64" fmla="*/ 1 w 1739"/>
                <a:gd name="T65" fmla="*/ 1 h 1107"/>
                <a:gd name="T66" fmla="*/ 1 w 1739"/>
                <a:gd name="T67" fmla="*/ 2 h 1107"/>
                <a:gd name="T68" fmla="*/ 1 w 1739"/>
                <a:gd name="T69" fmla="*/ 2 h 1107"/>
                <a:gd name="T70" fmla="*/ 1 w 1739"/>
                <a:gd name="T71" fmla="*/ 2 h 1107"/>
                <a:gd name="T72" fmla="*/ 1 w 1739"/>
                <a:gd name="T73" fmla="*/ 2 h 1107"/>
                <a:gd name="T74" fmla="*/ 1 w 1739"/>
                <a:gd name="T75" fmla="*/ 2 h 1107"/>
                <a:gd name="T76" fmla="*/ 1 w 1739"/>
                <a:gd name="T77" fmla="*/ 1 h 1107"/>
                <a:gd name="T78" fmla="*/ 1 w 1739"/>
                <a:gd name="T79" fmla="*/ 2 h 1107"/>
                <a:gd name="T80" fmla="*/ 1 w 1739"/>
                <a:gd name="T81" fmla="*/ 1 h 1107"/>
                <a:gd name="T82" fmla="*/ 2 w 1739"/>
                <a:gd name="T83" fmla="*/ 2 h 1107"/>
                <a:gd name="T84" fmla="*/ 0 w 1739"/>
                <a:gd name="T85" fmla="*/ 2 h 1107"/>
                <a:gd name="T86" fmla="*/ 0 w 1739"/>
                <a:gd name="T87" fmla="*/ 2 h 1107"/>
                <a:gd name="T88" fmla="*/ 0 w 1739"/>
                <a:gd name="T89" fmla="*/ 3 h 1107"/>
                <a:gd name="T90" fmla="*/ 0 w 1739"/>
                <a:gd name="T91" fmla="*/ 2 h 1107"/>
                <a:gd name="T92" fmla="*/ 0 w 1739"/>
                <a:gd name="T93" fmla="*/ 2 h 1107"/>
                <a:gd name="T94" fmla="*/ 0 w 1739"/>
                <a:gd name="T95" fmla="*/ 2 h 1107"/>
                <a:gd name="T96" fmla="*/ 0 w 1739"/>
                <a:gd name="T97" fmla="*/ 2 h 1107"/>
                <a:gd name="T98" fmla="*/ 1 w 1739"/>
                <a:gd name="T99" fmla="*/ 3 h 1107"/>
                <a:gd name="T100" fmla="*/ 1 w 1739"/>
                <a:gd name="T101" fmla="*/ 2 h 1107"/>
                <a:gd name="T102" fmla="*/ 1 w 1739"/>
                <a:gd name="T103" fmla="*/ 3 h 1107"/>
                <a:gd name="T104" fmla="*/ 1 w 1739"/>
                <a:gd name="T105" fmla="*/ 2 h 1107"/>
                <a:gd name="T106" fmla="*/ 1 w 1739"/>
                <a:gd name="T107" fmla="*/ 3 h 1107"/>
                <a:gd name="T108" fmla="*/ 2 w 1739"/>
                <a:gd name="T109" fmla="*/ 2 h 1107"/>
                <a:gd name="T110" fmla="*/ 2 w 1739"/>
                <a:gd name="T111" fmla="*/ 3 h 1107"/>
                <a:gd name="T112" fmla="*/ 2 w 1739"/>
                <a:gd name="T113" fmla="*/ 3 h 1107"/>
                <a:gd name="T114" fmla="*/ 2 w 1739"/>
                <a:gd name="T115" fmla="*/ 2 h 1107"/>
                <a:gd name="T116" fmla="*/ 2 w 1739"/>
                <a:gd name="T117" fmla="*/ 2 h 1107"/>
                <a:gd name="T118" fmla="*/ 3 w 1739"/>
                <a:gd name="T119" fmla="*/ 2 h 1107"/>
                <a:gd name="T120" fmla="*/ 2 w 1739"/>
                <a:gd name="T121" fmla="*/ 3 h 1107"/>
                <a:gd name="T122" fmla="*/ 2 w 1739"/>
                <a:gd name="T123" fmla="*/ 2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 w 1559"/>
                <a:gd name="T1" fmla="*/ 0 h 639"/>
                <a:gd name="T2" fmla="*/ 2 w 1559"/>
                <a:gd name="T3" fmla="*/ 0 h 639"/>
                <a:gd name="T4" fmla="*/ 2 w 1559"/>
                <a:gd name="T5" fmla="*/ 0 h 639"/>
                <a:gd name="T6" fmla="*/ 2 w 1559"/>
                <a:gd name="T7" fmla="*/ 0 h 639"/>
                <a:gd name="T8" fmla="*/ 2 w 1559"/>
                <a:gd name="T9" fmla="*/ 0 h 639"/>
                <a:gd name="T10" fmla="*/ 2 w 1559"/>
                <a:gd name="T11" fmla="*/ 0 h 639"/>
                <a:gd name="T12" fmla="*/ 2 w 1559"/>
                <a:gd name="T13" fmla="*/ 0 h 639"/>
                <a:gd name="T14" fmla="*/ 1 w 1559"/>
                <a:gd name="T15" fmla="*/ 0 h 639"/>
                <a:gd name="T16" fmla="*/ 1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1 h 639"/>
                <a:gd name="T32" fmla="*/ 0 w 1559"/>
                <a:gd name="T33" fmla="*/ 1 h 639"/>
                <a:gd name="T34" fmla="*/ 0 w 1559"/>
                <a:gd name="T35" fmla="*/ 1 h 639"/>
                <a:gd name="T36" fmla="*/ 0 w 1559"/>
                <a:gd name="T37" fmla="*/ 1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1 w 1559"/>
                <a:gd name="T51" fmla="*/ 0 h 639"/>
                <a:gd name="T52" fmla="*/ 1 w 1559"/>
                <a:gd name="T53" fmla="*/ 0 h 639"/>
                <a:gd name="T54" fmla="*/ 2 w 1559"/>
                <a:gd name="T55" fmla="*/ 0 h 639"/>
                <a:gd name="T56" fmla="*/ 2 w 1559"/>
                <a:gd name="T57" fmla="*/ 0 h 639"/>
                <a:gd name="T58" fmla="*/ 2 w 1559"/>
                <a:gd name="T59" fmla="*/ 0 h 639"/>
                <a:gd name="T60" fmla="*/ 2 w 1559"/>
                <a:gd name="T61" fmla="*/ 0 h 639"/>
                <a:gd name="T62" fmla="*/ 2 w 1559"/>
                <a:gd name="T63" fmla="*/ 0 h 639"/>
                <a:gd name="T64" fmla="*/ 2 w 1559"/>
                <a:gd name="T65" fmla="*/ 0 h 639"/>
                <a:gd name="T66" fmla="*/ 2 w 1559"/>
                <a:gd name="T67" fmla="*/ 0 h 639"/>
                <a:gd name="T68" fmla="*/ 2 w 1559"/>
                <a:gd name="T69" fmla="*/ 0 h 639"/>
                <a:gd name="T70" fmla="*/ 2 w 1559"/>
                <a:gd name="T71" fmla="*/ 0 h 639"/>
                <a:gd name="T72" fmla="*/ 2 w 1559"/>
                <a:gd name="T73" fmla="*/ 0 h 639"/>
                <a:gd name="T74" fmla="*/ 2 w 1559"/>
                <a:gd name="T75" fmla="*/ 0 h 639"/>
                <a:gd name="T76" fmla="*/ 2 w 1559"/>
                <a:gd name="T77" fmla="*/ 1 h 639"/>
                <a:gd name="T78" fmla="*/ 2 w 1559"/>
                <a:gd name="T79" fmla="*/ 1 h 639"/>
                <a:gd name="T80" fmla="*/ 2 w 1559"/>
                <a:gd name="T81" fmla="*/ 1 h 639"/>
                <a:gd name="T82" fmla="*/ 2 w 1559"/>
                <a:gd name="T83" fmla="*/ 1 h 639"/>
                <a:gd name="T84" fmla="*/ 2 w 1559"/>
                <a:gd name="T85" fmla="*/ 0 h 639"/>
                <a:gd name="T86" fmla="*/ 3 w 1559"/>
                <a:gd name="T87" fmla="*/ 0 h 639"/>
                <a:gd name="T88" fmla="*/ 3 w 1559"/>
                <a:gd name="T89" fmla="*/ 0 h 639"/>
                <a:gd name="T90" fmla="*/ 2 w 1559"/>
                <a:gd name="T91" fmla="*/ 0 h 639"/>
                <a:gd name="T92" fmla="*/ 2 w 1559"/>
                <a:gd name="T93" fmla="*/ 1 h 639"/>
                <a:gd name="T94" fmla="*/ 2 w 1559"/>
                <a:gd name="T95" fmla="*/ 0 h 639"/>
                <a:gd name="T96" fmla="*/ 2 w 1559"/>
                <a:gd name="T97" fmla="*/ 0 h 639"/>
                <a:gd name="T98" fmla="*/ 2 w 1559"/>
                <a:gd name="T99" fmla="*/ 0 h 639"/>
                <a:gd name="T100" fmla="*/ 2 w 1559"/>
                <a:gd name="T101" fmla="*/ 0 h 639"/>
                <a:gd name="T102" fmla="*/ 2 w 1559"/>
                <a:gd name="T103" fmla="*/ 0 h 639"/>
                <a:gd name="T104" fmla="*/ 2 w 1559"/>
                <a:gd name="T105" fmla="*/ 1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1 h 685"/>
                <a:gd name="T2" fmla="*/ 0 w 468"/>
                <a:gd name="T3" fmla="*/ 1 h 685"/>
                <a:gd name="T4" fmla="*/ 0 w 468"/>
                <a:gd name="T5" fmla="*/ 1 h 685"/>
                <a:gd name="T6" fmla="*/ 0 w 468"/>
                <a:gd name="T7" fmla="*/ 1 h 685"/>
                <a:gd name="T8" fmla="*/ 0 w 468"/>
                <a:gd name="T9" fmla="*/ 1 h 685"/>
                <a:gd name="T10" fmla="*/ 0 w 468"/>
                <a:gd name="T11" fmla="*/ 1 h 685"/>
                <a:gd name="T12" fmla="*/ 0 w 468"/>
                <a:gd name="T13" fmla="*/ 1 h 685"/>
                <a:gd name="T14" fmla="*/ 0 w 468"/>
                <a:gd name="T15" fmla="*/ 1 h 685"/>
                <a:gd name="T16" fmla="*/ 0 w 468"/>
                <a:gd name="T17" fmla="*/ 1 h 685"/>
                <a:gd name="T18" fmla="*/ 0 w 468"/>
                <a:gd name="T19" fmla="*/ 1 h 685"/>
                <a:gd name="T20" fmla="*/ 0 w 468"/>
                <a:gd name="T21" fmla="*/ 1 h 685"/>
                <a:gd name="T22" fmla="*/ 0 w 468"/>
                <a:gd name="T23" fmla="*/ 1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1 h 553"/>
                <a:gd name="T86" fmla="*/ 1 w 93"/>
                <a:gd name="T87" fmla="*/ 0 h 553"/>
                <a:gd name="T88" fmla="*/ 1 w 93"/>
                <a:gd name="T89" fmla="*/ 1 h 553"/>
                <a:gd name="T90" fmla="*/ 1 w 93"/>
                <a:gd name="T91" fmla="*/ 1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1 h 553"/>
                <a:gd name="T98" fmla="*/ 1 w 93"/>
                <a:gd name="T99" fmla="*/ 1 h 553"/>
                <a:gd name="T100" fmla="*/ 1 w 93"/>
                <a:gd name="T101" fmla="*/ 1 h 553"/>
                <a:gd name="T102" fmla="*/ 1 w 93"/>
                <a:gd name="T103" fmla="*/ 1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 w 2753"/>
                <a:gd name="T1" fmla="*/ 1 h 496"/>
                <a:gd name="T2" fmla="*/ 6 w 2753"/>
                <a:gd name="T3" fmla="*/ 1 h 496"/>
                <a:gd name="T4" fmla="*/ 6 w 2753"/>
                <a:gd name="T5" fmla="*/ 1 h 496"/>
                <a:gd name="T6" fmla="*/ 6 w 2753"/>
                <a:gd name="T7" fmla="*/ 1 h 496"/>
                <a:gd name="T8" fmla="*/ 5 w 2753"/>
                <a:gd name="T9" fmla="*/ 1 h 496"/>
                <a:gd name="T10" fmla="*/ 5 w 2753"/>
                <a:gd name="T11" fmla="*/ 1 h 496"/>
                <a:gd name="T12" fmla="*/ 5 w 2753"/>
                <a:gd name="T13" fmla="*/ 1 h 496"/>
                <a:gd name="T14" fmla="*/ 5 w 2753"/>
                <a:gd name="T15" fmla="*/ 1 h 496"/>
                <a:gd name="T16" fmla="*/ 5 w 2753"/>
                <a:gd name="T17" fmla="*/ 1 h 496"/>
                <a:gd name="T18" fmla="*/ 5 w 2753"/>
                <a:gd name="T19" fmla="*/ 1 h 496"/>
                <a:gd name="T20" fmla="*/ 5 w 2753"/>
                <a:gd name="T21" fmla="*/ 1 h 496"/>
                <a:gd name="T22" fmla="*/ 5 w 2753"/>
                <a:gd name="T23" fmla="*/ 1 h 496"/>
                <a:gd name="T24" fmla="*/ 4 w 2753"/>
                <a:gd name="T25" fmla="*/ 1 h 496"/>
                <a:gd name="T26" fmla="*/ 4 w 2753"/>
                <a:gd name="T27" fmla="*/ 1 h 496"/>
                <a:gd name="T28" fmla="*/ 4 w 2753"/>
                <a:gd name="T29" fmla="*/ 1 h 496"/>
                <a:gd name="T30" fmla="*/ 4 w 2753"/>
                <a:gd name="T31" fmla="*/ 1 h 496"/>
                <a:gd name="T32" fmla="*/ 4 w 2753"/>
                <a:gd name="T33" fmla="*/ 1 h 496"/>
                <a:gd name="T34" fmla="*/ 4 w 2753"/>
                <a:gd name="T35" fmla="*/ 1 h 496"/>
                <a:gd name="T36" fmla="*/ 4 w 2753"/>
                <a:gd name="T37" fmla="*/ 1 h 496"/>
                <a:gd name="T38" fmla="*/ 4 w 2753"/>
                <a:gd name="T39" fmla="*/ 1 h 496"/>
                <a:gd name="T40" fmla="*/ 4 w 2753"/>
                <a:gd name="T41" fmla="*/ 1 h 496"/>
                <a:gd name="T42" fmla="*/ 3 w 2753"/>
                <a:gd name="T43" fmla="*/ 1 h 496"/>
                <a:gd name="T44" fmla="*/ 3 w 2753"/>
                <a:gd name="T45" fmla="*/ 1 h 496"/>
                <a:gd name="T46" fmla="*/ 3 w 2753"/>
                <a:gd name="T47" fmla="*/ 1 h 496"/>
                <a:gd name="T48" fmla="*/ 3 w 2753"/>
                <a:gd name="T49" fmla="*/ 1 h 496"/>
                <a:gd name="T50" fmla="*/ 3 w 2753"/>
                <a:gd name="T51" fmla="*/ 1 h 496"/>
                <a:gd name="T52" fmla="*/ 3 w 2753"/>
                <a:gd name="T53" fmla="*/ 1 h 496"/>
                <a:gd name="T54" fmla="*/ 3 w 2753"/>
                <a:gd name="T55" fmla="*/ 1 h 496"/>
                <a:gd name="T56" fmla="*/ 2 w 2753"/>
                <a:gd name="T57" fmla="*/ 1 h 496"/>
                <a:gd name="T58" fmla="*/ 3 w 2753"/>
                <a:gd name="T59" fmla="*/ 1 h 496"/>
                <a:gd name="T60" fmla="*/ 2 w 2753"/>
                <a:gd name="T61" fmla="*/ 1 h 496"/>
                <a:gd name="T62" fmla="*/ 2 w 2753"/>
                <a:gd name="T63" fmla="*/ 1 h 496"/>
                <a:gd name="T64" fmla="*/ 2 w 2753"/>
                <a:gd name="T65" fmla="*/ 1 h 496"/>
                <a:gd name="T66" fmla="*/ 2 w 2753"/>
                <a:gd name="T67" fmla="*/ 1 h 496"/>
                <a:gd name="T68" fmla="*/ 2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5 w 2753"/>
                <a:gd name="T83" fmla="*/ 1 h 496"/>
                <a:gd name="T84" fmla="*/ 4 w 2753"/>
                <a:gd name="T85" fmla="*/ 1 h 496"/>
                <a:gd name="T86" fmla="*/ 4 w 2753"/>
                <a:gd name="T87" fmla="*/ 1 h 496"/>
                <a:gd name="T88" fmla="*/ 4 w 2753"/>
                <a:gd name="T89" fmla="*/ 1 h 496"/>
                <a:gd name="T90" fmla="*/ 4 w 2753"/>
                <a:gd name="T91" fmla="*/ 1 h 496"/>
                <a:gd name="T92" fmla="*/ 4 w 2753"/>
                <a:gd name="T93" fmla="*/ 1 h 496"/>
                <a:gd name="T94" fmla="*/ 4 w 2753"/>
                <a:gd name="T95" fmla="*/ 1 h 496"/>
                <a:gd name="T96" fmla="*/ 4 w 2753"/>
                <a:gd name="T97" fmla="*/ 1 h 496"/>
                <a:gd name="T98" fmla="*/ 4 w 2753"/>
                <a:gd name="T99" fmla="*/ 1 h 496"/>
                <a:gd name="T100" fmla="*/ 4 w 2753"/>
                <a:gd name="T101" fmla="*/ 1 h 496"/>
                <a:gd name="T102" fmla="*/ 3 w 2753"/>
                <a:gd name="T103" fmla="*/ 0 h 496"/>
                <a:gd name="T104" fmla="*/ 3 w 2753"/>
                <a:gd name="T105" fmla="*/ 1 h 496"/>
                <a:gd name="T106" fmla="*/ 3 w 2753"/>
                <a:gd name="T107" fmla="*/ 1 h 496"/>
                <a:gd name="T108" fmla="*/ 3 w 2753"/>
                <a:gd name="T109" fmla="*/ 1 h 496"/>
                <a:gd name="T110" fmla="*/ 3 w 2753"/>
                <a:gd name="T111" fmla="*/ 1 h 496"/>
                <a:gd name="T112" fmla="*/ 3 w 2753"/>
                <a:gd name="T113" fmla="*/ 1 h 496"/>
                <a:gd name="T114" fmla="*/ 3 w 2753"/>
                <a:gd name="T115" fmla="*/ 1 h 496"/>
                <a:gd name="T116" fmla="*/ 2 w 2753"/>
                <a:gd name="T117" fmla="*/ 1 h 496"/>
                <a:gd name="T118" fmla="*/ 2 w 2753"/>
                <a:gd name="T119" fmla="*/ 1 h 496"/>
                <a:gd name="T120" fmla="*/ 2 w 2753"/>
                <a:gd name="T121" fmla="*/ 1 h 496"/>
                <a:gd name="T122" fmla="*/ 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1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1 h 639"/>
                <a:gd name="T40" fmla="*/ 0 w 1400"/>
                <a:gd name="T41" fmla="*/ 1 h 639"/>
                <a:gd name="T42" fmla="*/ 0 w 1400"/>
                <a:gd name="T43" fmla="*/ 1 h 639"/>
                <a:gd name="T44" fmla="*/ 0 w 1400"/>
                <a:gd name="T45" fmla="*/ 1 h 639"/>
                <a:gd name="T46" fmla="*/ 0 w 1400"/>
                <a:gd name="T47" fmla="*/ 1 h 639"/>
                <a:gd name="T48" fmla="*/ 1 w 1400"/>
                <a:gd name="T49" fmla="*/ 1 h 639"/>
                <a:gd name="T50" fmla="*/ 1 w 1400"/>
                <a:gd name="T51" fmla="*/ 1 h 639"/>
                <a:gd name="T52" fmla="*/ 2 w 1400"/>
                <a:gd name="T53" fmla="*/ 1 h 639"/>
                <a:gd name="T54" fmla="*/ 2 w 1400"/>
                <a:gd name="T55" fmla="*/ 1 h 639"/>
                <a:gd name="T56" fmla="*/ 2 w 1400"/>
                <a:gd name="T57" fmla="*/ 1 h 639"/>
                <a:gd name="T58" fmla="*/ 2 w 1400"/>
                <a:gd name="T59" fmla="*/ 1 h 639"/>
                <a:gd name="T60" fmla="*/ 2 w 1400"/>
                <a:gd name="T61" fmla="*/ 1 h 639"/>
                <a:gd name="T62" fmla="*/ 2 w 1400"/>
                <a:gd name="T63" fmla="*/ 1 h 639"/>
                <a:gd name="T64" fmla="*/ 2 w 1400"/>
                <a:gd name="T65" fmla="*/ 1 h 639"/>
                <a:gd name="T66" fmla="*/ 2 w 1400"/>
                <a:gd name="T67" fmla="*/ 1 h 639"/>
                <a:gd name="T68" fmla="*/ 1 w 1400"/>
                <a:gd name="T69" fmla="*/ 1 h 639"/>
                <a:gd name="T70" fmla="*/ 1 w 1400"/>
                <a:gd name="T71" fmla="*/ 1 h 639"/>
                <a:gd name="T72" fmla="*/ 0 w 1400"/>
                <a:gd name="T73" fmla="*/ 1 h 639"/>
                <a:gd name="T74" fmla="*/ 0 w 1400"/>
                <a:gd name="T75" fmla="*/ 1 h 639"/>
                <a:gd name="T76" fmla="*/ 0 w 1400"/>
                <a:gd name="T77" fmla="*/ 1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4 w 2101"/>
                <a:gd name="T1" fmla="*/ 0 h 1421"/>
                <a:gd name="T2" fmla="*/ 4 w 2101"/>
                <a:gd name="T3" fmla="*/ 0 h 1421"/>
                <a:gd name="T4" fmla="*/ 3 w 2101"/>
                <a:gd name="T5" fmla="*/ 0 h 1421"/>
                <a:gd name="T6" fmla="*/ 3 w 2101"/>
                <a:gd name="T7" fmla="*/ 0 h 1421"/>
                <a:gd name="T8" fmla="*/ 3 w 2101"/>
                <a:gd name="T9" fmla="*/ 0 h 1421"/>
                <a:gd name="T10" fmla="*/ 3 w 2101"/>
                <a:gd name="T11" fmla="*/ 0 h 1421"/>
                <a:gd name="T12" fmla="*/ 4 w 2101"/>
                <a:gd name="T13" fmla="*/ 1 h 1421"/>
                <a:gd name="T14" fmla="*/ 4 w 2101"/>
                <a:gd name="T15" fmla="*/ 1 h 1421"/>
                <a:gd name="T16" fmla="*/ 4 w 2101"/>
                <a:gd name="T17" fmla="*/ 1 h 1421"/>
                <a:gd name="T18" fmla="*/ 4 w 2101"/>
                <a:gd name="T19" fmla="*/ 1 h 1421"/>
                <a:gd name="T20" fmla="*/ 4 w 2101"/>
                <a:gd name="T21" fmla="*/ 1 h 1421"/>
                <a:gd name="T22" fmla="*/ 3 w 2101"/>
                <a:gd name="T23" fmla="*/ 0 h 1421"/>
                <a:gd name="T24" fmla="*/ 3 w 2101"/>
                <a:gd name="T25" fmla="*/ 0 h 1421"/>
                <a:gd name="T26" fmla="*/ 3 w 2101"/>
                <a:gd name="T27" fmla="*/ 0 h 1421"/>
                <a:gd name="T28" fmla="*/ 3 w 2101"/>
                <a:gd name="T29" fmla="*/ 0 h 1421"/>
                <a:gd name="T30" fmla="*/ 3 w 2101"/>
                <a:gd name="T31" fmla="*/ 0 h 1421"/>
                <a:gd name="T32" fmla="*/ 3 w 2101"/>
                <a:gd name="T33" fmla="*/ 0 h 1421"/>
                <a:gd name="T34" fmla="*/ 3 w 2101"/>
                <a:gd name="T35" fmla="*/ 0 h 1421"/>
                <a:gd name="T36" fmla="*/ 4 w 2101"/>
                <a:gd name="T37" fmla="*/ 0 h 1421"/>
                <a:gd name="T38" fmla="*/ 4 w 2101"/>
                <a:gd name="T39" fmla="*/ 0 h 1421"/>
                <a:gd name="T40" fmla="*/ 3 w 2101"/>
                <a:gd name="T41" fmla="*/ 0 h 1421"/>
                <a:gd name="T42" fmla="*/ 3 w 2101"/>
                <a:gd name="T43" fmla="*/ 0 h 1421"/>
                <a:gd name="T44" fmla="*/ 3 w 2101"/>
                <a:gd name="T45" fmla="*/ 0 h 1421"/>
                <a:gd name="T46" fmla="*/ 2 w 2101"/>
                <a:gd name="T47" fmla="*/ 0 h 1421"/>
                <a:gd name="T48" fmla="*/ 2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1 h 1421"/>
                <a:gd name="T56" fmla="*/ 1 w 2101"/>
                <a:gd name="T57" fmla="*/ 1 h 1421"/>
                <a:gd name="T58" fmla="*/ 1 w 2101"/>
                <a:gd name="T59" fmla="*/ 0 h 1421"/>
                <a:gd name="T60" fmla="*/ 1 w 2101"/>
                <a:gd name="T61" fmla="*/ 1 h 1421"/>
                <a:gd name="T62" fmla="*/ 1 w 2101"/>
                <a:gd name="T63" fmla="*/ 1 h 1421"/>
                <a:gd name="T64" fmla="*/ 1 w 2101"/>
                <a:gd name="T65" fmla="*/ 2 h 1421"/>
                <a:gd name="T66" fmla="*/ 1 w 2101"/>
                <a:gd name="T67" fmla="*/ 1 h 1421"/>
                <a:gd name="T68" fmla="*/ 2 w 2101"/>
                <a:gd name="T69" fmla="*/ 1 h 1421"/>
                <a:gd name="T70" fmla="*/ 2 w 2101"/>
                <a:gd name="T71" fmla="*/ 2 h 1421"/>
                <a:gd name="T72" fmla="*/ 3 w 2101"/>
                <a:gd name="T73" fmla="*/ 1 h 1421"/>
                <a:gd name="T74" fmla="*/ 3 w 2101"/>
                <a:gd name="T75" fmla="*/ 2 h 1421"/>
                <a:gd name="T76" fmla="*/ 3 w 2101"/>
                <a:gd name="T77" fmla="*/ 2 h 1421"/>
                <a:gd name="T78" fmla="*/ 3 w 2101"/>
                <a:gd name="T79" fmla="*/ 1 h 1421"/>
                <a:gd name="T80" fmla="*/ 4 w 2101"/>
                <a:gd name="T81" fmla="*/ 1 h 1421"/>
                <a:gd name="T82" fmla="*/ 4 w 2101"/>
                <a:gd name="T83" fmla="*/ 2 h 1421"/>
                <a:gd name="T84" fmla="*/ 4 w 2101"/>
                <a:gd name="T85" fmla="*/ 2 h 1421"/>
                <a:gd name="T86" fmla="*/ 4 w 2101"/>
                <a:gd name="T87" fmla="*/ 1 h 1421"/>
                <a:gd name="T88" fmla="*/ 5 w 2101"/>
                <a:gd name="T89" fmla="*/ 1 h 1421"/>
                <a:gd name="T90" fmla="*/ 4 w 2101"/>
                <a:gd name="T91" fmla="*/ 1 h 1421"/>
                <a:gd name="T92" fmla="*/ 3 w 2101"/>
                <a:gd name="T93" fmla="*/ 1 h 1421"/>
                <a:gd name="T94" fmla="*/ 3 w 2101"/>
                <a:gd name="T95" fmla="*/ 1 h 1421"/>
                <a:gd name="T96" fmla="*/ 3 w 2101"/>
                <a:gd name="T97" fmla="*/ 1 h 1421"/>
                <a:gd name="T98" fmla="*/ 2 w 2101"/>
                <a:gd name="T99" fmla="*/ 1 h 1421"/>
                <a:gd name="T100" fmla="*/ 3 w 2101"/>
                <a:gd name="T101" fmla="*/ 1 h 1421"/>
                <a:gd name="T102" fmla="*/ 2 w 2101"/>
                <a:gd name="T103" fmla="*/ 2 h 1421"/>
                <a:gd name="T104" fmla="*/ 2 w 2101"/>
                <a:gd name="T105" fmla="*/ 2 h 1421"/>
                <a:gd name="T106" fmla="*/ 2 w 2101"/>
                <a:gd name="T107" fmla="*/ 1 h 1421"/>
                <a:gd name="T108" fmla="*/ 2 w 2101"/>
                <a:gd name="T109" fmla="*/ 0 h 1421"/>
                <a:gd name="T110" fmla="*/ 2 w 2101"/>
                <a:gd name="T111" fmla="*/ 1 h 1421"/>
                <a:gd name="T112" fmla="*/ 3 w 2101"/>
                <a:gd name="T113" fmla="*/ 1 h 1421"/>
                <a:gd name="T114" fmla="*/ 3 w 2101"/>
                <a:gd name="T115" fmla="*/ 1 h 1421"/>
                <a:gd name="T116" fmla="*/ 3 w 2101"/>
                <a:gd name="T117" fmla="*/ 1 h 1421"/>
                <a:gd name="T118" fmla="*/ 3 w 2101"/>
                <a:gd name="T119" fmla="*/ 1 h 1421"/>
                <a:gd name="T120" fmla="*/ 3 w 2101"/>
                <a:gd name="T121" fmla="*/ 1 h 1421"/>
                <a:gd name="T122" fmla="*/ 3 w 2101"/>
                <a:gd name="T123" fmla="*/ 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2 w 4304"/>
                <a:gd name="T5" fmla="*/ 1 h 532"/>
                <a:gd name="T6" fmla="*/ 2 w 4304"/>
                <a:gd name="T7" fmla="*/ 1 h 532"/>
                <a:gd name="T8" fmla="*/ 2 w 4304"/>
                <a:gd name="T9" fmla="*/ 1 h 532"/>
                <a:gd name="T10" fmla="*/ 2 w 4304"/>
                <a:gd name="T11" fmla="*/ 1 h 532"/>
                <a:gd name="T12" fmla="*/ 2 w 4304"/>
                <a:gd name="T13" fmla="*/ 1 h 532"/>
                <a:gd name="T14" fmla="*/ 3 w 4304"/>
                <a:gd name="T15" fmla="*/ 1 h 532"/>
                <a:gd name="T16" fmla="*/ 3 w 4304"/>
                <a:gd name="T17" fmla="*/ 1 h 532"/>
                <a:gd name="T18" fmla="*/ 3 w 4304"/>
                <a:gd name="T19" fmla="*/ 1 h 532"/>
                <a:gd name="T20" fmla="*/ 3 w 4304"/>
                <a:gd name="T21" fmla="*/ 1 h 532"/>
                <a:gd name="T22" fmla="*/ 4 w 4304"/>
                <a:gd name="T23" fmla="*/ 1 h 532"/>
                <a:gd name="T24" fmla="*/ 4 w 4304"/>
                <a:gd name="T25" fmla="*/ 1 h 532"/>
                <a:gd name="T26" fmla="*/ 4 w 4304"/>
                <a:gd name="T27" fmla="*/ 1 h 532"/>
                <a:gd name="T28" fmla="*/ 4 w 4304"/>
                <a:gd name="T29" fmla="*/ 1 h 532"/>
                <a:gd name="T30" fmla="*/ 4 w 4304"/>
                <a:gd name="T31" fmla="*/ 1 h 532"/>
                <a:gd name="T32" fmla="*/ 5 w 4304"/>
                <a:gd name="T33" fmla="*/ 1 h 532"/>
                <a:gd name="T34" fmla="*/ 5 w 4304"/>
                <a:gd name="T35" fmla="*/ 1 h 532"/>
                <a:gd name="T36" fmla="*/ 5 w 4304"/>
                <a:gd name="T37" fmla="*/ 1 h 532"/>
                <a:gd name="T38" fmla="*/ 5 w 4304"/>
                <a:gd name="T39" fmla="*/ 1 h 532"/>
                <a:gd name="T40" fmla="*/ 6 w 4304"/>
                <a:gd name="T41" fmla="*/ 1 h 532"/>
                <a:gd name="T42" fmla="*/ 6 w 4304"/>
                <a:gd name="T43" fmla="*/ 1 h 532"/>
                <a:gd name="T44" fmla="*/ 6 w 4304"/>
                <a:gd name="T45" fmla="*/ 1 h 532"/>
                <a:gd name="T46" fmla="*/ 6 w 4304"/>
                <a:gd name="T47" fmla="*/ 1 h 532"/>
                <a:gd name="T48" fmla="*/ 6 w 4304"/>
                <a:gd name="T49" fmla="*/ 1 h 532"/>
                <a:gd name="T50" fmla="*/ 6 w 4304"/>
                <a:gd name="T51" fmla="*/ 1 h 532"/>
                <a:gd name="T52" fmla="*/ 7 w 4304"/>
                <a:gd name="T53" fmla="*/ 1 h 532"/>
                <a:gd name="T54" fmla="*/ 7 w 4304"/>
                <a:gd name="T55" fmla="*/ 1 h 532"/>
                <a:gd name="T56" fmla="*/ 7 w 4304"/>
                <a:gd name="T57" fmla="*/ 1 h 532"/>
                <a:gd name="T58" fmla="*/ 7 w 4304"/>
                <a:gd name="T59" fmla="*/ 1 h 532"/>
                <a:gd name="T60" fmla="*/ 7 w 4304"/>
                <a:gd name="T61" fmla="*/ 1 h 532"/>
                <a:gd name="T62" fmla="*/ 7 w 4304"/>
                <a:gd name="T63" fmla="*/ 1 h 532"/>
                <a:gd name="T64" fmla="*/ 7 w 4304"/>
                <a:gd name="T65" fmla="*/ 1 h 532"/>
                <a:gd name="T66" fmla="*/ 8 w 4304"/>
                <a:gd name="T67" fmla="*/ 1 h 532"/>
                <a:gd name="T68" fmla="*/ 9 w 4304"/>
                <a:gd name="T69" fmla="*/ 1 h 532"/>
                <a:gd name="T70" fmla="*/ 9 w 4304"/>
                <a:gd name="T71" fmla="*/ 1 h 532"/>
                <a:gd name="T72" fmla="*/ 1 w 4304"/>
                <a:gd name="T73" fmla="*/ 2 h 532"/>
                <a:gd name="T74" fmla="*/ 2 w 4304"/>
                <a:gd name="T75" fmla="*/ 2 h 532"/>
                <a:gd name="T76" fmla="*/ 2 w 4304"/>
                <a:gd name="T77" fmla="*/ 1 h 532"/>
                <a:gd name="T78" fmla="*/ 3 w 4304"/>
                <a:gd name="T79" fmla="*/ 2 h 532"/>
                <a:gd name="T80" fmla="*/ 3 w 4304"/>
                <a:gd name="T81" fmla="*/ 1 h 532"/>
                <a:gd name="T82" fmla="*/ 3 w 4304"/>
                <a:gd name="T83" fmla="*/ 1 h 532"/>
                <a:gd name="T84" fmla="*/ 3 w 4304"/>
                <a:gd name="T85" fmla="*/ 1 h 532"/>
                <a:gd name="T86" fmla="*/ 3 w 4304"/>
                <a:gd name="T87" fmla="*/ 1 h 532"/>
                <a:gd name="T88" fmla="*/ 4 w 4304"/>
                <a:gd name="T89" fmla="*/ 2 h 532"/>
                <a:gd name="T90" fmla="*/ 4 w 4304"/>
                <a:gd name="T91" fmla="*/ 1 h 532"/>
                <a:gd name="T92" fmla="*/ 5 w 4304"/>
                <a:gd name="T93" fmla="*/ 1 h 532"/>
                <a:gd name="T94" fmla="*/ 5 w 4304"/>
                <a:gd name="T95" fmla="*/ 1 h 532"/>
                <a:gd name="T96" fmla="*/ 5 w 4304"/>
                <a:gd name="T97" fmla="*/ 1 h 532"/>
                <a:gd name="T98" fmla="*/ 6 w 4304"/>
                <a:gd name="T99" fmla="*/ 1 h 532"/>
                <a:gd name="T100" fmla="*/ 6 w 4304"/>
                <a:gd name="T101" fmla="*/ 1 h 532"/>
                <a:gd name="T102" fmla="*/ 5 w 4304"/>
                <a:gd name="T103" fmla="*/ 2 h 532"/>
                <a:gd name="T104" fmla="*/ 6 w 4304"/>
                <a:gd name="T105" fmla="*/ 1 h 532"/>
                <a:gd name="T106" fmla="*/ 6 w 4304"/>
                <a:gd name="T107" fmla="*/ 1 h 532"/>
                <a:gd name="T108" fmla="*/ 7 w 4304"/>
                <a:gd name="T109" fmla="*/ 2 h 532"/>
                <a:gd name="T110" fmla="*/ 6 w 4304"/>
                <a:gd name="T111" fmla="*/ 1 h 532"/>
                <a:gd name="T112" fmla="*/ 7 w 4304"/>
                <a:gd name="T113" fmla="*/ 1 h 532"/>
                <a:gd name="T114" fmla="*/ 7 w 4304"/>
                <a:gd name="T115" fmla="*/ 1 h 532"/>
                <a:gd name="T116" fmla="*/ 7 w 4304"/>
                <a:gd name="T117" fmla="*/ 1 h 532"/>
                <a:gd name="T118" fmla="*/ 8 w 4304"/>
                <a:gd name="T119" fmla="*/ 1 h 532"/>
                <a:gd name="T120" fmla="*/ 7 w 4304"/>
                <a:gd name="T121" fmla="*/ 2 h 532"/>
                <a:gd name="T122" fmla="*/ 8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 w 1529"/>
                <a:gd name="T1" fmla="*/ 2 h 1275"/>
                <a:gd name="T2" fmla="*/ 1 w 1529"/>
                <a:gd name="T3" fmla="*/ 2 h 1275"/>
                <a:gd name="T4" fmla="*/ 1 w 1529"/>
                <a:gd name="T5" fmla="*/ 1 h 1275"/>
                <a:gd name="T6" fmla="*/ 0 w 1529"/>
                <a:gd name="T7" fmla="*/ 1 h 1275"/>
                <a:gd name="T8" fmla="*/ 0 w 1529"/>
                <a:gd name="T9" fmla="*/ 2 h 1275"/>
                <a:gd name="T10" fmla="*/ 2 w 1529"/>
                <a:gd name="T11" fmla="*/ 2 h 1275"/>
                <a:gd name="T12" fmla="*/ 2 w 1529"/>
                <a:gd name="T13" fmla="*/ 1 h 1275"/>
                <a:gd name="T14" fmla="*/ 0 w 1529"/>
                <a:gd name="T15" fmla="*/ 1 h 1275"/>
                <a:gd name="T16" fmla="*/ 0 w 1529"/>
                <a:gd name="T17" fmla="*/ 3 h 1275"/>
                <a:gd name="T18" fmla="*/ 2 w 1529"/>
                <a:gd name="T19" fmla="*/ 3 h 1275"/>
                <a:gd name="T20" fmla="*/ 2 w 1529"/>
                <a:gd name="T21" fmla="*/ 1 h 1275"/>
                <a:gd name="T22" fmla="*/ 2 w 1529"/>
                <a:gd name="T23" fmla="*/ 1 h 1275"/>
                <a:gd name="T24" fmla="*/ 2 w 1529"/>
                <a:gd name="T25" fmla="*/ 3 h 1275"/>
                <a:gd name="T26" fmla="*/ 0 w 1529"/>
                <a:gd name="T27" fmla="*/ 3 h 1275"/>
                <a:gd name="T28" fmla="*/ 0 w 1529"/>
                <a:gd name="T29" fmla="*/ 3 h 1275"/>
                <a:gd name="T30" fmla="*/ 0 w 1529"/>
                <a:gd name="T31" fmla="*/ 0 h 1275"/>
                <a:gd name="T32" fmla="*/ 2 w 1529"/>
                <a:gd name="T33" fmla="*/ 0 h 1275"/>
                <a:gd name="T34" fmla="*/ 2 w 1529"/>
                <a:gd name="T35" fmla="*/ 1 h 1275"/>
                <a:gd name="T36" fmla="*/ 2 w 1529"/>
                <a:gd name="T37" fmla="*/ 1 h 1275"/>
                <a:gd name="T38" fmla="*/ 2 w 1529"/>
                <a:gd name="T39" fmla="*/ 1 h 1275"/>
                <a:gd name="T40" fmla="*/ 2 w 1529"/>
                <a:gd name="T41" fmla="*/ 1 h 1275"/>
                <a:gd name="T42" fmla="*/ 2 w 1529"/>
                <a:gd name="T43" fmla="*/ 1 h 1275"/>
                <a:gd name="T44" fmla="*/ 2 w 1529"/>
                <a:gd name="T45" fmla="*/ 1 h 1275"/>
                <a:gd name="T46" fmla="*/ 2 w 1529"/>
                <a:gd name="T47" fmla="*/ 1 h 1275"/>
                <a:gd name="T48" fmla="*/ 2 w 1529"/>
                <a:gd name="T49" fmla="*/ 1 h 1275"/>
                <a:gd name="T50" fmla="*/ 2 w 1529"/>
                <a:gd name="T51" fmla="*/ 2 h 1275"/>
                <a:gd name="T52" fmla="*/ 2 w 1529"/>
                <a:gd name="T53" fmla="*/ 2 h 1275"/>
                <a:gd name="T54" fmla="*/ 2 w 1529"/>
                <a:gd name="T55" fmla="*/ 2 h 1275"/>
                <a:gd name="T56" fmla="*/ 2 w 1529"/>
                <a:gd name="T57" fmla="*/ 2 h 1275"/>
                <a:gd name="T58" fmla="*/ 2 w 1529"/>
                <a:gd name="T59" fmla="*/ 2 h 1275"/>
                <a:gd name="T60" fmla="*/ 2 w 1529"/>
                <a:gd name="T61" fmla="*/ 2 h 1275"/>
                <a:gd name="T62" fmla="*/ 2 w 1529"/>
                <a:gd name="T63" fmla="*/ 2 h 1275"/>
                <a:gd name="T64" fmla="*/ 2 w 1529"/>
                <a:gd name="T65" fmla="*/ 2 h 1275"/>
                <a:gd name="T66" fmla="*/ 2 w 1529"/>
                <a:gd name="T67" fmla="*/ 2 h 1275"/>
                <a:gd name="T68" fmla="*/ 2 w 1529"/>
                <a:gd name="T69" fmla="*/ 2 h 1275"/>
                <a:gd name="T70" fmla="*/ 2 w 1529"/>
                <a:gd name="T71" fmla="*/ 2 h 1275"/>
                <a:gd name="T72" fmla="*/ 2 w 1529"/>
                <a:gd name="T73" fmla="*/ 2 h 1275"/>
                <a:gd name="T74" fmla="*/ 1 w 1529"/>
                <a:gd name="T75" fmla="*/ 2 h 1275"/>
                <a:gd name="T76" fmla="*/ 1 w 1529"/>
                <a:gd name="T77" fmla="*/ 2 h 1275"/>
                <a:gd name="T78" fmla="*/ 1 w 1529"/>
                <a:gd name="T79" fmla="*/ 2 h 1275"/>
                <a:gd name="T80" fmla="*/ 1 w 1529"/>
                <a:gd name="T81" fmla="*/ 2 h 1275"/>
                <a:gd name="T82" fmla="*/ 1 w 1529"/>
                <a:gd name="T83" fmla="*/ 2 h 1275"/>
                <a:gd name="T84" fmla="*/ 1 w 1529"/>
                <a:gd name="T85" fmla="*/ 2 h 1275"/>
                <a:gd name="T86" fmla="*/ 1 w 1529"/>
                <a:gd name="T87" fmla="*/ 2 h 1275"/>
                <a:gd name="T88" fmla="*/ 1 w 1529"/>
                <a:gd name="T89" fmla="*/ 2 h 1275"/>
                <a:gd name="T90" fmla="*/ 0 w 1529"/>
                <a:gd name="T91" fmla="*/ 2 h 1275"/>
                <a:gd name="T92" fmla="*/ 0 w 1529"/>
                <a:gd name="T93" fmla="*/ 2 h 1275"/>
                <a:gd name="T94" fmla="*/ 0 w 1529"/>
                <a:gd name="T95" fmla="*/ 2 h 1275"/>
                <a:gd name="T96" fmla="*/ 0 w 1529"/>
                <a:gd name="T97" fmla="*/ 2 h 1275"/>
                <a:gd name="T98" fmla="*/ 0 w 1529"/>
                <a:gd name="T99" fmla="*/ 2 h 1275"/>
                <a:gd name="T100" fmla="*/ 0 w 1529"/>
                <a:gd name="T101" fmla="*/ 2 h 1275"/>
                <a:gd name="T102" fmla="*/ 0 w 1529"/>
                <a:gd name="T103" fmla="*/ 2 h 1275"/>
                <a:gd name="T104" fmla="*/ 0 w 1529"/>
                <a:gd name="T105" fmla="*/ 2 h 1275"/>
                <a:gd name="T106" fmla="*/ 0 w 1529"/>
                <a:gd name="T107" fmla="*/ 2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1 w 1529"/>
                <a:gd name="T115" fmla="*/ 1 h 1275"/>
                <a:gd name="T116" fmla="*/ 1 w 1529"/>
                <a:gd name="T117" fmla="*/ 2 h 1275"/>
                <a:gd name="T118" fmla="*/ 1 w 1529"/>
                <a:gd name="T119" fmla="*/ 2 h 1275"/>
                <a:gd name="T120" fmla="*/ 1 w 1529"/>
                <a:gd name="T121" fmla="*/ 2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 w 2467"/>
                <a:gd name="T1" fmla="*/ 1 h 262"/>
                <a:gd name="T2" fmla="*/ 2 w 2467"/>
                <a:gd name="T3" fmla="*/ 1 h 262"/>
                <a:gd name="T4" fmla="*/ 2 w 2467"/>
                <a:gd name="T5" fmla="*/ 1 h 262"/>
                <a:gd name="T6" fmla="*/ 2 w 2467"/>
                <a:gd name="T7" fmla="*/ 1 h 262"/>
                <a:gd name="T8" fmla="*/ 2 w 2467"/>
                <a:gd name="T9" fmla="*/ 1 h 262"/>
                <a:gd name="T10" fmla="*/ 2 w 2467"/>
                <a:gd name="T11" fmla="*/ 1 h 262"/>
                <a:gd name="T12" fmla="*/ 2 w 2467"/>
                <a:gd name="T13" fmla="*/ 1 h 262"/>
                <a:gd name="T14" fmla="*/ 2 w 2467"/>
                <a:gd name="T15" fmla="*/ 1 h 262"/>
                <a:gd name="T16" fmla="*/ 2 w 2467"/>
                <a:gd name="T17" fmla="*/ 1 h 262"/>
                <a:gd name="T18" fmla="*/ 2 w 2467"/>
                <a:gd name="T19" fmla="*/ 1 h 262"/>
                <a:gd name="T20" fmla="*/ 2 w 2467"/>
                <a:gd name="T21" fmla="*/ 1 h 262"/>
                <a:gd name="T22" fmla="*/ 2 w 2467"/>
                <a:gd name="T23" fmla="*/ 1 h 262"/>
                <a:gd name="T24" fmla="*/ 1 w 2467"/>
                <a:gd name="T25" fmla="*/ 1 h 262"/>
                <a:gd name="T26" fmla="*/ 2 w 2467"/>
                <a:gd name="T27" fmla="*/ 1 h 262"/>
                <a:gd name="T28" fmla="*/ 2 w 2467"/>
                <a:gd name="T29" fmla="*/ 1 h 262"/>
                <a:gd name="T30" fmla="*/ 2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5 w 2467"/>
                <a:gd name="T51" fmla="*/ 1 h 262"/>
                <a:gd name="T52" fmla="*/ 5 w 2467"/>
                <a:gd name="T53" fmla="*/ 1 h 262"/>
                <a:gd name="T54" fmla="*/ 5 w 2467"/>
                <a:gd name="T55" fmla="*/ 1 h 262"/>
                <a:gd name="T56" fmla="*/ 5 w 2467"/>
                <a:gd name="T57" fmla="*/ 1 h 262"/>
                <a:gd name="T58" fmla="*/ 5 w 2467"/>
                <a:gd name="T59" fmla="*/ 1 h 262"/>
                <a:gd name="T60" fmla="*/ 5 w 2467"/>
                <a:gd name="T61" fmla="*/ 1 h 262"/>
                <a:gd name="T62" fmla="*/ 5 w 2467"/>
                <a:gd name="T63" fmla="*/ 1 h 262"/>
                <a:gd name="T64" fmla="*/ 5 w 2467"/>
                <a:gd name="T65" fmla="*/ 1 h 262"/>
                <a:gd name="T66" fmla="*/ 5 w 2467"/>
                <a:gd name="T67" fmla="*/ 1 h 262"/>
                <a:gd name="T68" fmla="*/ 4 w 2467"/>
                <a:gd name="T69" fmla="*/ 1 h 262"/>
                <a:gd name="T70" fmla="*/ 4 w 2467"/>
                <a:gd name="T71" fmla="*/ 1 h 262"/>
                <a:gd name="T72" fmla="*/ 4 w 2467"/>
                <a:gd name="T73" fmla="*/ 1 h 262"/>
                <a:gd name="T74" fmla="*/ 4 w 2467"/>
                <a:gd name="T75" fmla="*/ 1 h 262"/>
                <a:gd name="T76" fmla="*/ 4 w 2467"/>
                <a:gd name="T77" fmla="*/ 1 h 262"/>
                <a:gd name="T78" fmla="*/ 4 w 2467"/>
                <a:gd name="T79" fmla="*/ 1 h 262"/>
                <a:gd name="T80" fmla="*/ 4 w 2467"/>
                <a:gd name="T81" fmla="*/ 1 h 262"/>
                <a:gd name="T82" fmla="*/ 4 w 2467"/>
                <a:gd name="T83" fmla="*/ 1 h 262"/>
                <a:gd name="T84" fmla="*/ 4 w 2467"/>
                <a:gd name="T85" fmla="*/ 1 h 262"/>
                <a:gd name="T86" fmla="*/ 4 w 2467"/>
                <a:gd name="T87" fmla="*/ 1 h 262"/>
                <a:gd name="T88" fmla="*/ 4 w 2467"/>
                <a:gd name="T89" fmla="*/ 1 h 262"/>
                <a:gd name="T90" fmla="*/ 4 w 2467"/>
                <a:gd name="T91" fmla="*/ 1 h 262"/>
                <a:gd name="T92" fmla="*/ 4 w 2467"/>
                <a:gd name="T93" fmla="*/ 1 h 262"/>
                <a:gd name="T94" fmla="*/ 4 w 2467"/>
                <a:gd name="T95" fmla="*/ 1 h 262"/>
                <a:gd name="T96" fmla="*/ 4 w 2467"/>
                <a:gd name="T97" fmla="*/ 1 h 262"/>
                <a:gd name="T98" fmla="*/ 4 w 2467"/>
                <a:gd name="T99" fmla="*/ 1 h 262"/>
                <a:gd name="T100" fmla="*/ 3 w 2467"/>
                <a:gd name="T101" fmla="*/ 1 h 262"/>
                <a:gd name="T102" fmla="*/ 3 w 2467"/>
                <a:gd name="T103" fmla="*/ 1 h 262"/>
                <a:gd name="T104" fmla="*/ 3 w 2467"/>
                <a:gd name="T105" fmla="*/ 1 h 262"/>
                <a:gd name="T106" fmla="*/ 3 w 2467"/>
                <a:gd name="T107" fmla="*/ 1 h 262"/>
                <a:gd name="T108" fmla="*/ 3 w 2467"/>
                <a:gd name="T109" fmla="*/ 1 h 262"/>
                <a:gd name="T110" fmla="*/ 3 w 2467"/>
                <a:gd name="T111" fmla="*/ 1 h 262"/>
                <a:gd name="T112" fmla="*/ 3 w 2467"/>
                <a:gd name="T113" fmla="*/ 1 h 262"/>
                <a:gd name="T114" fmla="*/ 3 w 2467"/>
                <a:gd name="T115" fmla="*/ 1 h 262"/>
                <a:gd name="T116" fmla="*/ 3 w 2467"/>
                <a:gd name="T117" fmla="*/ 1 h 262"/>
                <a:gd name="T118" fmla="*/ 3 w 2467"/>
                <a:gd name="T119" fmla="*/ 1 h 262"/>
                <a:gd name="T120" fmla="*/ 3 w 2467"/>
                <a:gd name="T121" fmla="*/ 1 h 262"/>
                <a:gd name="T122" fmla="*/ 3 w 2467"/>
                <a:gd name="T123" fmla="*/ 1 h 262"/>
                <a:gd name="T124" fmla="*/ 3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 w 2131"/>
                <a:gd name="T1" fmla="*/ 0 h 263"/>
                <a:gd name="T2" fmla="*/ 4 w 2131"/>
                <a:gd name="T3" fmla="*/ 0 h 263"/>
                <a:gd name="T4" fmla="*/ 4 w 2131"/>
                <a:gd name="T5" fmla="*/ 0 h 263"/>
                <a:gd name="T6" fmla="*/ 4 w 2131"/>
                <a:gd name="T7" fmla="*/ 0 h 263"/>
                <a:gd name="T8" fmla="*/ 4 w 2131"/>
                <a:gd name="T9" fmla="*/ 0 h 263"/>
                <a:gd name="T10" fmla="*/ 4 w 2131"/>
                <a:gd name="T11" fmla="*/ 0 h 263"/>
                <a:gd name="T12" fmla="*/ 4 w 2131"/>
                <a:gd name="T13" fmla="*/ 0 h 263"/>
                <a:gd name="T14" fmla="*/ 4 w 2131"/>
                <a:gd name="T15" fmla="*/ 0 h 263"/>
                <a:gd name="T16" fmla="*/ 4 w 2131"/>
                <a:gd name="T17" fmla="*/ 0 h 263"/>
                <a:gd name="T18" fmla="*/ 4 w 2131"/>
                <a:gd name="T19" fmla="*/ 0 h 263"/>
                <a:gd name="T20" fmla="*/ 4 w 2131"/>
                <a:gd name="T21" fmla="*/ 0 h 263"/>
                <a:gd name="T22" fmla="*/ 4 w 2131"/>
                <a:gd name="T23" fmla="*/ 0 h 263"/>
                <a:gd name="T24" fmla="*/ 3 w 2131"/>
                <a:gd name="T25" fmla="*/ 0 h 263"/>
                <a:gd name="T26" fmla="*/ 3 w 2131"/>
                <a:gd name="T27" fmla="*/ 0 h 263"/>
                <a:gd name="T28" fmla="*/ 3 w 2131"/>
                <a:gd name="T29" fmla="*/ 0 h 263"/>
                <a:gd name="T30" fmla="*/ 3 w 2131"/>
                <a:gd name="T31" fmla="*/ 0 h 263"/>
                <a:gd name="T32" fmla="*/ 3 w 2131"/>
                <a:gd name="T33" fmla="*/ 0 h 263"/>
                <a:gd name="T34" fmla="*/ 3 w 2131"/>
                <a:gd name="T35" fmla="*/ 0 h 263"/>
                <a:gd name="T36" fmla="*/ 3 w 2131"/>
                <a:gd name="T37" fmla="*/ 0 h 263"/>
                <a:gd name="T38" fmla="*/ 3 w 2131"/>
                <a:gd name="T39" fmla="*/ 0 h 263"/>
                <a:gd name="T40" fmla="*/ 3 w 2131"/>
                <a:gd name="T41" fmla="*/ 0 h 263"/>
                <a:gd name="T42" fmla="*/ 3 w 2131"/>
                <a:gd name="T43" fmla="*/ 0 h 263"/>
                <a:gd name="T44" fmla="*/ 3 w 2131"/>
                <a:gd name="T45" fmla="*/ 0 h 263"/>
                <a:gd name="T46" fmla="*/ 3 w 2131"/>
                <a:gd name="T47" fmla="*/ 0 h 263"/>
                <a:gd name="T48" fmla="*/ 3 w 2131"/>
                <a:gd name="T49" fmla="*/ 0 h 263"/>
                <a:gd name="T50" fmla="*/ 3 w 2131"/>
                <a:gd name="T51" fmla="*/ 0 h 263"/>
                <a:gd name="T52" fmla="*/ 3 w 2131"/>
                <a:gd name="T53" fmla="*/ 0 h 263"/>
                <a:gd name="T54" fmla="*/ 3 w 2131"/>
                <a:gd name="T55" fmla="*/ 0 h 263"/>
                <a:gd name="T56" fmla="*/ 3 w 2131"/>
                <a:gd name="T57" fmla="*/ 0 h 263"/>
                <a:gd name="T58" fmla="*/ 2 w 2131"/>
                <a:gd name="T59" fmla="*/ 0 h 263"/>
                <a:gd name="T60" fmla="*/ 2 w 2131"/>
                <a:gd name="T61" fmla="*/ 0 h 263"/>
                <a:gd name="T62" fmla="*/ 2 w 2131"/>
                <a:gd name="T63" fmla="*/ 0 h 263"/>
                <a:gd name="T64" fmla="*/ 2 w 2131"/>
                <a:gd name="T65" fmla="*/ 0 h 263"/>
                <a:gd name="T66" fmla="*/ 2 w 2131"/>
                <a:gd name="T67" fmla="*/ 0 h 263"/>
                <a:gd name="T68" fmla="*/ 2 w 2131"/>
                <a:gd name="T69" fmla="*/ 0 h 263"/>
                <a:gd name="T70" fmla="*/ 2 w 2131"/>
                <a:gd name="T71" fmla="*/ 0 h 263"/>
                <a:gd name="T72" fmla="*/ 2 w 2131"/>
                <a:gd name="T73" fmla="*/ 0 h 263"/>
                <a:gd name="T74" fmla="*/ 2 w 2131"/>
                <a:gd name="T75" fmla="*/ 0 h 263"/>
                <a:gd name="T76" fmla="*/ 2 w 2131"/>
                <a:gd name="T77" fmla="*/ 0 h 263"/>
                <a:gd name="T78" fmla="*/ 2 w 2131"/>
                <a:gd name="T79" fmla="*/ 0 h 263"/>
                <a:gd name="T80" fmla="*/ 2 w 2131"/>
                <a:gd name="T81" fmla="*/ 0 h 263"/>
                <a:gd name="T82" fmla="*/ 2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2 w 2131"/>
                <a:gd name="T89" fmla="*/ 0 h 263"/>
                <a:gd name="T90" fmla="*/ 1 w 2131"/>
                <a:gd name="T91" fmla="*/ 0 h 263"/>
                <a:gd name="T92" fmla="*/ 2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5 w 2582"/>
                <a:gd name="T1" fmla="*/ 1 h 254"/>
                <a:gd name="T2" fmla="*/ 5 w 2582"/>
                <a:gd name="T3" fmla="*/ 1 h 254"/>
                <a:gd name="T4" fmla="*/ 5 w 2582"/>
                <a:gd name="T5" fmla="*/ 1 h 254"/>
                <a:gd name="T6" fmla="*/ 5 w 2582"/>
                <a:gd name="T7" fmla="*/ 1 h 254"/>
                <a:gd name="T8" fmla="*/ 5 w 2582"/>
                <a:gd name="T9" fmla="*/ 1 h 254"/>
                <a:gd name="T10" fmla="*/ 5 w 2582"/>
                <a:gd name="T11" fmla="*/ 1 h 254"/>
                <a:gd name="T12" fmla="*/ 5 w 2582"/>
                <a:gd name="T13" fmla="*/ 1 h 254"/>
                <a:gd name="T14" fmla="*/ 5 w 2582"/>
                <a:gd name="T15" fmla="*/ 1 h 254"/>
                <a:gd name="T16" fmla="*/ 5 w 2582"/>
                <a:gd name="T17" fmla="*/ 1 h 254"/>
                <a:gd name="T18" fmla="*/ 5 w 2582"/>
                <a:gd name="T19" fmla="*/ 1 h 254"/>
                <a:gd name="T20" fmla="*/ 5 w 2582"/>
                <a:gd name="T21" fmla="*/ 1 h 254"/>
                <a:gd name="T22" fmla="*/ 4 w 2582"/>
                <a:gd name="T23" fmla="*/ 1 h 254"/>
                <a:gd name="T24" fmla="*/ 4 w 2582"/>
                <a:gd name="T25" fmla="*/ 1 h 254"/>
                <a:gd name="T26" fmla="*/ 4 w 2582"/>
                <a:gd name="T27" fmla="*/ 1 h 254"/>
                <a:gd name="T28" fmla="*/ 4 w 2582"/>
                <a:gd name="T29" fmla="*/ 1 h 254"/>
                <a:gd name="T30" fmla="*/ 4 w 2582"/>
                <a:gd name="T31" fmla="*/ 1 h 254"/>
                <a:gd name="T32" fmla="*/ 4 w 2582"/>
                <a:gd name="T33" fmla="*/ 1 h 254"/>
                <a:gd name="T34" fmla="*/ 4 w 2582"/>
                <a:gd name="T35" fmla="*/ 1 h 254"/>
                <a:gd name="T36" fmla="*/ 4 w 2582"/>
                <a:gd name="T37" fmla="*/ 1 h 254"/>
                <a:gd name="T38" fmla="*/ 4 w 2582"/>
                <a:gd name="T39" fmla="*/ 1 h 254"/>
                <a:gd name="T40" fmla="*/ 4 w 2582"/>
                <a:gd name="T41" fmla="*/ 1 h 254"/>
                <a:gd name="T42" fmla="*/ 4 w 2582"/>
                <a:gd name="T43" fmla="*/ 1 h 254"/>
                <a:gd name="T44" fmla="*/ 4 w 2582"/>
                <a:gd name="T45" fmla="*/ 1 h 254"/>
                <a:gd name="T46" fmla="*/ 3 w 2582"/>
                <a:gd name="T47" fmla="*/ 1 h 254"/>
                <a:gd name="T48" fmla="*/ 3 w 2582"/>
                <a:gd name="T49" fmla="*/ 1 h 254"/>
                <a:gd name="T50" fmla="*/ 3 w 2582"/>
                <a:gd name="T51" fmla="*/ 1 h 254"/>
                <a:gd name="T52" fmla="*/ 3 w 2582"/>
                <a:gd name="T53" fmla="*/ 1 h 254"/>
                <a:gd name="T54" fmla="*/ 3 w 2582"/>
                <a:gd name="T55" fmla="*/ 1 h 254"/>
                <a:gd name="T56" fmla="*/ 3 w 2582"/>
                <a:gd name="T57" fmla="*/ 1 h 254"/>
                <a:gd name="T58" fmla="*/ 3 w 2582"/>
                <a:gd name="T59" fmla="*/ 1 h 254"/>
                <a:gd name="T60" fmla="*/ 3 w 2582"/>
                <a:gd name="T61" fmla="*/ 1 h 254"/>
                <a:gd name="T62" fmla="*/ 3 w 2582"/>
                <a:gd name="T63" fmla="*/ 1 h 254"/>
                <a:gd name="T64" fmla="*/ 3 w 2582"/>
                <a:gd name="T65" fmla="*/ 1 h 254"/>
                <a:gd name="T66" fmla="*/ 2 w 2582"/>
                <a:gd name="T67" fmla="*/ 1 h 254"/>
                <a:gd name="T68" fmla="*/ 2 w 2582"/>
                <a:gd name="T69" fmla="*/ 1 h 254"/>
                <a:gd name="T70" fmla="*/ 2 w 2582"/>
                <a:gd name="T71" fmla="*/ 1 h 254"/>
                <a:gd name="T72" fmla="*/ 2 w 2582"/>
                <a:gd name="T73" fmla="*/ 1 h 254"/>
                <a:gd name="T74" fmla="*/ 2 w 2582"/>
                <a:gd name="T75" fmla="*/ 1 h 254"/>
                <a:gd name="T76" fmla="*/ 2 w 2582"/>
                <a:gd name="T77" fmla="*/ 1 h 254"/>
                <a:gd name="T78" fmla="*/ 2 w 2582"/>
                <a:gd name="T79" fmla="*/ 1 h 254"/>
                <a:gd name="T80" fmla="*/ 2 w 2582"/>
                <a:gd name="T81" fmla="*/ 1 h 254"/>
                <a:gd name="T82" fmla="*/ 2 w 2582"/>
                <a:gd name="T83" fmla="*/ 1 h 254"/>
                <a:gd name="T84" fmla="*/ 1 w 2582"/>
                <a:gd name="T85" fmla="*/ 1 h 254"/>
                <a:gd name="T86" fmla="*/ 2 w 2582"/>
                <a:gd name="T87" fmla="*/ 1 h 254"/>
                <a:gd name="T88" fmla="*/ 2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2 w 4312"/>
                <a:gd name="T15" fmla="*/ 0 h 228"/>
                <a:gd name="T16" fmla="*/ 2 w 4312"/>
                <a:gd name="T17" fmla="*/ 0 h 228"/>
                <a:gd name="T18" fmla="*/ 2 w 4312"/>
                <a:gd name="T19" fmla="*/ 0 h 228"/>
                <a:gd name="T20" fmla="*/ 2 w 4312"/>
                <a:gd name="T21" fmla="*/ 0 h 228"/>
                <a:gd name="T22" fmla="*/ 2 w 4312"/>
                <a:gd name="T23" fmla="*/ 0 h 228"/>
                <a:gd name="T24" fmla="*/ 2 w 4312"/>
                <a:gd name="T25" fmla="*/ 0 h 228"/>
                <a:gd name="T26" fmla="*/ 3 w 4312"/>
                <a:gd name="T27" fmla="*/ 0 h 228"/>
                <a:gd name="T28" fmla="*/ 3 w 4312"/>
                <a:gd name="T29" fmla="*/ 0 h 228"/>
                <a:gd name="T30" fmla="*/ 3 w 4312"/>
                <a:gd name="T31" fmla="*/ 0 h 228"/>
                <a:gd name="T32" fmla="*/ 3 w 4312"/>
                <a:gd name="T33" fmla="*/ 0 h 228"/>
                <a:gd name="T34" fmla="*/ 3 w 4312"/>
                <a:gd name="T35" fmla="*/ 0 h 228"/>
                <a:gd name="T36" fmla="*/ 3 w 4312"/>
                <a:gd name="T37" fmla="*/ 0 h 228"/>
                <a:gd name="T38" fmla="*/ 4 w 4312"/>
                <a:gd name="T39" fmla="*/ 0 h 228"/>
                <a:gd name="T40" fmla="*/ 3 w 4312"/>
                <a:gd name="T41" fmla="*/ 0 h 228"/>
                <a:gd name="T42" fmla="*/ 3 w 4312"/>
                <a:gd name="T43" fmla="*/ 0 h 228"/>
                <a:gd name="T44" fmla="*/ 4 w 4312"/>
                <a:gd name="T45" fmla="*/ 0 h 228"/>
                <a:gd name="T46" fmla="*/ 4 w 4312"/>
                <a:gd name="T47" fmla="*/ 0 h 228"/>
                <a:gd name="T48" fmla="*/ 4 w 4312"/>
                <a:gd name="T49" fmla="*/ 0 h 228"/>
                <a:gd name="T50" fmla="*/ 4 w 4312"/>
                <a:gd name="T51" fmla="*/ 0 h 228"/>
                <a:gd name="T52" fmla="*/ 4 w 4312"/>
                <a:gd name="T53" fmla="*/ 0 h 228"/>
                <a:gd name="T54" fmla="*/ 5 w 4312"/>
                <a:gd name="T55" fmla="*/ 0 h 228"/>
                <a:gd name="T56" fmla="*/ 5 w 4312"/>
                <a:gd name="T57" fmla="*/ 0 h 228"/>
                <a:gd name="T58" fmla="*/ 5 w 4312"/>
                <a:gd name="T59" fmla="*/ 0 h 228"/>
                <a:gd name="T60" fmla="*/ 5 w 4312"/>
                <a:gd name="T61" fmla="*/ 0 h 228"/>
                <a:gd name="T62" fmla="*/ 5 w 4312"/>
                <a:gd name="T63" fmla="*/ 0 h 228"/>
                <a:gd name="T64" fmla="*/ 5 w 4312"/>
                <a:gd name="T65" fmla="*/ 0 h 228"/>
                <a:gd name="T66" fmla="*/ 5 w 4312"/>
                <a:gd name="T67" fmla="*/ 0 h 228"/>
                <a:gd name="T68" fmla="*/ 5 w 4312"/>
                <a:gd name="T69" fmla="*/ 0 h 228"/>
                <a:gd name="T70" fmla="*/ 5 w 4312"/>
                <a:gd name="T71" fmla="*/ 0 h 228"/>
                <a:gd name="T72" fmla="*/ 6 w 4312"/>
                <a:gd name="T73" fmla="*/ 0 h 228"/>
                <a:gd name="T74" fmla="*/ 6 w 4312"/>
                <a:gd name="T75" fmla="*/ 0 h 228"/>
                <a:gd name="T76" fmla="*/ 6 w 4312"/>
                <a:gd name="T77" fmla="*/ 0 h 228"/>
                <a:gd name="T78" fmla="*/ 6 w 4312"/>
                <a:gd name="T79" fmla="*/ 0 h 228"/>
                <a:gd name="T80" fmla="*/ 6 w 4312"/>
                <a:gd name="T81" fmla="*/ 0 h 228"/>
                <a:gd name="T82" fmla="*/ 6 w 4312"/>
                <a:gd name="T83" fmla="*/ 0 h 228"/>
                <a:gd name="T84" fmla="*/ 6 w 4312"/>
                <a:gd name="T85" fmla="*/ 0 h 228"/>
                <a:gd name="T86" fmla="*/ 6 w 4312"/>
                <a:gd name="T87" fmla="*/ 0 h 228"/>
                <a:gd name="T88" fmla="*/ 7 w 4312"/>
                <a:gd name="T89" fmla="*/ 0 h 228"/>
                <a:gd name="T90" fmla="*/ 7 w 4312"/>
                <a:gd name="T91" fmla="*/ 0 h 228"/>
                <a:gd name="T92" fmla="*/ 7 w 4312"/>
                <a:gd name="T93" fmla="*/ 0 h 228"/>
                <a:gd name="T94" fmla="*/ 7 w 4312"/>
                <a:gd name="T95" fmla="*/ 0 h 228"/>
                <a:gd name="T96" fmla="*/ 7 w 4312"/>
                <a:gd name="T97" fmla="*/ 0 h 228"/>
                <a:gd name="T98" fmla="*/ 7 w 4312"/>
                <a:gd name="T99" fmla="*/ 0 h 228"/>
                <a:gd name="T100" fmla="*/ 8 w 4312"/>
                <a:gd name="T101" fmla="*/ 0 h 228"/>
                <a:gd name="T102" fmla="*/ 8 w 4312"/>
                <a:gd name="T103" fmla="*/ 0 h 228"/>
                <a:gd name="T104" fmla="*/ 8 w 4312"/>
                <a:gd name="T105" fmla="*/ 0 h 228"/>
                <a:gd name="T106" fmla="*/ 8 w 4312"/>
                <a:gd name="T107" fmla="*/ 0 h 228"/>
                <a:gd name="T108" fmla="*/ 8 w 4312"/>
                <a:gd name="T109" fmla="*/ 0 h 228"/>
                <a:gd name="T110" fmla="*/ 8 w 4312"/>
                <a:gd name="T111" fmla="*/ 0 h 228"/>
                <a:gd name="T112" fmla="*/ 8 w 4312"/>
                <a:gd name="T113" fmla="*/ 0 h 228"/>
                <a:gd name="T114" fmla="*/ 9 w 4312"/>
                <a:gd name="T115" fmla="*/ 0 h 228"/>
                <a:gd name="T116" fmla="*/ 9 w 4312"/>
                <a:gd name="T117" fmla="*/ 0 h 228"/>
                <a:gd name="T118" fmla="*/ 9 w 4312"/>
                <a:gd name="T119" fmla="*/ 0 h 228"/>
                <a:gd name="T120" fmla="*/ 9 w 4312"/>
                <a:gd name="T121" fmla="*/ 0 h 228"/>
                <a:gd name="T122" fmla="*/ 9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3"/>
          <p:cNvCxnSpPr/>
          <p:nvPr/>
        </p:nvCxnSpPr>
        <p:spPr>
          <a:xfrm>
            <a:off x="566555" y="3600311"/>
            <a:ext cx="7605845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862" y="2935365"/>
            <a:ext cx="10096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aoblený obdélníkový popisek 18"/>
          <p:cNvSpPr/>
          <p:nvPr/>
        </p:nvSpPr>
        <p:spPr>
          <a:xfrm>
            <a:off x="1943707" y="1819352"/>
            <a:ext cx="2327275" cy="1152525"/>
          </a:xfrm>
          <a:prstGeom prst="wedgeRoundRectCallout">
            <a:avLst>
              <a:gd name="adj1" fmla="val 53405"/>
              <a:gd name="adj2" fmla="val 6208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Scalars</a:t>
            </a:r>
            <a:r>
              <a:rPr lang="en-US" sz="1400" dirty="0">
                <a:solidFill>
                  <a:schemeClr val="tx1"/>
                </a:solidFill>
              </a:rPr>
              <a:t> are </a:t>
            </a:r>
            <a:r>
              <a:rPr lang="en-US" sz="1400" dirty="0" smtClean="0">
                <a:solidFill>
                  <a:schemeClr val="tx1"/>
                </a:solidFill>
              </a:rPr>
              <a:t>quantities</a:t>
            </a:r>
            <a:endParaRPr lang="cs-CZ" sz="14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that </a:t>
            </a:r>
            <a:r>
              <a:rPr lang="en-US" sz="1400" dirty="0">
                <a:solidFill>
                  <a:schemeClr val="tx1"/>
                </a:solidFill>
              </a:rPr>
              <a:t>are fully described </a:t>
            </a:r>
            <a:r>
              <a:rPr lang="en-US" sz="1400" dirty="0" smtClean="0">
                <a:solidFill>
                  <a:schemeClr val="tx1"/>
                </a:solidFill>
              </a:rPr>
              <a:t>by</a:t>
            </a:r>
            <a:endParaRPr lang="cs-CZ" sz="14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a </a:t>
            </a:r>
            <a:r>
              <a:rPr lang="en-US" sz="1400" dirty="0">
                <a:solidFill>
                  <a:schemeClr val="tx1"/>
                </a:solidFill>
              </a:rPr>
              <a:t>magnitude (</a:t>
            </a:r>
            <a:r>
              <a:rPr lang="en-US" sz="1400" dirty="0" smtClean="0">
                <a:solidFill>
                  <a:schemeClr val="tx1"/>
                </a:solidFill>
              </a:rPr>
              <a:t>or</a:t>
            </a:r>
            <a:endParaRPr lang="cs-CZ" sz="14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numerical </a:t>
            </a:r>
            <a:r>
              <a:rPr lang="en-US" sz="1400" dirty="0">
                <a:solidFill>
                  <a:schemeClr val="tx1"/>
                </a:solidFill>
              </a:rPr>
              <a:t>value) alone.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21" name="Zaoblený obdélníkový popisek 20"/>
          <p:cNvSpPr/>
          <p:nvPr/>
        </p:nvSpPr>
        <p:spPr>
          <a:xfrm>
            <a:off x="4374170" y="1223755"/>
            <a:ext cx="2140718" cy="999700"/>
          </a:xfrm>
          <a:prstGeom prst="wedgeRoundRectCallout">
            <a:avLst>
              <a:gd name="adj1" fmla="val -17589"/>
              <a:gd name="adj2" fmla="val 1272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Vectors</a:t>
            </a:r>
            <a:r>
              <a:rPr lang="en-US" sz="1400" dirty="0">
                <a:solidFill>
                  <a:schemeClr val="tx1"/>
                </a:solidFill>
              </a:rPr>
              <a:t> are </a:t>
            </a:r>
            <a:r>
              <a:rPr lang="en-US" sz="1400" dirty="0" smtClean="0">
                <a:solidFill>
                  <a:schemeClr val="tx1"/>
                </a:solidFill>
              </a:rPr>
              <a:t>quantities</a:t>
            </a:r>
            <a:endParaRPr lang="cs-CZ" sz="14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that </a:t>
            </a:r>
            <a:r>
              <a:rPr lang="en-US" sz="1400" dirty="0">
                <a:solidFill>
                  <a:schemeClr val="tx1"/>
                </a:solidFill>
              </a:rPr>
              <a:t>are fully </a:t>
            </a:r>
            <a:r>
              <a:rPr lang="en-US" sz="1400" dirty="0" smtClean="0">
                <a:solidFill>
                  <a:schemeClr val="tx1"/>
                </a:solidFill>
              </a:rPr>
              <a:t>described</a:t>
            </a:r>
            <a:endParaRPr lang="cs-CZ" sz="14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by </a:t>
            </a:r>
            <a:r>
              <a:rPr lang="en-US" sz="1400" dirty="0">
                <a:solidFill>
                  <a:schemeClr val="tx1"/>
                </a:solidFill>
              </a:rPr>
              <a:t>both a </a:t>
            </a:r>
            <a:r>
              <a:rPr lang="en-US" sz="1400" dirty="0" smtClean="0">
                <a:solidFill>
                  <a:schemeClr val="tx1"/>
                </a:solidFill>
              </a:rPr>
              <a:t>magnitude</a:t>
            </a:r>
            <a:endParaRPr lang="cs-CZ" sz="14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and </a:t>
            </a:r>
            <a:r>
              <a:rPr lang="en-US" sz="1400" dirty="0">
                <a:solidFill>
                  <a:schemeClr val="tx1"/>
                </a:solidFill>
              </a:rPr>
              <a:t>a direction.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297" name="Zástupný symbol pro obsah 2"/>
          <p:cNvSpPr>
            <a:spLocks noGrp="1"/>
          </p:cNvSpPr>
          <p:nvPr>
            <p:ph idx="1"/>
          </p:nvPr>
        </p:nvSpPr>
        <p:spPr>
          <a:xfrm>
            <a:off x="432862" y="3799073"/>
            <a:ext cx="3276374" cy="1205102"/>
          </a:xfrm>
        </p:spPr>
        <p:txBody>
          <a:bodyPr/>
          <a:lstStyle/>
          <a:p>
            <a:pPr marL="0" indent="0">
              <a:buNone/>
            </a:pPr>
            <a:r>
              <a:rPr lang="cs-CZ" sz="1400" dirty="0"/>
              <a:t>skalární veličina – </a:t>
            </a:r>
            <a:r>
              <a:rPr lang="cs-CZ" sz="1400" dirty="0" err="1"/>
              <a:t>scalar</a:t>
            </a:r>
            <a:r>
              <a:rPr lang="cs-CZ" sz="1400" dirty="0"/>
              <a:t> </a:t>
            </a:r>
            <a:r>
              <a:rPr lang="cs-CZ" sz="1400" dirty="0" err="1"/>
              <a:t>quantity</a:t>
            </a:r>
            <a:endParaRPr lang="cs-CZ" sz="1400" dirty="0"/>
          </a:p>
          <a:p>
            <a:pPr marL="0" indent="0">
              <a:buFontTx/>
              <a:buNone/>
            </a:pPr>
            <a:r>
              <a:rPr lang="cs-CZ" sz="1400" dirty="0" smtClean="0"/>
              <a:t>skalár (číslo) – </a:t>
            </a:r>
            <a:r>
              <a:rPr lang="cs-CZ" sz="1400" dirty="0" err="1" smtClean="0"/>
              <a:t>scalar</a:t>
            </a:r>
            <a:r>
              <a:rPr lang="cs-CZ" sz="1400" dirty="0" smtClean="0"/>
              <a:t> (</a:t>
            </a:r>
            <a:r>
              <a:rPr lang="cs-CZ" sz="1400" dirty="0" err="1" smtClean="0"/>
              <a:t>number</a:t>
            </a:r>
            <a:r>
              <a:rPr lang="cs-CZ" sz="1400" dirty="0" smtClean="0"/>
              <a:t>)</a:t>
            </a:r>
          </a:p>
          <a:p>
            <a:pPr marL="0" indent="0">
              <a:buNone/>
            </a:pPr>
            <a:r>
              <a:rPr lang="cs-CZ" sz="1400" dirty="0"/>
              <a:t>vektorová veličina – </a:t>
            </a:r>
            <a:r>
              <a:rPr lang="cs-CZ" sz="1400" dirty="0" err="1"/>
              <a:t>vector</a:t>
            </a:r>
            <a:r>
              <a:rPr lang="cs-CZ" sz="1400" dirty="0"/>
              <a:t> </a:t>
            </a:r>
            <a:r>
              <a:rPr lang="cs-CZ" sz="1400" dirty="0" err="1"/>
              <a:t>quantity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vektor </a:t>
            </a:r>
            <a:r>
              <a:rPr lang="cs-CZ" sz="1400" dirty="0"/>
              <a:t>– </a:t>
            </a:r>
            <a:r>
              <a:rPr lang="cs-CZ" sz="1400" dirty="0" err="1"/>
              <a:t>vector</a:t>
            </a:r>
            <a:endParaRPr lang="cs-CZ" sz="1400" dirty="0"/>
          </a:p>
          <a:p>
            <a:pPr marL="0" indent="0">
              <a:buFontTx/>
              <a:buNone/>
            </a:pPr>
            <a:endParaRPr lang="cs-CZ" sz="1400" dirty="0" smtClean="0"/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426" y="5184195"/>
            <a:ext cx="752580" cy="743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695" y="5636472"/>
            <a:ext cx="762106" cy="743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Šipka dolů 21">
            <a:hlinkClick r:id="" action="ppaction://hlinkshowjump?jump=nextslide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Popisek se šipkou nahoru 22">
            <a:hlinkClick r:id="rId5" action="ppaction://hlinksldjump"/>
          </p:cNvPr>
          <p:cNvSpPr/>
          <p:nvPr/>
        </p:nvSpPr>
        <p:spPr>
          <a:xfrm>
            <a:off x="8640763" y="5673725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2446682" y="6302666"/>
            <a:ext cx="6762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714118" y="3287790"/>
            <a:ext cx="6778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5</a:t>
            </a:r>
          </a:p>
        </p:txBody>
      </p:sp>
      <p:sp>
        <p:nvSpPr>
          <p:cNvPr id="6" name="Obdélník 5"/>
          <p:cNvSpPr/>
          <p:nvPr/>
        </p:nvSpPr>
        <p:spPr>
          <a:xfrm>
            <a:off x="3840483" y="4959170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cs-CZ" sz="1400" dirty="0"/>
              <a:t>směr – </a:t>
            </a:r>
            <a:r>
              <a:rPr lang="cs-CZ" sz="1400" dirty="0" err="1"/>
              <a:t>direction</a:t>
            </a:r>
            <a:r>
              <a:rPr lang="cs-CZ" sz="1400" dirty="0"/>
              <a:t> </a:t>
            </a:r>
          </a:p>
          <a:p>
            <a:pPr marL="0" indent="0">
              <a:buFontTx/>
              <a:buNone/>
            </a:pPr>
            <a:r>
              <a:rPr lang="cs-CZ" sz="1400" dirty="0"/>
              <a:t>orientace vektoru –  </a:t>
            </a:r>
            <a:r>
              <a:rPr lang="cs-CZ" sz="1400" dirty="0" err="1"/>
              <a:t>orientation</a:t>
            </a:r>
            <a:r>
              <a:rPr lang="cs-CZ" sz="1400" dirty="0"/>
              <a:t> </a:t>
            </a:r>
            <a:r>
              <a:rPr lang="cs-CZ" sz="1400" dirty="0" err="1"/>
              <a:t>vector</a:t>
            </a:r>
            <a:r>
              <a:rPr lang="cs-CZ" sz="1400" dirty="0"/>
              <a:t> </a:t>
            </a:r>
          </a:p>
          <a:p>
            <a:pPr marL="0" indent="0">
              <a:buFontTx/>
              <a:buNone/>
            </a:pPr>
            <a:r>
              <a:rPr lang="cs-CZ" sz="1400" dirty="0"/>
              <a:t>orientovaná úsečka – </a:t>
            </a:r>
            <a:r>
              <a:rPr lang="cs-CZ" sz="1400" dirty="0" err="1"/>
              <a:t>directed</a:t>
            </a:r>
            <a:r>
              <a:rPr lang="cs-CZ" sz="1400" dirty="0"/>
              <a:t> line </a:t>
            </a:r>
            <a:r>
              <a:rPr lang="cs-CZ" sz="1400" dirty="0" err="1"/>
              <a:t>segments</a:t>
            </a:r>
            <a:endParaRPr lang="cs-CZ" sz="1400" dirty="0"/>
          </a:p>
          <a:p>
            <a:pPr marL="0" indent="0">
              <a:buFontTx/>
              <a:buNone/>
            </a:pPr>
            <a:r>
              <a:rPr lang="cs-CZ" sz="1400" dirty="0"/>
              <a:t>šipka – </a:t>
            </a:r>
            <a:r>
              <a:rPr lang="cs-CZ" sz="1400" dirty="0" err="1"/>
              <a:t>arrow</a:t>
            </a:r>
            <a:endParaRPr lang="cs-CZ" sz="1400" dirty="0"/>
          </a:p>
          <a:p>
            <a:pPr marL="0" indent="0">
              <a:buFontTx/>
              <a:buNone/>
            </a:pPr>
            <a:r>
              <a:rPr lang="cs-CZ" sz="1400" dirty="0"/>
              <a:t>délka šipky – t</a:t>
            </a:r>
            <a:r>
              <a:rPr lang="en-US" sz="1400" dirty="0"/>
              <a:t>he length of the arrow</a:t>
            </a:r>
            <a:endParaRPr lang="cs-CZ" sz="1400" dirty="0"/>
          </a:p>
          <a:p>
            <a:pPr marL="0" indent="0">
              <a:buFontTx/>
              <a:buNone/>
            </a:pPr>
            <a:r>
              <a:rPr lang="cs-CZ" sz="1400" dirty="0"/>
              <a:t>délka – </a:t>
            </a:r>
            <a:r>
              <a:rPr lang="cs-CZ" sz="1400" dirty="0" err="1"/>
              <a:t>length</a:t>
            </a:r>
            <a:r>
              <a:rPr lang="cs-CZ" sz="1400" dirty="0"/>
              <a:t> (magnitude)</a:t>
            </a:r>
          </a:p>
          <a:p>
            <a:pPr marL="0" indent="0">
              <a:buFontTx/>
              <a:buNone/>
            </a:pPr>
            <a:r>
              <a:rPr lang="cs-CZ" sz="1400" dirty="0" smtClean="0"/>
              <a:t>veličiny </a:t>
            </a:r>
            <a:r>
              <a:rPr lang="cs-CZ" sz="1400" dirty="0"/>
              <a:t>– </a:t>
            </a:r>
            <a:r>
              <a:rPr lang="cs-CZ" sz="1400" dirty="0" err="1" smtClean="0"/>
              <a:t>magnitudes</a:t>
            </a:r>
            <a:endParaRPr lang="cs-CZ" sz="1400" dirty="0"/>
          </a:p>
        </p:txBody>
      </p:sp>
      <p:sp>
        <p:nvSpPr>
          <p:cNvPr id="8" name="Obdélníkový popisek 7"/>
          <p:cNvSpPr/>
          <p:nvPr/>
        </p:nvSpPr>
        <p:spPr>
          <a:xfrm>
            <a:off x="5999141" y="2333039"/>
            <a:ext cx="2045917" cy="1115535"/>
          </a:xfrm>
          <a:prstGeom prst="wedgeRectCallout">
            <a:avLst>
              <a:gd name="adj1" fmla="val -40068"/>
              <a:gd name="adj2" fmla="val -796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7030A0"/>
                </a:solidFill>
              </a:rPr>
              <a:t>Vektory</a:t>
            </a:r>
            <a:r>
              <a:rPr lang="cs-CZ" sz="1400" dirty="0">
                <a:solidFill>
                  <a:srgbClr val="7030A0"/>
                </a:solidFill>
              </a:rPr>
              <a:t> jsou </a:t>
            </a:r>
            <a:r>
              <a:rPr lang="cs-CZ" sz="1400" dirty="0" smtClean="0">
                <a:solidFill>
                  <a:srgbClr val="7030A0"/>
                </a:solidFill>
              </a:rPr>
              <a:t>veličiny,</a:t>
            </a:r>
          </a:p>
          <a:p>
            <a:pPr algn="ctr"/>
            <a:r>
              <a:rPr lang="cs-CZ" sz="1400" dirty="0" smtClean="0">
                <a:solidFill>
                  <a:srgbClr val="7030A0"/>
                </a:solidFill>
              </a:rPr>
              <a:t>které </a:t>
            </a:r>
            <a:r>
              <a:rPr lang="cs-CZ" sz="1400" dirty="0">
                <a:solidFill>
                  <a:srgbClr val="7030A0"/>
                </a:solidFill>
              </a:rPr>
              <a:t>jsou </a:t>
            </a:r>
            <a:r>
              <a:rPr lang="cs-CZ" sz="1400" dirty="0" smtClean="0">
                <a:solidFill>
                  <a:srgbClr val="7030A0"/>
                </a:solidFill>
              </a:rPr>
              <a:t>popsány</a:t>
            </a:r>
          </a:p>
          <a:p>
            <a:pPr algn="ctr"/>
            <a:r>
              <a:rPr lang="cs-CZ" sz="1400" dirty="0" smtClean="0">
                <a:solidFill>
                  <a:srgbClr val="7030A0"/>
                </a:solidFill>
              </a:rPr>
              <a:t>velikostí </a:t>
            </a:r>
            <a:r>
              <a:rPr lang="cs-CZ" sz="1400" dirty="0">
                <a:solidFill>
                  <a:srgbClr val="7030A0"/>
                </a:solidFill>
              </a:rPr>
              <a:t>a </a:t>
            </a:r>
            <a:r>
              <a:rPr lang="cs-CZ" sz="1400" dirty="0" smtClean="0">
                <a:solidFill>
                  <a:srgbClr val="7030A0"/>
                </a:solidFill>
              </a:rPr>
              <a:t>směrem.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27" name="Obdélníkový popisek 26"/>
          <p:cNvSpPr/>
          <p:nvPr/>
        </p:nvSpPr>
        <p:spPr>
          <a:xfrm>
            <a:off x="611560" y="561426"/>
            <a:ext cx="2295255" cy="1115535"/>
          </a:xfrm>
          <a:prstGeom prst="wedgeRectCallout">
            <a:avLst>
              <a:gd name="adj1" fmla="val 33370"/>
              <a:gd name="adj2" fmla="val 70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7030A0"/>
                </a:solidFill>
              </a:rPr>
              <a:t>Skaláry</a:t>
            </a:r>
            <a:r>
              <a:rPr lang="cs-CZ" sz="1400" dirty="0">
                <a:solidFill>
                  <a:srgbClr val="7030A0"/>
                </a:solidFill>
              </a:rPr>
              <a:t> </a:t>
            </a:r>
            <a:r>
              <a:rPr lang="cs-CZ" sz="1400" dirty="0" smtClean="0">
                <a:solidFill>
                  <a:srgbClr val="7030A0"/>
                </a:solidFill>
              </a:rPr>
              <a:t>vyjadřují</a:t>
            </a:r>
          </a:p>
          <a:p>
            <a:pPr algn="ctr"/>
            <a:r>
              <a:rPr lang="cs-CZ" sz="1400" dirty="0" smtClean="0">
                <a:solidFill>
                  <a:srgbClr val="7030A0"/>
                </a:solidFill>
              </a:rPr>
              <a:t>množství a </a:t>
            </a:r>
            <a:r>
              <a:rPr lang="cs-CZ" sz="1400" dirty="0">
                <a:solidFill>
                  <a:srgbClr val="7030A0"/>
                </a:solidFill>
              </a:rPr>
              <a:t>jsou </a:t>
            </a:r>
            <a:r>
              <a:rPr lang="cs-CZ" sz="1400" dirty="0" smtClean="0">
                <a:solidFill>
                  <a:srgbClr val="7030A0"/>
                </a:solidFill>
              </a:rPr>
              <a:t>plně</a:t>
            </a:r>
          </a:p>
          <a:p>
            <a:pPr algn="ctr"/>
            <a:r>
              <a:rPr lang="cs-CZ" sz="1400" dirty="0" smtClean="0">
                <a:solidFill>
                  <a:srgbClr val="7030A0"/>
                </a:solidFill>
              </a:rPr>
              <a:t>popsány pouze velikostí</a:t>
            </a:r>
          </a:p>
          <a:p>
            <a:pPr algn="ctr"/>
            <a:r>
              <a:rPr lang="cs-CZ" sz="1400" dirty="0" smtClean="0">
                <a:solidFill>
                  <a:srgbClr val="7030A0"/>
                </a:solidFill>
              </a:rPr>
              <a:t>(nebo číselnou hodnotou).</a:t>
            </a:r>
            <a:endParaRPr lang="cs-CZ" sz="14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5602109" y="3879050"/>
                <a:ext cx="1129860" cy="830099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109" y="3879050"/>
                <a:ext cx="1129860" cy="8300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Nadpis 1"/>
          <p:cNvSpPr txBox="1">
            <a:spLocks/>
          </p:cNvSpPr>
          <p:nvPr/>
        </p:nvSpPr>
        <p:spPr bwMode="auto">
          <a:xfrm>
            <a:off x="3311081" y="154001"/>
            <a:ext cx="5356374" cy="709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kern="0" dirty="0" err="1" smtClean="0"/>
              <a:t>Scalars</a:t>
            </a:r>
            <a:r>
              <a:rPr lang="cs-CZ" kern="0" dirty="0" smtClean="0"/>
              <a:t> and </a:t>
            </a:r>
            <a:r>
              <a:rPr lang="cs-CZ" kern="0" dirty="0" err="1" smtClean="0"/>
              <a:t>vectors</a:t>
            </a:r>
            <a:endParaRPr lang="cs-CZ" kern="0" dirty="0"/>
          </a:p>
        </p:txBody>
      </p:sp>
      <p:sp>
        <p:nvSpPr>
          <p:cNvPr id="15" name="Obdélník 14"/>
          <p:cNvSpPr/>
          <p:nvPr/>
        </p:nvSpPr>
        <p:spPr>
          <a:xfrm>
            <a:off x="-8271" y="-10974"/>
            <a:ext cx="914400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9600" dirty="0"/>
              <a:t>CLIL</a:t>
            </a:r>
          </a:p>
        </p:txBody>
      </p:sp>
    </p:spTree>
    <p:extLst>
      <p:ext uri="{BB962C8B-B14F-4D97-AF65-F5344CB8AC3E}">
        <p14:creationId xmlns:p14="http://schemas.microsoft.com/office/powerpoint/2010/main" val="246282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0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8" name="Šipka dolů 7">
            <a:hlinkClick r:id="" action="ppaction://hlinkshowjump?jump=nextslide"/>
          </p:cNvPr>
          <p:cNvSpPr/>
          <p:nvPr/>
        </p:nvSpPr>
        <p:spPr>
          <a:xfrm>
            <a:off x="8675688" y="6147550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Popisek se šipkou nahoru 8">
            <a:hlinkClick r:id="rId2" action="ppaction://hlinksldjump"/>
          </p:cNvPr>
          <p:cNvSpPr/>
          <p:nvPr/>
        </p:nvSpPr>
        <p:spPr>
          <a:xfrm>
            <a:off x="8640763" y="5583987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190579"/>
              </p:ext>
            </p:extLst>
          </p:nvPr>
        </p:nvGraphicFramePr>
        <p:xfrm>
          <a:off x="296525" y="1313765"/>
          <a:ext cx="8668088" cy="31048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0090"/>
                <a:gridCol w="7857998"/>
              </a:tblGrid>
              <a:tr h="367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Obr. 1</a:t>
                      </a:r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GERALT. </a:t>
                      </a:r>
                      <a:r>
                        <a:rPr lang="cs-CZ" sz="1200" i="1" dirty="0" smtClean="0"/>
                        <a:t>Duha, Svět Umění, Prostor - Veřejně přístupný obrázek 89841</a:t>
                      </a:r>
                      <a:r>
                        <a:rPr lang="cs-CZ" sz="1200" dirty="0" smtClean="0"/>
                        <a:t> [online]. [cit. 5.9.2012]. Dostupný na WWW: </a:t>
                      </a:r>
                      <a:r>
                        <a:rPr lang="cs-CZ" sz="1200" dirty="0" smtClean="0">
                          <a:hlinkClick r:id="rId3"/>
                        </a:rPr>
                        <a:t>http://pixabay.com/cs/duha-sv%C4%9Bt-um%C4%9Bn%C3%AD-prostor-89841/</a:t>
                      </a:r>
                      <a:r>
                        <a:rPr lang="cs-CZ" sz="1200" dirty="0" smtClean="0"/>
                        <a:t>   </a:t>
                      </a:r>
                    </a:p>
                  </a:txBody>
                  <a:tcPr marL="0" marR="0" marT="36000" marB="36000"/>
                </a:tc>
              </a:tr>
              <a:tr h="367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Obr. 2</a:t>
                      </a:r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PUBLICDOMAINPICTURES. </a:t>
                      </a:r>
                      <a:r>
                        <a:rPr lang="cs-CZ" sz="1200" i="1" dirty="0" smtClean="0"/>
                        <a:t>Centimetr, Zařízení, Palec, Palců - Veřejně přístupný obrázek 2261</a:t>
                      </a:r>
                      <a:r>
                        <a:rPr lang="cs-CZ" sz="1200" dirty="0" smtClean="0"/>
                        <a:t> [online]. [cit. 5.9.2012]. Dostupný na WWW: </a:t>
                      </a:r>
                      <a:r>
                        <a:rPr lang="cs-CZ" sz="1200" dirty="0" smtClean="0">
                          <a:hlinkClick r:id="rId4"/>
                        </a:rPr>
                        <a:t>http://pixabay.com/cs/centimetr-za%C5%99%C3%ADzen%C3%AD-palec-palc%C5%AF-2261/</a:t>
                      </a:r>
                      <a:endParaRPr lang="cs-CZ" sz="1200" dirty="0" smtClean="0"/>
                    </a:p>
                  </a:txBody>
                  <a:tcPr marL="0" marR="0" marT="36000" marB="36000"/>
                </a:tc>
              </a:tr>
              <a:tr h="367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Obr. 3</a:t>
                      </a:r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/>
                        <a:t>GERALT. </a:t>
                      </a:r>
                      <a:r>
                        <a:rPr lang="pl-PL" sz="1200" i="1" dirty="0" smtClean="0"/>
                        <a:t>http://pixabay.com/cs/evropa-vlajka-hv%C4%9Bzda-tla%C4%8D%C3%ADtko-67396/</a:t>
                      </a:r>
                      <a:r>
                        <a:rPr lang="pl-PL" sz="1200" dirty="0" smtClean="0"/>
                        <a:t> [online]. [cit. 5.9.2012]. Dostupný na WWW: </a:t>
                      </a:r>
                      <a:r>
                        <a:rPr lang="pl-PL" sz="1200" dirty="0" smtClean="0">
                          <a:hlinkClick r:id="rId5"/>
                        </a:rPr>
                        <a:t>http://pixabay.com/cs/evropa-vlajka-hv%C4%9Bzda-tla%C4%8D%C3%ADtko-67396/</a:t>
                      </a:r>
                      <a:r>
                        <a:rPr lang="pl-PL" sz="1200" dirty="0" smtClean="0"/>
                        <a:t> </a:t>
                      </a:r>
                    </a:p>
                  </a:txBody>
                  <a:tcPr marL="0" marR="0" marT="36000" marB="36000"/>
                </a:tc>
              </a:tr>
              <a:tr h="367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Obr. 4</a:t>
                      </a:r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PUBLICDOMAINPICTURES. </a:t>
                      </a:r>
                      <a:r>
                        <a:rPr lang="cs-CZ" sz="1200" i="1" dirty="0" smtClean="0"/>
                        <a:t>Prohlížet, Podnikání, Tlačítko, Tlačítka - Veřejně přístupný obrázek 2263</a:t>
                      </a:r>
                      <a:r>
                        <a:rPr lang="cs-CZ" sz="1200" dirty="0" smtClean="0"/>
                        <a:t> [online]. [cit. 5.9.2012]. Dostupný na WWW: </a:t>
                      </a:r>
                      <a:r>
                        <a:rPr lang="cs-CZ" sz="1200" dirty="0" smtClean="0">
                          <a:hlinkClick r:id="rId6"/>
                        </a:rPr>
                        <a:t>http://pixabay.com/cs/prohl%C3%AD%C5%BEet-podnik%C3%A1n%C3%AD-tla%C4%8D%C3%ADtko-2263/</a:t>
                      </a:r>
                      <a:endParaRPr lang="cs-CZ" sz="1200" dirty="0" smtClean="0"/>
                    </a:p>
                  </a:txBody>
                  <a:tcPr marL="0" marR="0" marT="36000" marB="36000"/>
                </a:tc>
              </a:tr>
              <a:tr h="367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Obr. 5</a:t>
                      </a:r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NEMO. </a:t>
                      </a:r>
                      <a:r>
                        <a:rPr lang="cs-CZ" sz="1200" i="1" dirty="0" smtClean="0"/>
                        <a:t>Znamení, Školy, Černá, Stop, Ikona - Veřejně přístupný obrázek 36952</a:t>
                      </a:r>
                      <a:r>
                        <a:rPr lang="cs-CZ" sz="1200" dirty="0" smtClean="0"/>
                        <a:t> [online]. [cit. 5.9.2012]. Dostupný na WWW: </a:t>
                      </a:r>
                      <a:r>
                        <a:rPr lang="cs-CZ" sz="1200" dirty="0" smtClean="0">
                          <a:hlinkClick r:id="rId7"/>
                        </a:rPr>
                        <a:t>http://pixabay.com/cs/znamen%C3%AD-%C5%A1koly-%C4%8Dern%C3%A1-stop-ikona-36952/</a:t>
                      </a:r>
                      <a:endParaRPr lang="cs-CZ" sz="1200" dirty="0" smtClean="0"/>
                    </a:p>
                  </a:txBody>
                  <a:tcPr marL="0" marR="0" marT="36000" marB="36000"/>
                </a:tc>
              </a:tr>
              <a:tr h="367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Snímek 8</a:t>
                      </a:r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 </a:t>
                      </a:r>
                      <a:r>
                        <a:rPr lang="en-US" sz="1200" dirty="0" err="1" smtClean="0"/>
                        <a:t>Zdroj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obrázků</a:t>
                      </a:r>
                      <a:r>
                        <a:rPr lang="en-US" sz="1200" dirty="0" smtClean="0"/>
                        <a:t>: MS Office, </a:t>
                      </a:r>
                      <a:r>
                        <a:rPr lang="en-US" sz="1200" dirty="0" err="1" smtClean="0"/>
                        <a:t>Verze</a:t>
                      </a:r>
                      <a:r>
                        <a:rPr lang="en-US" sz="1200" dirty="0" smtClean="0"/>
                        <a:t>: 14.0.6129.5000(32bitová </a:t>
                      </a:r>
                      <a:r>
                        <a:rPr lang="en-US" sz="1200" dirty="0" err="1" smtClean="0"/>
                        <a:t>verze</a:t>
                      </a:r>
                      <a:r>
                        <a:rPr lang="en-US" sz="1200" dirty="0" smtClean="0"/>
                        <a:t>)</a:t>
                      </a:r>
                      <a:endParaRPr lang="cs-CZ" sz="1200" dirty="0" smtClean="0"/>
                    </a:p>
                  </a:txBody>
                  <a:tcPr marL="0" marR="0" marT="36000" marB="360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8750"/>
          </a:xfrm>
        </p:spPr>
        <p:txBody>
          <a:bodyPr/>
          <a:lstStyle/>
          <a:p>
            <a:r>
              <a:rPr lang="cs-CZ" sz="1400" dirty="0" smtClean="0"/>
              <a:t>SVOBODA</a:t>
            </a:r>
            <a:r>
              <a:rPr lang="cs-CZ" sz="1400" dirty="0"/>
              <a:t>, Emanuel. </a:t>
            </a:r>
            <a:r>
              <a:rPr lang="cs-CZ" sz="1400" i="1" dirty="0"/>
              <a:t>Přehled středoškolské fyziky</a:t>
            </a:r>
            <a:r>
              <a:rPr lang="cs-CZ" sz="1400" dirty="0"/>
              <a:t>. 2. vyd. Praha: Prometheus, 1996, 497 s. ISBN 80-7196-006-3</a:t>
            </a:r>
            <a:r>
              <a:rPr lang="cs-CZ" sz="1400" dirty="0" smtClean="0"/>
              <a:t>.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en-US" sz="1400" dirty="0"/>
              <a:t>Wikipedia: the free encyclopedia [online]. San Francisco (CA): Wikimedia Foundation, 2001-2013 [cit. </a:t>
            </a:r>
            <a:r>
              <a:rPr lang="en-US" sz="1400" dirty="0" smtClean="0"/>
              <a:t>201</a:t>
            </a:r>
            <a:r>
              <a:rPr lang="cs-CZ" sz="1400" dirty="0" smtClean="0"/>
              <a:t>2</a:t>
            </a:r>
            <a:r>
              <a:rPr lang="en-US" sz="1400" dirty="0" smtClean="0"/>
              <a:t>-0</a:t>
            </a:r>
            <a:r>
              <a:rPr lang="cs-CZ" sz="1400" dirty="0" smtClean="0"/>
              <a:t>9</a:t>
            </a:r>
            <a:r>
              <a:rPr lang="en-US" sz="1400" dirty="0" smtClean="0"/>
              <a:t>-0</a:t>
            </a:r>
            <a:r>
              <a:rPr lang="cs-CZ" sz="1400" dirty="0" smtClean="0"/>
              <a:t>5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en.wikipedia.org/wiki/Main_Page</a:t>
            </a:r>
            <a:endParaRPr lang="cs-CZ" sz="1400" dirty="0"/>
          </a:p>
        </p:txBody>
      </p:sp>
      <p:sp>
        <p:nvSpPr>
          <p:cNvPr id="7" name="Popisek se šipkou nahoru 6">
            <a:hlinkClick r:id="rId3" action="ppaction://hlinksldjump"/>
          </p:cNvPr>
          <p:cNvSpPr/>
          <p:nvPr/>
        </p:nvSpPr>
        <p:spPr>
          <a:xfrm>
            <a:off x="8640763" y="5583987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4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duha, svět umění, prostor, science fiction, kraji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07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06915" y="188640"/>
            <a:ext cx="5183743" cy="1470025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Fyzikální veličiny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225" y="1826425"/>
            <a:ext cx="4694238" cy="1152525"/>
          </a:xfrm>
        </p:spPr>
        <p:txBody>
          <a:bodyPr/>
          <a:lstStyle/>
          <a:p>
            <a:pPr marL="812800" indent="-812800" eaLnBrk="1" hangingPunct="1"/>
            <a:r>
              <a:rPr lang="cs-CZ" dirty="0" smtClean="0">
                <a:solidFill>
                  <a:schemeClr val="bg1"/>
                </a:solidFill>
              </a:rPr>
              <a:t>pro</a:t>
            </a:r>
          </a:p>
          <a:p>
            <a:pPr marL="812800" indent="-812800" eaLnBrk="1" hangingPunct="1"/>
            <a:r>
              <a:rPr lang="cs-CZ" dirty="0" smtClean="0">
                <a:solidFill>
                  <a:schemeClr val="bg1"/>
                </a:solidFill>
              </a:rPr>
              <a:t>střední odbornou školu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0825" y="3518805"/>
            <a:ext cx="4726220" cy="2899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Fyzikální </a:t>
            </a:r>
            <a:r>
              <a:rPr lang="cs-CZ" sz="1600" dirty="0" smtClean="0">
                <a:solidFill>
                  <a:schemeClr val="bg1"/>
                </a:solidFill>
              </a:rPr>
              <a:t>veličiny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Zápis fyzikální veličiny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Hodnota </a:t>
            </a:r>
            <a:r>
              <a:rPr lang="cs-CZ" sz="1600" dirty="0">
                <a:solidFill>
                  <a:schemeClr val="bg1"/>
                </a:solidFill>
              </a:rPr>
              <a:t>fyzikální </a:t>
            </a:r>
            <a:r>
              <a:rPr lang="cs-CZ" sz="1600" dirty="0" smtClean="0">
                <a:solidFill>
                  <a:schemeClr val="bg1"/>
                </a:solidFill>
              </a:rPr>
              <a:t>veličiny</a:t>
            </a:r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 smtClean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Zápis fyzikálních veličin v tabulkách a grafech</a:t>
            </a:r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 smtClean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Opakování „anatomie“ fyzikální veličiny</a:t>
            </a:r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bg1"/>
                </a:solidFill>
                <a:hlinkClick r:id="rId8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Typy fyzikálních veličin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 smtClean="0">
                <a:solidFill>
                  <a:schemeClr val="bg1"/>
                </a:solidFill>
                <a:hlinkClick r:id="rId9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Skalár a vektor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bg1"/>
                </a:solidFill>
                <a:hlinkClick r:id="rId10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kern="0" dirty="0" err="1">
                <a:solidFill>
                  <a:schemeClr val="bg1"/>
                </a:solidFill>
              </a:rPr>
              <a:t>Scalars</a:t>
            </a:r>
            <a:r>
              <a:rPr lang="cs-CZ" sz="1600" kern="0" dirty="0">
                <a:solidFill>
                  <a:schemeClr val="bg1"/>
                </a:solidFill>
              </a:rPr>
              <a:t> and </a:t>
            </a:r>
            <a:r>
              <a:rPr lang="cs-CZ" sz="1600" kern="0" dirty="0" err="1" smtClean="0">
                <a:solidFill>
                  <a:schemeClr val="bg1"/>
                </a:solidFill>
              </a:rPr>
              <a:t>vectors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1963" y="6264275"/>
            <a:ext cx="8080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Obr.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90550" y="404813"/>
            <a:ext cx="8229600" cy="647700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  <a:defRPr/>
            </a:pPr>
            <a:r>
              <a:rPr lang="cs-CZ" b="1" dirty="0"/>
              <a:t>F</a:t>
            </a:r>
            <a:r>
              <a:rPr lang="cs-CZ" b="1" dirty="0" smtClean="0"/>
              <a:t>yzikální veličiny popisují</a:t>
            </a:r>
            <a:r>
              <a:rPr lang="cs-CZ" dirty="0" smtClean="0"/>
              <a:t>:</a:t>
            </a:r>
          </a:p>
          <a:p>
            <a:pPr eaLnBrk="1" hangingPunct="1">
              <a:buFontTx/>
              <a:buNone/>
              <a:defRPr/>
            </a:pPr>
            <a:endParaRPr lang="cs-CZ" sz="2000" dirty="0" smtClean="0"/>
          </a:p>
          <a:p>
            <a:pPr eaLnBrk="1" hangingPunct="1">
              <a:buFontTx/>
              <a:buNone/>
              <a:defRPr/>
            </a:pPr>
            <a:endParaRPr lang="cs-CZ" sz="1000" dirty="0" smtClean="0"/>
          </a:p>
          <a:p>
            <a:pPr eaLnBrk="1" hangingPunct="1">
              <a:defRPr/>
            </a:pPr>
            <a:r>
              <a:rPr lang="cs-CZ" sz="2400" dirty="0" smtClean="0"/>
              <a:t>fyzikální vlastnosti,</a:t>
            </a:r>
          </a:p>
          <a:p>
            <a:pPr eaLnBrk="1" hangingPunct="1">
              <a:defRPr/>
            </a:pPr>
            <a:r>
              <a:rPr lang="cs-CZ" sz="2400" dirty="0" smtClean="0"/>
              <a:t>stavy těles, látek, silových polí,</a:t>
            </a:r>
          </a:p>
          <a:p>
            <a:pPr eaLnBrk="1" hangingPunct="1">
              <a:defRPr/>
            </a:pPr>
            <a:r>
              <a:rPr lang="cs-CZ" sz="2400" dirty="0" smtClean="0"/>
              <a:t>jejich změny a děje mezi nimi,</a:t>
            </a:r>
          </a:p>
          <a:p>
            <a:pPr algn="ctr" eaLnBrk="1" hangingPunct="1">
              <a:buFontTx/>
              <a:buNone/>
              <a:defRPr/>
            </a:pPr>
            <a:endParaRPr lang="cs-CZ" sz="800" dirty="0" smtClean="0"/>
          </a:p>
          <a:p>
            <a:pPr algn="ctr" eaLnBrk="1" hangingPunct="1">
              <a:buFontTx/>
              <a:buNone/>
              <a:defRPr/>
            </a:pPr>
            <a:r>
              <a:rPr lang="cs-CZ" sz="1050" dirty="0" smtClean="0"/>
              <a:t/>
            </a:r>
            <a:br>
              <a:rPr lang="cs-CZ" sz="1050" dirty="0" smtClean="0"/>
            </a:br>
            <a:endParaRPr lang="cs-CZ" dirty="0" smtClean="0"/>
          </a:p>
        </p:txBody>
      </p:sp>
      <p:pic>
        <p:nvPicPr>
          <p:cNvPr id="3077" name="Picture 5" descr="centimeter-2261_64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60350"/>
            <a:ext cx="4941888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611188" y="3141663"/>
            <a:ext cx="4000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800"/>
              <a:t>které můžeme </a:t>
            </a:r>
            <a:r>
              <a:rPr lang="cs-CZ" sz="2800" b="1"/>
              <a:t>změřit,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6156325" y="3141663"/>
            <a:ext cx="2162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800" b="1"/>
              <a:t>vypočítat</a:t>
            </a:r>
            <a:r>
              <a:rPr lang="cs-CZ" sz="2800"/>
              <a:t>.</a:t>
            </a:r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323850" y="3705225"/>
            <a:ext cx="338455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400"/>
              <a:t>fyzikální veličina – physical quantity fyzikální velikost – physical magnitude</a:t>
            </a:r>
          </a:p>
          <a:p>
            <a:pPr eaLnBrk="1" hangingPunct="1"/>
            <a:r>
              <a:rPr lang="cs-CZ" sz="1400"/>
              <a:t>fyzikální vlastnost – physical property</a:t>
            </a:r>
          </a:p>
          <a:p>
            <a:pPr eaLnBrk="1" hangingPunct="1"/>
            <a:r>
              <a:rPr lang="cs-CZ" sz="1400"/>
              <a:t>jev – phenomenon</a:t>
            </a:r>
          </a:p>
          <a:p>
            <a:pPr eaLnBrk="1" hangingPunct="1"/>
            <a:r>
              <a:rPr lang="cs-CZ" sz="1400"/>
              <a:t>látka – substance</a:t>
            </a:r>
          </a:p>
          <a:p>
            <a:pPr eaLnBrk="1" hangingPunct="1"/>
            <a:r>
              <a:rPr lang="cs-CZ" sz="1400"/>
              <a:t>tělo (tělesa) – body</a:t>
            </a:r>
          </a:p>
          <a:p>
            <a:pPr eaLnBrk="1" hangingPunct="1"/>
            <a:r>
              <a:rPr lang="cs-CZ" sz="1400"/>
              <a:t>hodnota – value</a:t>
            </a:r>
          </a:p>
          <a:p>
            <a:pPr eaLnBrk="1" hangingPunct="1"/>
            <a:r>
              <a:rPr lang="cs-CZ" sz="1400"/>
              <a:t>rychlost – speed</a:t>
            </a:r>
          </a:p>
          <a:p>
            <a:pPr eaLnBrk="1" hangingPunct="1"/>
            <a:r>
              <a:rPr lang="cs-CZ" sz="1400"/>
              <a:t>délka – length</a:t>
            </a:r>
          </a:p>
          <a:p>
            <a:pPr eaLnBrk="1" hangingPunct="1"/>
            <a:r>
              <a:rPr lang="cs-CZ" sz="1400"/>
              <a:t>metr – meter</a:t>
            </a:r>
          </a:p>
          <a:p>
            <a:pPr eaLnBrk="1" hangingPunct="1"/>
            <a:r>
              <a:rPr lang="cs-CZ" sz="1400"/>
              <a:t>kilometr – kilometer</a:t>
            </a:r>
          </a:p>
          <a:p>
            <a:pPr eaLnBrk="1" hangingPunct="1"/>
            <a:r>
              <a:rPr lang="cs-CZ" sz="1400"/>
              <a:t>čas – time</a:t>
            </a:r>
          </a:p>
          <a:p>
            <a:pPr eaLnBrk="1" hangingPunct="1"/>
            <a:r>
              <a:rPr lang="cs-CZ" sz="1400"/>
              <a:t>sekunda – second</a:t>
            </a:r>
          </a:p>
          <a:p>
            <a:pPr eaLnBrk="1" hangingPunct="1"/>
            <a:r>
              <a:rPr lang="cs-CZ" sz="1400"/>
              <a:t>hodina – hour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755" y="4450745"/>
            <a:ext cx="752580" cy="743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294" y="4884611"/>
            <a:ext cx="762106" cy="743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Šipka dolů 6">
            <a:hlinkClick r:id="" action="ppaction://hlinkshowjump?jump=nextslide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49225" y="3732138"/>
            <a:ext cx="35591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sz="2000" dirty="0">
              <a:solidFill>
                <a:srgbClr val="CCCCCC"/>
              </a:solidFill>
            </a:endParaRPr>
          </a:p>
          <a:p>
            <a:pPr eaLnBrk="1" hangingPunct="1"/>
            <a:endParaRPr lang="cs-CZ" sz="3600" dirty="0">
              <a:solidFill>
                <a:srgbClr val="CCCCCC"/>
              </a:solidFill>
            </a:endParaRPr>
          </a:p>
          <a:p>
            <a:pPr eaLnBrk="1" hangingPunct="1"/>
            <a:r>
              <a:rPr lang="cs-CZ" sz="8800" dirty="0">
                <a:solidFill>
                  <a:srgbClr val="CCCCCC"/>
                </a:solidFill>
              </a:rPr>
              <a:t>  CLIL</a:t>
            </a:r>
          </a:p>
          <a:p>
            <a:pPr eaLnBrk="1" hangingPunct="1"/>
            <a:r>
              <a:rPr lang="cs-CZ" sz="4800" dirty="0">
                <a:solidFill>
                  <a:srgbClr val="CCCCCC"/>
                </a:solidFill>
              </a:rPr>
              <a:t> </a:t>
            </a:r>
          </a:p>
        </p:txBody>
      </p:sp>
      <p:sp>
        <p:nvSpPr>
          <p:cNvPr id="9" name="Popisek se šipkou nahoru 8">
            <a:hlinkClick r:id="rId6" action="ppaction://hlinksldjump"/>
          </p:cNvPr>
          <p:cNvSpPr/>
          <p:nvPr/>
        </p:nvSpPr>
        <p:spPr>
          <a:xfrm>
            <a:off x="8640763" y="5673725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594225" y="3141663"/>
            <a:ext cx="18494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800"/>
              <a:t>případně </a:t>
            </a:r>
          </a:p>
        </p:txBody>
      </p:sp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611188" y="981075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objektivní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994149" y="6309320"/>
            <a:ext cx="4646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 b="1" dirty="0"/>
              <a:t>Fyzikální veličina je měřitelná nebo vypočitatelná: vlastnost, </a:t>
            </a:r>
            <a:r>
              <a:rPr lang="cs-CZ" sz="1200" b="1" dirty="0" smtClean="0"/>
              <a:t>stav, děj nebo </a:t>
            </a:r>
            <a:r>
              <a:rPr lang="cs-CZ" sz="1200" b="1" dirty="0"/>
              <a:t>změna</a:t>
            </a:r>
            <a:r>
              <a:rPr lang="cs-CZ" sz="1200" b="1" dirty="0" smtClean="0"/>
              <a:t>, látek</a:t>
            </a:r>
            <a:r>
              <a:rPr lang="cs-CZ" sz="1200" b="1" dirty="0"/>
              <a:t>, těles a silových polí. 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581400" y="1630363"/>
            <a:ext cx="2187575" cy="2714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dráha, hmotnost, hustota, …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362825" y="2428875"/>
            <a:ext cx="80168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933700" y="5805488"/>
            <a:ext cx="67786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</a:p>
        </p:txBody>
      </p:sp>
      <p:pic>
        <p:nvPicPr>
          <p:cNvPr id="4115" name="Obráze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5038" y="4329113"/>
            <a:ext cx="530225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Přímá spojnice se šipkou 23"/>
          <p:cNvCxnSpPr/>
          <p:nvPr/>
        </p:nvCxnSpPr>
        <p:spPr>
          <a:xfrm flipV="1">
            <a:off x="8818563" y="4329113"/>
            <a:ext cx="0" cy="354012"/>
          </a:xfrm>
          <a:prstGeom prst="straightConnector1">
            <a:avLst/>
          </a:prstGeom>
          <a:ln w="19050">
            <a:solidFill>
              <a:srgbClr val="FFFF00">
                <a:alpha val="97000"/>
              </a:srgb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8497888" y="5270500"/>
            <a:ext cx="6461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</a:p>
        </p:txBody>
      </p:sp>
      <p:sp>
        <p:nvSpPr>
          <p:cNvPr id="29" name="TextovéPole 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76628" y="3795502"/>
            <a:ext cx="4196551" cy="2496837"/>
          </a:xfrm>
          <a:prstGeom prst="rect">
            <a:avLst/>
          </a:prstGeom>
          <a:blipFill rotWithShape="1">
            <a:blip r:embed="rId8"/>
            <a:stretch>
              <a:fillRect t="-73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062411" y="6365193"/>
            <a:ext cx="4510088" cy="484187"/>
          </a:xfrm>
          <a:prstGeom prst="rect">
            <a:avLst/>
          </a:prstGeom>
          <a:solidFill>
            <a:schemeClr val="bg1">
              <a:lumMod val="75000"/>
              <a:alpha val="94000"/>
            </a:schemeClr>
          </a:solidFill>
        </p:spPr>
        <p:txBody>
          <a:bodyPr tIns="72000" bIns="72000">
            <a:spAutoFit/>
          </a:bodyPr>
          <a:lstStyle/>
          <a:p>
            <a:pPr>
              <a:defRPr/>
            </a:pPr>
            <a:r>
              <a:rPr lang="cs-CZ" sz="1100" b="1" dirty="0"/>
              <a:t>Charakterizujte fyzikální veličinu, nebo-</a:t>
            </a:r>
            <a:r>
              <a:rPr lang="cs-CZ" sz="1100" b="1" dirty="0" err="1"/>
              <a:t>li</a:t>
            </a:r>
            <a:r>
              <a:rPr lang="cs-CZ" sz="1100" b="1" dirty="0"/>
              <a:t> co je fyzikální veličina? </a:t>
            </a:r>
          </a:p>
          <a:p>
            <a:pPr>
              <a:defRPr/>
            </a:pPr>
            <a:r>
              <a:rPr lang="cs-CZ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       klikni pro odpověď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0095E-6 L 0.00017 0.26139 " pathEditMode="relative" rAng="0" ptsTypes="AA">
                                      <p:cBhvr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0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 nodeType="clickPar">
                      <p:stCondLst>
                        <p:cond delay="0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075" grpId="0" build="p" autoUpdateAnimBg="0" advAuto="0"/>
      <p:bldP spid="11" grpId="0" autoUpdateAnimBg="0"/>
      <p:bldP spid="18" grpId="0" autoUpdateAnimBg="0"/>
      <p:bldP spid="3" grpId="0"/>
      <p:bldP spid="14" grpId="0"/>
      <p:bldP spid="15" grpId="0"/>
      <p:bldP spid="2" grpId="0"/>
      <p:bldP spid="4" grpId="0"/>
      <p:bldP spid="22" grpId="0"/>
      <p:bldP spid="19" grpId="0"/>
      <p:bldP spid="20" grpId="0"/>
      <p:bldP spid="8" grpId="0" animBg="1"/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23133" y="2459450"/>
            <a:ext cx="4014788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400" dirty="0"/>
              <a:t>fyzikální výpočet – </a:t>
            </a:r>
            <a:r>
              <a:rPr lang="cs-CZ" sz="1400" dirty="0" err="1"/>
              <a:t>physic</a:t>
            </a:r>
            <a:r>
              <a:rPr lang="cs-CZ" sz="1400" dirty="0"/>
              <a:t> </a:t>
            </a:r>
            <a:r>
              <a:rPr lang="cs-CZ" sz="1400" dirty="0" err="1"/>
              <a:t>calculation</a:t>
            </a:r>
            <a:r>
              <a:rPr lang="cs-CZ" sz="1400" dirty="0"/>
              <a:t> </a:t>
            </a:r>
          </a:p>
          <a:p>
            <a:pPr eaLnBrk="1" hangingPunct="1"/>
            <a:r>
              <a:rPr lang="cs-CZ" sz="1400" dirty="0"/>
              <a:t>fyzikální jednotka – </a:t>
            </a:r>
            <a:r>
              <a:rPr lang="cs-CZ" sz="1400" dirty="0" err="1"/>
              <a:t>physical</a:t>
            </a:r>
            <a:r>
              <a:rPr lang="cs-CZ" sz="1400" dirty="0"/>
              <a:t> unit</a:t>
            </a:r>
          </a:p>
          <a:p>
            <a:pPr eaLnBrk="1" hangingPunct="1"/>
            <a:r>
              <a:rPr lang="cs-CZ" sz="1400" dirty="0"/>
              <a:t>číselná hodnota – </a:t>
            </a:r>
            <a:r>
              <a:rPr lang="cs-CZ" sz="1400" dirty="0" err="1"/>
              <a:t>numerical</a:t>
            </a:r>
            <a:r>
              <a:rPr lang="cs-CZ" sz="1400" dirty="0"/>
              <a:t> </a:t>
            </a:r>
            <a:r>
              <a:rPr lang="cs-CZ" sz="1400" dirty="0" err="1"/>
              <a:t>value</a:t>
            </a:r>
            <a:endParaRPr lang="cs-CZ" sz="1400" dirty="0"/>
          </a:p>
          <a:p>
            <a:pPr eaLnBrk="1" hangingPunct="1"/>
            <a:r>
              <a:rPr lang="cs-CZ" sz="1400" dirty="0"/>
              <a:t>základní jednotky – base </a:t>
            </a:r>
            <a:r>
              <a:rPr lang="cs-CZ" sz="1400" dirty="0" err="1"/>
              <a:t>units</a:t>
            </a:r>
            <a:endParaRPr lang="cs-CZ" sz="1400" dirty="0"/>
          </a:p>
          <a:p>
            <a:pPr eaLnBrk="1" hangingPunct="1"/>
            <a:r>
              <a:rPr lang="cs-CZ" sz="1400" dirty="0"/>
              <a:t>závorky – </a:t>
            </a:r>
            <a:r>
              <a:rPr lang="cs-CZ" sz="1400" dirty="0" err="1"/>
              <a:t>brackets</a:t>
            </a:r>
            <a:endParaRPr lang="cs-CZ" sz="1400" dirty="0"/>
          </a:p>
          <a:p>
            <a:pPr eaLnBrk="1" hangingPunct="1"/>
            <a:r>
              <a:rPr lang="cs-CZ" sz="1400" dirty="0"/>
              <a:t>{ } složená závorka – </a:t>
            </a:r>
            <a:r>
              <a:rPr lang="cs-CZ" sz="1400" dirty="0" err="1"/>
              <a:t>curly</a:t>
            </a:r>
            <a:r>
              <a:rPr lang="cs-CZ" sz="1400" dirty="0"/>
              <a:t> </a:t>
            </a:r>
            <a:r>
              <a:rPr lang="cs-CZ" sz="1400" dirty="0" err="1"/>
              <a:t>brackets</a:t>
            </a:r>
            <a:endParaRPr lang="cs-CZ" sz="1400" dirty="0">
              <a:solidFill>
                <a:srgbClr val="FFC000"/>
              </a:solidFill>
            </a:endParaRPr>
          </a:p>
          <a:p>
            <a:pPr eaLnBrk="1" hangingPunct="1"/>
            <a:r>
              <a:rPr lang="cs-CZ" sz="1400" dirty="0"/>
              <a:t>[ ] hranaté závorky – square </a:t>
            </a:r>
            <a:r>
              <a:rPr lang="cs-CZ" sz="1400" dirty="0" err="1"/>
              <a:t>brackets</a:t>
            </a:r>
            <a:endParaRPr lang="cs-CZ" sz="1400" dirty="0"/>
          </a:p>
          <a:p>
            <a:pPr eaLnBrk="1" hangingPunct="1"/>
            <a:r>
              <a:rPr lang="cs-CZ" sz="1400" dirty="0"/>
              <a:t>( ) kulaté závorky – </a:t>
            </a:r>
            <a:r>
              <a:rPr lang="cs-CZ" sz="1400" dirty="0" err="1"/>
              <a:t>round</a:t>
            </a:r>
            <a:r>
              <a:rPr lang="cs-CZ" sz="1400" dirty="0"/>
              <a:t> </a:t>
            </a:r>
            <a:r>
              <a:rPr lang="cs-CZ" sz="1400" dirty="0" err="1"/>
              <a:t>brackets</a:t>
            </a:r>
            <a:endParaRPr lang="cs-CZ" sz="1400" dirty="0"/>
          </a:p>
          <a:p>
            <a:pPr eaLnBrk="1" hangingPunct="1"/>
            <a:r>
              <a:rPr lang="cs-CZ" sz="1400" dirty="0"/>
              <a:t>rovnice – </a:t>
            </a:r>
            <a:r>
              <a:rPr lang="cs-CZ" sz="1400" dirty="0" err="1"/>
              <a:t>equation</a:t>
            </a:r>
            <a:endParaRPr lang="cs-CZ" sz="1400" dirty="0"/>
          </a:p>
          <a:p>
            <a:pPr eaLnBrk="1" hangingPunct="1"/>
            <a:r>
              <a:rPr lang="cs-CZ" sz="1400" dirty="0"/>
              <a:t>rovná se – </a:t>
            </a:r>
            <a:r>
              <a:rPr lang="cs-CZ" sz="1400" dirty="0" err="1"/>
              <a:t>equals</a:t>
            </a:r>
            <a:endParaRPr lang="cs-CZ" sz="1400" dirty="0"/>
          </a:p>
          <a:p>
            <a:pPr eaLnBrk="1" hangingPunct="1"/>
            <a:r>
              <a:rPr lang="cs-CZ" sz="1400" dirty="0"/>
              <a:t>= … </a:t>
            </a:r>
            <a:r>
              <a:rPr lang="cs-CZ" sz="1400" dirty="0" err="1"/>
              <a:t>equal</a:t>
            </a:r>
            <a:r>
              <a:rPr lang="cs-CZ" sz="1400" dirty="0"/>
              <a:t> sign</a:t>
            </a:r>
          </a:p>
          <a:p>
            <a:pPr eaLnBrk="1" hangingPunct="1"/>
            <a:r>
              <a:rPr lang="cs-CZ" sz="1400" dirty="0"/>
              <a:t>krát – </a:t>
            </a:r>
            <a:r>
              <a:rPr lang="cs-CZ" sz="1400" dirty="0" err="1"/>
              <a:t>times</a:t>
            </a:r>
            <a:endParaRPr lang="cs-CZ" sz="1400" dirty="0"/>
          </a:p>
          <a:p>
            <a:pPr eaLnBrk="1" hangingPunct="1"/>
            <a:r>
              <a:rPr lang="cs-CZ" sz="1400" dirty="0"/>
              <a:t>x … </a:t>
            </a:r>
            <a:r>
              <a:rPr lang="cs-CZ" sz="1400" dirty="0" err="1"/>
              <a:t>multiplication</a:t>
            </a:r>
            <a:r>
              <a:rPr lang="cs-CZ" sz="1400" dirty="0"/>
              <a:t> sign</a:t>
            </a:r>
          </a:p>
          <a:p>
            <a:pPr eaLnBrk="1" hangingPunct="1"/>
            <a:r>
              <a:rPr lang="cs-CZ" sz="1400" dirty="0"/>
              <a:t>/ … </a:t>
            </a:r>
            <a:r>
              <a:rPr lang="cs-CZ" sz="1400" dirty="0" err="1"/>
              <a:t>division</a:t>
            </a:r>
            <a:r>
              <a:rPr lang="cs-CZ" sz="1400" dirty="0"/>
              <a:t> sign</a:t>
            </a:r>
          </a:p>
          <a:p>
            <a:pPr eaLnBrk="1" hangingPunct="1"/>
            <a:r>
              <a:rPr lang="cs-CZ" sz="1400" dirty="0"/>
              <a:t>: … ratio (</a:t>
            </a:r>
            <a:r>
              <a:rPr lang="cs-CZ" sz="1400" dirty="0" err="1"/>
              <a:t>division</a:t>
            </a:r>
            <a:r>
              <a:rPr lang="cs-CZ" sz="1400" dirty="0"/>
              <a:t>)</a:t>
            </a:r>
          </a:p>
          <a:p>
            <a:pPr eaLnBrk="1" hangingPunct="1"/>
            <a:r>
              <a:rPr lang="cs-CZ" sz="1400" dirty="0"/>
              <a:t>děleno – </a:t>
            </a:r>
            <a:r>
              <a:rPr lang="cs-CZ" sz="1400" dirty="0" err="1"/>
              <a:t>divided</a:t>
            </a:r>
            <a:r>
              <a:rPr lang="cs-CZ" sz="1400" dirty="0"/>
              <a:t> by</a:t>
            </a:r>
          </a:p>
          <a:p>
            <a:pPr eaLnBrk="1" hangingPunct="1"/>
            <a:r>
              <a:rPr lang="cs-CZ" sz="1400" dirty="0"/>
              <a:t>zlomek – </a:t>
            </a:r>
            <a:r>
              <a:rPr lang="cs-CZ" sz="1400" dirty="0" err="1"/>
              <a:t>fraction</a:t>
            </a:r>
            <a:r>
              <a:rPr lang="cs-CZ" sz="1400" dirty="0"/>
              <a:t> </a:t>
            </a:r>
          </a:p>
          <a:p>
            <a:pPr eaLnBrk="1" hangingPunct="1"/>
            <a:r>
              <a:rPr lang="cs-CZ" sz="1400" dirty="0"/>
              <a:t>závaží – </a:t>
            </a:r>
            <a:r>
              <a:rPr lang="cs-CZ" sz="1400" dirty="0" err="1"/>
              <a:t>weights</a:t>
            </a:r>
            <a:endParaRPr lang="cs-CZ" sz="1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630"/>
            <a:ext cx="9074150" cy="719138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Zápis</a:t>
            </a:r>
            <a:r>
              <a:rPr lang="cs-CZ" dirty="0" smtClean="0">
                <a:solidFill>
                  <a:schemeClr val="tx1"/>
                </a:solidFill>
              </a:rPr>
              <a:t> fyzikální veličiny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1591" y="863715"/>
            <a:ext cx="4360223" cy="40005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sz="2000" dirty="0"/>
              <a:t>F</a:t>
            </a:r>
            <a:r>
              <a:rPr lang="cs-CZ" sz="2000" dirty="0" smtClean="0"/>
              <a:t>yzikální </a:t>
            </a:r>
            <a:r>
              <a:rPr lang="cs-CZ" sz="2000" dirty="0"/>
              <a:t>veličiny </a:t>
            </a:r>
            <a:r>
              <a:rPr lang="cs-CZ" sz="2000" dirty="0" smtClean="0"/>
              <a:t>zapisujeme rovnicí,</a:t>
            </a:r>
            <a:endParaRPr lang="cs-CZ" sz="2000" dirty="0"/>
          </a:p>
        </p:txBody>
      </p:sp>
      <p:sp>
        <p:nvSpPr>
          <p:cNvPr id="5" name="Šipka dolů 4">
            <a:hlinkClick r:id="" action="ppaction://hlinkshowjump?jump=nextslide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Popisek se šipkou nahoru 5">
            <a:hlinkClick r:id="rId2" action="ppaction://hlinksldjump"/>
          </p:cNvPr>
          <p:cNvSpPr/>
          <p:nvPr/>
        </p:nvSpPr>
        <p:spPr>
          <a:xfrm>
            <a:off x="8640763" y="5673725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3735181" y="1313765"/>
            <a:ext cx="2276979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cs-CZ" sz="2000" dirty="0" smtClean="0"/>
              <a:t>číselnou hodnotu</a:t>
            </a:r>
            <a:endParaRPr lang="cs-CZ" sz="2000" kern="0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5775827" y="1313765"/>
            <a:ext cx="284662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cs-CZ" sz="2000" dirty="0" smtClean="0"/>
              <a:t>a příslušnou jednotkou</a:t>
            </a:r>
            <a:endParaRPr lang="cs-CZ" sz="2000" kern="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2159907" y="1313765"/>
            <a:ext cx="187808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cs-CZ" sz="2000" kern="0" dirty="0" smtClean="0"/>
              <a:t>znaménko =,</a:t>
            </a:r>
            <a:endParaRPr lang="cs-CZ" sz="2000" kern="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16505" y="2336418"/>
            <a:ext cx="3897313" cy="421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cs-CZ" sz="2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cs-CZ" sz="8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 </a:t>
            </a:r>
          </a:p>
          <a:p>
            <a:pPr>
              <a:defRPr/>
            </a:pPr>
            <a:r>
              <a:rPr lang="cs-CZ" sz="8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CLIL   </a:t>
            </a:r>
          </a:p>
          <a:p>
            <a:pPr>
              <a:defRPr/>
            </a:pPr>
            <a:endParaRPr lang="cs-CZ" sz="3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endParaRPr lang="cs-CZ" sz="3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5646738" y="3769836"/>
            <a:ext cx="4254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3200"/>
              <a:t>=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641975" y="2850673"/>
            <a:ext cx="4254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3200"/>
              <a:t>=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6146800" y="5662176"/>
            <a:ext cx="2730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3200" dirty="0"/>
              <a:t>1</a:t>
            </a:r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6740565" y="5662176"/>
            <a:ext cx="6667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3200" dirty="0"/>
              <a:t>kg</a:t>
            </a:r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5607050" y="5836801"/>
            <a:ext cx="42386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3200" dirty="0"/>
              <a:t>=</a:t>
            </a:r>
          </a:p>
        </p:txBody>
      </p:sp>
      <p:pic>
        <p:nvPicPr>
          <p:cNvPr id="39" name="Obrázek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112" y="4304579"/>
            <a:ext cx="752580" cy="743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" name="Obrázek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402" y="4846186"/>
            <a:ext cx="762106" cy="743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4787900" y="2422048"/>
            <a:ext cx="35702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sz="1400" dirty="0" smtClean="0"/>
              <a:t>1. zápis obecné rovnice fyzikální </a:t>
            </a:r>
            <a:r>
              <a:rPr lang="cs-CZ" sz="1400" dirty="0"/>
              <a:t>veličiny </a:t>
            </a:r>
            <a:r>
              <a:rPr lang="cs-CZ" sz="1400" b="1" dirty="0" smtClean="0"/>
              <a:t>X</a:t>
            </a:r>
            <a:endParaRPr lang="cs-CZ" sz="1400" dirty="0"/>
          </a:p>
        </p:txBody>
      </p:sp>
      <p:sp>
        <p:nvSpPr>
          <p:cNvPr id="33" name="Obdélník 32"/>
          <p:cNvSpPr>
            <a:spLocks noChangeArrowheads="1"/>
          </p:cNvSpPr>
          <p:nvPr/>
        </p:nvSpPr>
        <p:spPr bwMode="auto">
          <a:xfrm>
            <a:off x="4787900" y="3379311"/>
            <a:ext cx="24320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sz="1400" dirty="0"/>
              <a:t>2</a:t>
            </a:r>
            <a:r>
              <a:rPr lang="cs-CZ" sz="1400" dirty="0" smtClean="0"/>
              <a:t>. zápis údajů pro hmotnost </a:t>
            </a:r>
            <a:endParaRPr lang="cs-CZ" sz="1400" dirty="0"/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4787900" y="5527883"/>
            <a:ext cx="24240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sz="1400" dirty="0" smtClean="0"/>
              <a:t>3. praktický používaný zápis</a:t>
            </a:r>
            <a:endParaRPr lang="cs-CZ" sz="1400" dirty="0"/>
          </a:p>
        </p:txBody>
      </p:sp>
      <p:sp>
        <p:nvSpPr>
          <p:cNvPr id="11" name="TextovéPole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22050" y="5661248"/>
            <a:ext cx="488441" cy="584775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3" name="Čárový popisek 1 (se zvýrazněním) 12"/>
          <p:cNvSpPr/>
          <p:nvPr/>
        </p:nvSpPr>
        <p:spPr>
          <a:xfrm rot="16200000">
            <a:off x="4242594" y="3308667"/>
            <a:ext cx="334962" cy="1206500"/>
          </a:xfrm>
          <a:prstGeom prst="accentCallout1">
            <a:avLst>
              <a:gd name="adj1" fmla="val 18750"/>
              <a:gd name="adj2" fmla="val -8333"/>
              <a:gd name="adj3" fmla="val 148520"/>
              <a:gd name="adj4" fmla="val -8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cs-CZ" dirty="0"/>
              <a:t>značka FV</a:t>
            </a:r>
          </a:p>
        </p:txBody>
      </p:sp>
      <p:sp>
        <p:nvSpPr>
          <p:cNvPr id="45" name="Čárový popisek 1 (se zvýrazněním) 44"/>
          <p:cNvSpPr/>
          <p:nvPr/>
        </p:nvSpPr>
        <p:spPr>
          <a:xfrm rot="16200000">
            <a:off x="7942262" y="3317399"/>
            <a:ext cx="334963" cy="1331912"/>
          </a:xfrm>
          <a:prstGeom prst="accentCallout1">
            <a:avLst>
              <a:gd name="adj1" fmla="val 18750"/>
              <a:gd name="adj2" fmla="val -8333"/>
              <a:gd name="adj3" fmla="val -52031"/>
              <a:gd name="adj4" fmla="val -118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cs-CZ" dirty="0"/>
              <a:t>jednotka FV</a:t>
            </a:r>
          </a:p>
        </p:txBody>
      </p:sp>
      <p:sp>
        <p:nvSpPr>
          <p:cNvPr id="15" name="Čárový popisek 1 (se zvýrazněním) 14"/>
          <p:cNvSpPr/>
          <p:nvPr/>
        </p:nvSpPr>
        <p:spPr>
          <a:xfrm rot="5400000">
            <a:off x="5590401" y="4155341"/>
            <a:ext cx="720080" cy="1203558"/>
          </a:xfrm>
          <a:prstGeom prst="accentCallout1">
            <a:avLst>
              <a:gd name="adj1" fmla="val 18750"/>
              <a:gd name="adj2" fmla="val -8333"/>
              <a:gd name="adj3" fmla="val 11084"/>
              <a:gd name="adj4" fmla="val -41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cs-CZ" dirty="0" smtClean="0"/>
              <a:t>číselný údaj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6328025" y="4132728"/>
            <a:ext cx="2635954" cy="13951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cs-CZ" dirty="0" smtClean="0"/>
              <a:t>= číselná hodnota</a:t>
            </a:r>
          </a:p>
          <a:p>
            <a:pPr algn="ctr">
              <a:defRPr/>
            </a:pPr>
            <a:r>
              <a:rPr lang="cs-CZ" dirty="0" smtClean="0"/>
              <a:t>fyzikální veličiny</a:t>
            </a:r>
          </a:p>
          <a:p>
            <a:pPr algn="ctr"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41738" y="2708508"/>
            <a:ext cx="582211" cy="584775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3" name="TextovéPole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73835" y="3604191"/>
            <a:ext cx="650114" cy="584775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2" name="TextovéPole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77651" y="2708507"/>
            <a:ext cx="890372" cy="584775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4" name="TextovéPole 4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68709" y="3658488"/>
            <a:ext cx="843501" cy="584775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6" name="TextovéPole 4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90067" y="2715083"/>
            <a:ext cx="717248" cy="584775"/>
          </a:xfrm>
          <a:prstGeom prst="rect">
            <a:avLst/>
          </a:prstGeom>
          <a:blipFill rotWithShape="1">
            <a:blip r:embed="rId10"/>
            <a:stretch>
              <a:fillRect t="-13542" r="-21186" b="-3333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7" name="TextovéPole 4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97225" y="3636023"/>
            <a:ext cx="927433" cy="584775"/>
          </a:xfrm>
          <a:prstGeom prst="rect">
            <a:avLst/>
          </a:prstGeom>
          <a:blipFill rotWithShape="1">
            <a:blip r:embed="rId11"/>
            <a:stretch>
              <a:fillRect t="-13542" r="-16447" b="-3333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011462" y="5613812"/>
            <a:ext cx="677863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190361" y="6129300"/>
                <a:ext cx="35220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solidFill>
                            <a:srgbClr val="A27B00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2000" b="0" i="1" smtClean="0">
                          <a:solidFill>
                            <a:srgbClr val="A27B00"/>
                          </a:solidFill>
                          <a:latin typeface="Cambria Math"/>
                        </a:rPr>
                        <m:t> =  1∙1000∙</m:t>
                      </m:r>
                      <m:r>
                        <a:rPr lang="cs-CZ" sz="2000" b="0" i="1" smtClean="0">
                          <a:solidFill>
                            <a:srgbClr val="A27B00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cs-CZ" sz="2000" b="0" i="1" smtClean="0">
                          <a:solidFill>
                            <a:srgbClr val="A27B00"/>
                          </a:solidFill>
                          <a:latin typeface="Cambria Math"/>
                          <a:ea typeface="Cambria Math"/>
                        </a:rPr>
                        <m:t>=1∙</m:t>
                      </m:r>
                      <m:sSup>
                        <m:sSupPr>
                          <m:ctrlPr>
                            <a:rPr lang="cs-CZ" sz="2000" b="0" i="1" smtClean="0">
                              <a:solidFill>
                                <a:srgbClr val="A27B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solidFill>
                                <a:srgbClr val="A27B00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smtClean="0">
                              <a:solidFill>
                                <a:srgbClr val="A27B0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000" b="0" i="1" smtClean="0">
                          <a:solidFill>
                            <a:srgbClr val="A27B00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cs-CZ" sz="2000" dirty="0">
                  <a:solidFill>
                    <a:srgbClr val="A27B00"/>
                  </a:solidFill>
                </a:endParaRP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361" y="6129300"/>
                <a:ext cx="3522099" cy="400110"/>
              </a:xfrm>
              <a:prstGeom prst="rect">
                <a:avLst/>
              </a:prstGeom>
              <a:blipFill rotWithShape="1"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3581890" y="4066816"/>
            <a:ext cx="1755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vyjadřuje vlastnost společnou různým fyzikálním objektům /</a:t>
            </a:r>
          </a:p>
          <a:p>
            <a:r>
              <a:rPr lang="cs-CZ" sz="1200" dirty="0"/>
              <a:t>kvalitativní stránka </a:t>
            </a:r>
            <a:r>
              <a:rPr lang="cs-CZ" sz="1200" dirty="0" smtClean="0"/>
              <a:t>FV</a:t>
            </a:r>
            <a:endParaRPr lang="cs-CZ" sz="12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6435716" y="4947555"/>
            <a:ext cx="259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vyjadřuje velikost v závislosti na jednotce / kvantitativní stránka FV</a:t>
            </a:r>
            <a:endParaRPr lang="cs-CZ" sz="1200" dirty="0"/>
          </a:p>
        </p:txBody>
      </p:sp>
      <p:sp>
        <p:nvSpPr>
          <p:cNvPr id="52" name="Zástupný symbol pro obsah 2"/>
          <p:cNvSpPr txBox="1">
            <a:spLocks/>
          </p:cNvSpPr>
          <p:nvPr/>
        </p:nvSpPr>
        <p:spPr bwMode="auto">
          <a:xfrm>
            <a:off x="836585" y="1313765"/>
            <a:ext cx="159311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cs-CZ" sz="2000" dirty="0"/>
              <a:t>značku </a:t>
            </a:r>
            <a:r>
              <a:rPr lang="cs-CZ" sz="2000" dirty="0" smtClean="0"/>
              <a:t>FV,</a:t>
            </a:r>
            <a:endParaRPr lang="cs-CZ" sz="2000" kern="0" dirty="0"/>
          </a:p>
        </p:txBody>
      </p:sp>
      <p:sp>
        <p:nvSpPr>
          <p:cNvPr id="24" name="Obdélník 23"/>
          <p:cNvSpPr/>
          <p:nvPr/>
        </p:nvSpPr>
        <p:spPr>
          <a:xfrm>
            <a:off x="5110526" y="879074"/>
            <a:ext cx="19367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cs-CZ" sz="2000" dirty="0"/>
              <a:t>která obsahuje: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6417205" y="5679250"/>
                <a:ext cx="39946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∙</m:t>
                      </m:r>
                    </m:oMath>
                  </m:oMathPara>
                </a14:m>
                <a:endParaRPr lang="cs-CZ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205" y="5679250"/>
                <a:ext cx="399468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Levá složená závorka 17"/>
          <p:cNvSpPr/>
          <p:nvPr/>
        </p:nvSpPr>
        <p:spPr>
          <a:xfrm rot="16200000">
            <a:off x="6084315" y="-558590"/>
            <a:ext cx="215731" cy="459051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208209" y="1844533"/>
            <a:ext cx="4009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/>
              <a:t>součin</a:t>
            </a:r>
            <a:r>
              <a:rPr lang="cs-CZ" sz="1200" dirty="0" smtClean="0"/>
              <a:t>, v některých případech znaménko krát nepíšeme</a:t>
            </a:r>
            <a:endParaRPr lang="cs-CZ" sz="1200" dirty="0"/>
          </a:p>
        </p:txBody>
      </p:sp>
      <p:sp>
        <p:nvSpPr>
          <p:cNvPr id="48" name="Čárový popisek 1 (se zvýrazněním) 47"/>
          <p:cNvSpPr/>
          <p:nvPr/>
        </p:nvSpPr>
        <p:spPr>
          <a:xfrm rot="16200000">
            <a:off x="3937256" y="2093056"/>
            <a:ext cx="334962" cy="2011579"/>
          </a:xfrm>
          <a:prstGeom prst="accentCallout1">
            <a:avLst>
              <a:gd name="adj1" fmla="val 18750"/>
              <a:gd name="adj2" fmla="val -8333"/>
              <a:gd name="adj3" fmla="val 214232"/>
              <a:gd name="adj4" fmla="val -8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cs-CZ" dirty="0" err="1" smtClean="0"/>
              <a:t>veličinová</a:t>
            </a:r>
            <a:r>
              <a:rPr lang="cs-CZ" dirty="0" smtClean="0"/>
              <a:t> rovnice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3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"/>
                            </p:stCondLst>
                            <p:childTnLst>
                              <p:par>
                                <p:cTn id="4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5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5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27B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27B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 nodeType="clickPar">
                      <p:stCondLst>
                        <p:cond delay="0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L -0.34305 -0.00116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5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000"/>
                            </p:stCondLst>
                            <p:childTnLst>
                              <p:par>
                                <p:cTn id="1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8" grpId="0"/>
      <p:bldP spid="2" grpId="0"/>
      <p:bldP spid="3" grpId="0" build="p"/>
      <p:bldP spid="3" grpId="1" build="p"/>
      <p:bldP spid="8" grpId="0"/>
      <p:bldP spid="9" grpId="0"/>
      <p:bldP spid="10" grpId="0"/>
      <p:bldP spid="21" grpId="0"/>
      <p:bldP spid="25" grpId="0"/>
      <p:bldP spid="29" grpId="0"/>
      <p:bldP spid="34" grpId="0"/>
      <p:bldP spid="36" grpId="0"/>
      <p:bldP spid="37" grpId="0"/>
      <p:bldP spid="7" grpId="0"/>
      <p:bldP spid="33" grpId="0"/>
      <p:bldP spid="41" grpId="0"/>
      <p:bldP spid="13" grpId="0" animBg="1"/>
      <p:bldP spid="45" grpId="0" animBg="1"/>
      <p:bldP spid="15" grpId="0" animBg="1"/>
      <p:bldP spid="16" grpId="0" uiExpand="1" build="p" animBg="1"/>
      <p:bldP spid="42" grpId="0"/>
      <p:bldP spid="22" grpId="0"/>
      <p:bldP spid="14" grpId="0"/>
      <p:bldP spid="50" grpId="0"/>
      <p:bldP spid="52" grpId="0" build="p"/>
      <p:bldP spid="24" grpId="0"/>
      <p:bldP spid="17" grpId="0"/>
      <p:bldP spid="18" grpId="0" animBg="1"/>
      <p:bldP spid="19" grpId="0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ál 33"/>
          <p:cNvSpPr/>
          <p:nvPr/>
        </p:nvSpPr>
        <p:spPr>
          <a:xfrm>
            <a:off x="250825" y="4243388"/>
            <a:ext cx="701675" cy="61753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60944" y="274638"/>
            <a:ext cx="7836480" cy="633412"/>
          </a:xfrm>
        </p:spPr>
        <p:txBody>
          <a:bodyPr/>
          <a:lstStyle/>
          <a:p>
            <a:pPr eaLnBrk="1" hangingPunct="1"/>
            <a:r>
              <a:rPr lang="cs-CZ" b="1" dirty="0" smtClean="0"/>
              <a:t>Hodnota </a:t>
            </a:r>
            <a:r>
              <a:rPr lang="cs-CZ" dirty="0" smtClean="0"/>
              <a:t>fyzikální veličiny </a:t>
            </a:r>
          </a:p>
        </p:txBody>
      </p:sp>
      <p:sp>
        <p:nvSpPr>
          <p:cNvPr id="24" name="Zástupný symbol pro obsah 2"/>
          <p:cNvSpPr>
            <a:spLocks noGrp="1"/>
          </p:cNvSpPr>
          <p:nvPr>
            <p:ph idx="1"/>
          </p:nvPr>
        </p:nvSpPr>
        <p:spPr>
          <a:xfrm>
            <a:off x="107950" y="4292600"/>
            <a:ext cx="4103688" cy="533400"/>
          </a:xfrm>
        </p:spPr>
        <p:txBody>
          <a:bodyPr anchor="ctr"/>
          <a:lstStyle/>
          <a:p>
            <a:pPr marL="0" indent="0" algn="ctr">
              <a:buFontTx/>
              <a:buNone/>
            </a:pPr>
            <a:r>
              <a:rPr lang="cs-CZ" sz="2000" smtClean="0">
                <a:solidFill>
                  <a:srgbClr val="0070C0"/>
                </a:solidFill>
              </a:rPr>
              <a:t>Číselná hodnota fyzikální veličiny</a:t>
            </a: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082146" y="1178750"/>
            <a:ext cx="4614979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2000" dirty="0" smtClean="0"/>
              <a:t>Z </a:t>
            </a:r>
            <a:r>
              <a:rPr lang="cs-CZ" sz="2000" dirty="0"/>
              <a:t>rovnice, pro </a:t>
            </a:r>
            <a:r>
              <a:rPr lang="cs-CZ" sz="2000" dirty="0" smtClean="0"/>
              <a:t>zápis fyzikální </a:t>
            </a:r>
            <a:r>
              <a:rPr lang="cs-CZ" sz="2000" dirty="0"/>
              <a:t>veličiny X, </a:t>
            </a:r>
          </a:p>
        </p:txBody>
      </p:sp>
      <p:sp>
        <p:nvSpPr>
          <p:cNvPr id="3" name="TextovéPole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7584" y="2244392"/>
            <a:ext cx="2261325" cy="58477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6" name="Obdélník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68192" y="3212976"/>
            <a:ext cx="1904111" cy="90582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21" name="Obdélník 2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68192" y="2060848"/>
            <a:ext cx="1760034" cy="96071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062037" y="1554194"/>
            <a:ext cx="6030243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2000" dirty="0" smtClean="0"/>
              <a:t>označení hodnoty (velikosti) fyzikální </a:t>
            </a:r>
            <a:r>
              <a:rPr lang="cs-CZ" sz="2000" dirty="0"/>
              <a:t>veličiny {X</a:t>
            </a:r>
            <a:r>
              <a:rPr lang="cs-CZ" sz="2000" dirty="0" smtClean="0"/>
              <a:t>}.</a:t>
            </a:r>
            <a:endParaRPr lang="cs-CZ" sz="2000" dirty="0"/>
          </a:p>
        </p:txBody>
      </p:sp>
      <p:sp>
        <p:nvSpPr>
          <p:cNvPr id="25" name="Zástupný symbol pro obsah 2"/>
          <p:cNvSpPr txBox="1">
            <a:spLocks/>
          </p:cNvSpPr>
          <p:nvPr/>
        </p:nvSpPr>
        <p:spPr bwMode="auto">
          <a:xfrm>
            <a:off x="4067175" y="4292600"/>
            <a:ext cx="27368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cs-CZ" sz="2000" dirty="0">
                <a:solidFill>
                  <a:srgbClr val="FFFF00"/>
                </a:solidFill>
              </a:rPr>
              <a:t>je </a:t>
            </a:r>
            <a:r>
              <a:rPr lang="cs-CZ" sz="2000" dirty="0" smtClean="0">
                <a:solidFill>
                  <a:srgbClr val="FFFF00"/>
                </a:solidFill>
              </a:rPr>
              <a:t>určena její  značkou</a:t>
            </a:r>
            <a:endParaRPr lang="cs-CZ" sz="2000" kern="0" dirty="0">
              <a:solidFill>
                <a:srgbClr val="FFFF00"/>
              </a:solidFill>
            </a:endParaRPr>
          </a:p>
        </p:txBody>
      </p:sp>
      <p:sp>
        <p:nvSpPr>
          <p:cNvPr id="26" name="Zástupný symbol pro obsah 2"/>
          <p:cNvSpPr txBox="1">
            <a:spLocks/>
          </p:cNvSpPr>
          <p:nvPr/>
        </p:nvSpPr>
        <p:spPr bwMode="auto">
          <a:xfrm>
            <a:off x="6659563" y="4292600"/>
            <a:ext cx="162083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cs-CZ" sz="2000" dirty="0" smtClean="0">
                <a:solidFill>
                  <a:srgbClr val="7030A0"/>
                </a:solidFill>
              </a:rPr>
              <a:t>a jednotkou.</a:t>
            </a:r>
            <a:endParaRPr lang="cs-CZ" sz="2000" kern="0" dirty="0">
              <a:solidFill>
                <a:srgbClr val="7030A0"/>
              </a:solidFill>
            </a:endParaRPr>
          </a:p>
        </p:txBody>
      </p:sp>
      <p:sp>
        <p:nvSpPr>
          <p:cNvPr id="28" name="Zástupný symbol pro obsah 2"/>
          <p:cNvSpPr txBox="1">
            <a:spLocks/>
          </p:cNvSpPr>
          <p:nvPr/>
        </p:nvSpPr>
        <p:spPr bwMode="auto">
          <a:xfrm>
            <a:off x="179388" y="4881215"/>
            <a:ext cx="8785225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cs-CZ" sz="2000" kern="0" dirty="0" smtClean="0"/>
              <a:t>Jednotka ovlivňujeme hodnotu (velikost) fyzikální veličiny </a:t>
            </a:r>
          </a:p>
        </p:txBody>
      </p:sp>
      <p:sp>
        <p:nvSpPr>
          <p:cNvPr id="29" name="Zástupný symbol pro obsah 2"/>
          <p:cNvSpPr txBox="1">
            <a:spLocks/>
          </p:cNvSpPr>
          <p:nvPr/>
        </p:nvSpPr>
        <p:spPr bwMode="auto">
          <a:xfrm>
            <a:off x="3286125" y="5225702"/>
            <a:ext cx="26685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cs-CZ" sz="1800" kern="0" dirty="0" smtClean="0"/>
              <a:t>(1 = 1, ale 1 g ≠ 1 kg).</a:t>
            </a:r>
          </a:p>
        </p:txBody>
      </p:sp>
      <p:sp>
        <p:nvSpPr>
          <p:cNvPr id="9" name="Obdélník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56960" y="2248816"/>
            <a:ext cx="654346" cy="584775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5562110" y="1181925"/>
            <a:ext cx="14696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000" dirty="0"/>
              <a:t>odvodíme</a:t>
            </a:r>
          </a:p>
        </p:txBody>
      </p:sp>
      <p:sp>
        <p:nvSpPr>
          <p:cNvPr id="19" name="Ovál 18"/>
          <p:cNvSpPr/>
          <p:nvPr/>
        </p:nvSpPr>
        <p:spPr>
          <a:xfrm>
            <a:off x="4140200" y="4373563"/>
            <a:ext cx="452438" cy="452437"/>
          </a:xfrm>
          <a:prstGeom prst="ellipse">
            <a:avLst/>
          </a:prstGeom>
          <a:noFill/>
          <a:ln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00"/>
              </a:solidFill>
            </a:endParaRPr>
          </a:p>
        </p:txBody>
      </p:sp>
      <p:sp>
        <p:nvSpPr>
          <p:cNvPr id="37" name="Ovál 36"/>
          <p:cNvSpPr/>
          <p:nvPr/>
        </p:nvSpPr>
        <p:spPr>
          <a:xfrm>
            <a:off x="7651750" y="4329113"/>
            <a:ext cx="541338" cy="54292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62" name="TextovéPole 29"/>
          <p:cNvSpPr txBox="1">
            <a:spLocks noChangeArrowheads="1"/>
          </p:cNvSpPr>
          <p:nvPr/>
        </p:nvSpPr>
        <p:spPr bwMode="auto">
          <a:xfrm>
            <a:off x="323850" y="5668963"/>
            <a:ext cx="8208963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dirty="0"/>
              <a:t>Vysvětlete následující pojmy:</a:t>
            </a:r>
          </a:p>
          <a:p>
            <a:pPr eaLnBrk="1" hangingPunct="1"/>
            <a:r>
              <a:rPr lang="cs-CZ" sz="1400" dirty="0"/>
              <a:t>fyzikální veličina, značka fyzikální veličiny, jednotka, značka jednotky, hodnota fyzikální </a:t>
            </a:r>
            <a:r>
              <a:rPr lang="cs-CZ" sz="1400" dirty="0" smtClean="0"/>
              <a:t>veličiny, číselná </a:t>
            </a:r>
            <a:r>
              <a:rPr lang="cs-CZ" sz="1400" dirty="0"/>
              <a:t>hodnota (velikost) fyzikální veličiny, označení číselné hodnoty fyzikální </a:t>
            </a:r>
            <a:r>
              <a:rPr lang="cs-CZ" sz="1400" dirty="0" smtClean="0"/>
              <a:t>veličiny</a:t>
            </a:r>
            <a:endParaRPr lang="cs-CZ" sz="1400" dirty="0"/>
          </a:p>
        </p:txBody>
      </p:sp>
      <p:sp>
        <p:nvSpPr>
          <p:cNvPr id="4" name="Šipka dolů 3">
            <a:hlinkClick r:id="" action="ppaction://hlinkshowjump?jump=nextslide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Popisek se šipkou nahoru 4">
            <a:hlinkClick r:id="rId6" action="ppaction://hlinksldjump"/>
          </p:cNvPr>
          <p:cNvSpPr/>
          <p:nvPr/>
        </p:nvSpPr>
        <p:spPr>
          <a:xfrm>
            <a:off x="8640763" y="5711825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>
            <a:off x="1421650" y="5234268"/>
            <a:ext cx="4533063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4683329" y="5565687"/>
            <a:ext cx="923786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462211" y="2356538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obecný výraz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462210" y="3419708"/>
            <a:ext cx="1818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 dosazení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44246" y="5717508"/>
            <a:ext cx="9182424" cy="5767387"/>
          </a:xfrm>
          <a:prstGeom prst="rect">
            <a:avLst/>
          </a:prstGeom>
          <a:solidFill>
            <a:schemeClr val="bg1">
              <a:lumMod val="65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25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0.4184 -0.1321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20" y="-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0.12326 -0.17824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63" y="-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66667E-6 -4.81481E-6 L -0.26702 -0.10185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51" y="-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6901E-6 L 0.00069 -0.84944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424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6146" grpId="0"/>
      <p:bldP spid="24" grpId="0" build="p"/>
      <p:bldP spid="6161" grpId="0"/>
      <p:bldP spid="23" grpId="0"/>
      <p:bldP spid="25" grpId="0"/>
      <p:bldP spid="26" grpId="0"/>
      <p:bldP spid="28" grpId="0"/>
      <p:bldP spid="29" grpId="0"/>
      <p:bldP spid="11" grpId="0"/>
      <p:bldP spid="19" grpId="0" animBg="1"/>
      <p:bldP spid="19" grpId="1" animBg="1"/>
      <p:bldP spid="37" grpId="0" animBg="1"/>
      <p:bldP spid="37" grpId="1" animBg="1"/>
      <p:bldP spid="12" grpId="0"/>
      <p:bldP spid="32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7950" y="53975"/>
            <a:ext cx="9251950" cy="709613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smtClean="0">
                <a:solidFill>
                  <a:schemeClr val="tx1"/>
                </a:solidFill>
              </a:rPr>
              <a:t>Zápis FV v tabulkách a grafech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468313" y="1403350"/>
          <a:ext cx="2879725" cy="841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267"/>
                <a:gridCol w="460756"/>
                <a:gridCol w="518351"/>
                <a:gridCol w="518351"/>
              </a:tblGrid>
              <a:tr h="457917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t</a:t>
                      </a:r>
                      <a:r>
                        <a:rPr lang="cs-CZ" sz="1800" b="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cs-CZ" sz="18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[s]</a:t>
                      </a:r>
                      <a:endParaRPr lang="cs-CZ" sz="1800" b="0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1" marR="91421" marT="45746" marB="45746" anchor="ctr"/>
                </a:tc>
              </a:tr>
              <a:tr h="383458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 [m]</a:t>
                      </a:r>
                      <a:endParaRPr lang="cs-CZ" sz="1800" dirty="0"/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cs-CZ" sz="1800" dirty="0"/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cs-CZ" sz="1800" dirty="0"/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cs-CZ" sz="1800" dirty="0"/>
                    </a:p>
                  </a:txBody>
                  <a:tcPr marL="91421" marR="91421" marT="45746" marB="45746" anchor="ctr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68313" y="3041650"/>
          <a:ext cx="2879725" cy="841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267"/>
                <a:gridCol w="460756"/>
                <a:gridCol w="518351"/>
                <a:gridCol w="518351"/>
              </a:tblGrid>
              <a:tr h="457917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[s]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0</a:t>
                      </a:r>
                      <a:endParaRPr lang="cs-CZ" sz="1800" b="0" dirty="0"/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1</a:t>
                      </a:r>
                      <a:endParaRPr lang="cs-CZ" sz="1800" b="0" dirty="0"/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2</a:t>
                      </a:r>
                      <a:endParaRPr lang="cs-CZ" sz="1800" b="0" dirty="0"/>
                    </a:p>
                  </a:txBody>
                  <a:tcPr marL="91421" marR="91421" marT="45746" marB="45746" anchor="ctr"/>
                </a:tc>
              </a:tr>
              <a:tr h="383458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  / [m]</a:t>
                      </a:r>
                      <a:endParaRPr lang="cs-CZ" sz="1800" dirty="0"/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cs-CZ" sz="1800" dirty="0"/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cs-CZ" sz="1800" dirty="0"/>
                    </a:p>
                  </a:txBody>
                  <a:tcPr marL="91421" marR="91421"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cs-CZ" sz="1800" dirty="0"/>
                    </a:p>
                  </a:txBody>
                  <a:tcPr marL="91421" marR="91421" marT="45746" marB="45746" anchor="ctr"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4653136"/>
          <a:ext cx="2880320" cy="132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553"/>
                <a:gridCol w="460851"/>
                <a:gridCol w="518458"/>
                <a:gridCol w="518458"/>
              </a:tblGrid>
              <a:tr h="72008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blipFill rotWithShape="1">
                      <a:blip r:embed="rId2"/>
                      <a:stretch>
                        <a:fillRect l="-441" r="-108370" b="-83898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005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blipFill rotWithShape="1">
                      <a:blip r:embed="rId2"/>
                      <a:stretch>
                        <a:fillRect l="-441" t="-119192" r="-10837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313" y="6038850"/>
            <a:ext cx="83518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600" dirty="0"/>
              <a:t>Vynecháním hranaté závorky může dojít ke snížení srozumitelnosti zápisu.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3781425" y="5084763"/>
            <a:ext cx="1728788" cy="431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5724128" y="4725144"/>
          <a:ext cx="2880320" cy="1281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553"/>
                <a:gridCol w="460851"/>
                <a:gridCol w="518458"/>
                <a:gridCol w="518458"/>
              </a:tblGrid>
              <a:tr h="7200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blipFill rotWithShape="1">
                      <a:blip r:embed="rId3"/>
                      <a:stretch>
                        <a:fillRect l="-441" r="-108370" b="-78814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6115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blipFill rotWithShape="1">
                      <a:blip r:embed="rId3"/>
                      <a:stretch>
                        <a:fillRect l="-441" t="-128261" r="-108370" b="-108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39863" y="2528888"/>
            <a:ext cx="792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nebo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439863" y="4149725"/>
            <a:ext cx="7921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nebo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781425" y="4724400"/>
            <a:ext cx="1728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dirty="0"/>
              <a:t>vyšší řádky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4976813" y="4149725"/>
            <a:ext cx="36449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8027988" y="4149725"/>
            <a:ext cx="684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t / [s]</a:t>
            </a:r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5111750" y="819150"/>
            <a:ext cx="0" cy="34194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302125" y="777875"/>
            <a:ext cx="8699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s / [m]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412750" y="6415088"/>
            <a:ext cx="8353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/>
              <a:t>Způsob zápisu označení FV volíme také podle místa, které máme k dispozici.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6551613" y="4059238"/>
            <a:ext cx="0" cy="1793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7993063" y="4059238"/>
            <a:ext cx="0" cy="1793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5021263" y="2713038"/>
            <a:ext cx="165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021263" y="1268413"/>
            <a:ext cx="165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6372225" y="4238625"/>
            <a:ext cx="225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1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7812088" y="4238625"/>
            <a:ext cx="215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2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4737100" y="2522538"/>
            <a:ext cx="225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1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4737100" y="1089025"/>
            <a:ext cx="215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2</a:t>
            </a:r>
          </a:p>
        </p:txBody>
      </p:sp>
      <p:cxnSp>
        <p:nvCxnSpPr>
          <p:cNvPr id="34" name="Přímá spojnice 33"/>
          <p:cNvCxnSpPr/>
          <p:nvPr/>
        </p:nvCxnSpPr>
        <p:spPr>
          <a:xfrm flipV="1">
            <a:off x="7993063" y="1179513"/>
            <a:ext cx="0" cy="297021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6551613" y="2619375"/>
            <a:ext cx="0" cy="153035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5111750" y="1270000"/>
            <a:ext cx="29162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130800" y="2713038"/>
            <a:ext cx="14668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V="1">
            <a:off x="5105743" y="1025525"/>
            <a:ext cx="3125788" cy="3124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73041" y="1577460"/>
            <a:ext cx="794064" cy="56663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7" name="Šipka dolů 46">
            <a:hlinkClick r:id="" action="ppaction://hlinkshowjump?jump=nextslide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" name="Popisek se šipkou nahoru 47">
            <a:hlinkClick r:id="rId5" action="ppaction://hlinksldjump"/>
          </p:cNvPr>
          <p:cNvSpPr/>
          <p:nvPr/>
        </p:nvSpPr>
        <p:spPr>
          <a:xfrm>
            <a:off x="8640763" y="5711825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Pravá složená závorka 11"/>
          <p:cNvSpPr/>
          <p:nvPr/>
        </p:nvSpPr>
        <p:spPr>
          <a:xfrm flipH="1">
            <a:off x="4841875" y="2709863"/>
            <a:ext cx="219075" cy="14446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Pravá složená závorka 35"/>
          <p:cNvSpPr/>
          <p:nvPr/>
        </p:nvSpPr>
        <p:spPr>
          <a:xfrm rot="16200000" flipH="1">
            <a:off x="5712934" y="3581400"/>
            <a:ext cx="241300" cy="14446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5246688" y="747713"/>
            <a:ext cx="2746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400"/>
              <a:t>konstrukce a označení os grafu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 rot="16200000">
                <a:off x="4166287" y="3339658"/>
                <a:ext cx="998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0" smtClean="0">
                          <a:latin typeface="Cambria Math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/>
                        </a:rPr>
                        <m:t>cm</m:t>
                      </m:r>
                      <m:r>
                        <a:rPr lang="cs-CZ" sz="1200" b="0" i="0" smtClean="0">
                          <a:latin typeface="Cambria Math"/>
                        </a:rPr>
                        <m:t> ≜1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/>
                          <a:ea typeface="Cambria Math"/>
                        </a:rPr>
                        <m:t>m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166287" y="3339658"/>
                <a:ext cx="998415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5359234" y="4468512"/>
                <a:ext cx="927433" cy="230832"/>
              </a:xfrm>
              <a:prstGeom prst="rect">
                <a:avLst/>
              </a:prstGeom>
              <a:noFill/>
            </p:spPr>
            <p:txBody>
              <a:bodyPr wrap="none" t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0" smtClean="0">
                          <a:latin typeface="Cambria Math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/>
                        </a:rPr>
                        <m:t>cm</m:t>
                      </m:r>
                      <m:r>
                        <a:rPr lang="cs-CZ" sz="1200" b="0" i="0" smtClean="0">
                          <a:latin typeface="Cambria Math"/>
                        </a:rPr>
                        <m:t> ≜1</m:t>
                      </m:r>
                      <m:r>
                        <m:rPr>
                          <m:sty m:val="p"/>
                        </m:rPr>
                        <a:rPr lang="cs-CZ" sz="1200" b="0" i="0" smtClean="0">
                          <a:latin typeface="Cambria Math"/>
                          <a:ea typeface="Cambria Math"/>
                        </a:rPr>
                        <m:t>s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234" y="4468512"/>
                <a:ext cx="927433" cy="2308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9" grpId="0"/>
      <p:bldP spid="10" grpId="0"/>
      <p:bldP spid="11" grpId="0"/>
      <p:bldP spid="15" grpId="0"/>
      <p:bldP spid="18" grpId="0"/>
      <p:bldP spid="19" grpId="0"/>
      <p:bldP spid="29" grpId="0"/>
      <p:bldP spid="30" grpId="0"/>
      <p:bldP spid="31" grpId="0"/>
      <p:bldP spid="32" grpId="0"/>
      <p:bldP spid="12" grpId="0" animBg="1"/>
      <p:bldP spid="36" grpId="0" animBg="1"/>
      <p:bldP spid="21" grpId="0"/>
      <p:bldP spid="22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635895" y="2670156"/>
                <a:ext cx="251197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0" i="1" smtClean="0">
                          <a:solidFill>
                            <a:srgbClr val="A27B00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3600" b="0" i="1" smtClean="0">
                          <a:latin typeface="Cambria Math"/>
                        </a:rPr>
                        <m:t>= </m:t>
                      </m:r>
                      <m:r>
                        <a:rPr lang="cs-CZ" sz="36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1</m:t>
                      </m:r>
                      <m:r>
                        <a:rPr lang="cs-CZ" sz="3600" b="0" i="1" smtClean="0">
                          <a:latin typeface="Cambria Math"/>
                        </a:rPr>
                        <m:t>   </m:t>
                      </m:r>
                      <m:r>
                        <a:rPr lang="cs-CZ" sz="3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𝑘𝑔</m:t>
                      </m:r>
                    </m:oMath>
                  </m:oMathPara>
                </a14:m>
                <a:endParaRPr lang="cs-CZ" sz="3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5" y="2670156"/>
                <a:ext cx="2511970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145462" cy="709613"/>
          </a:xfrm>
        </p:spPr>
        <p:txBody>
          <a:bodyPr/>
          <a:lstStyle/>
          <a:p>
            <a:r>
              <a:rPr lang="cs-CZ" dirty="0" smtClean="0"/>
              <a:t>Opakování „anatomie“ FV</a:t>
            </a:r>
          </a:p>
        </p:txBody>
      </p:sp>
      <p:sp>
        <p:nvSpPr>
          <p:cNvPr id="12" name="Zaoblený obdélníkový popisek 11"/>
          <p:cNvSpPr/>
          <p:nvPr/>
        </p:nvSpPr>
        <p:spPr>
          <a:xfrm>
            <a:off x="1835150" y="1662113"/>
            <a:ext cx="2089150" cy="830262"/>
          </a:xfrm>
          <a:prstGeom prst="wedgeRoundRectCallout">
            <a:avLst>
              <a:gd name="adj1" fmla="val 47832"/>
              <a:gd name="adj2" fmla="val 95130"/>
              <a:gd name="adj3" fmla="val 16667"/>
            </a:avLst>
          </a:prstGeom>
          <a:solidFill>
            <a:schemeClr val="accent5">
              <a:lumMod val="90000"/>
            </a:schemeClr>
          </a:solidFill>
          <a:ln>
            <a:solidFill>
              <a:srgbClr val="A27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dirty="0">
                <a:solidFill>
                  <a:srgbClr val="A27B00"/>
                </a:solidFill>
              </a:rPr>
              <a:t>značka</a:t>
            </a:r>
          </a:p>
          <a:p>
            <a:pPr>
              <a:defRPr/>
            </a:pPr>
            <a:r>
              <a:rPr lang="cs-CZ" dirty="0">
                <a:solidFill>
                  <a:srgbClr val="A27B00"/>
                </a:solidFill>
              </a:rPr>
              <a:t>fyzikální veličiny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2465908" y="3743990"/>
            <a:ext cx="2339975" cy="1225550"/>
          </a:xfrm>
          <a:prstGeom prst="wedgeRoundRectCallout">
            <a:avLst>
              <a:gd name="adj1" fmla="val 54247"/>
              <a:gd name="adj2" fmla="val -96599"/>
              <a:gd name="adj3" fmla="val 16667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dirty="0" smtClean="0">
                <a:solidFill>
                  <a:srgbClr val="002060"/>
                </a:solidFill>
              </a:rPr>
              <a:t>číselný údaj pro FV, </a:t>
            </a:r>
            <a:r>
              <a:rPr lang="cs-CZ" dirty="0">
                <a:solidFill>
                  <a:srgbClr val="002060"/>
                </a:solidFill>
              </a:rPr>
              <a:t>uzavíráme do složených závorek</a:t>
            </a:r>
          </a:p>
        </p:txBody>
      </p:sp>
      <p:sp>
        <p:nvSpPr>
          <p:cNvPr id="14" name="Zaoblený obdélníkový popisek 13"/>
          <p:cNvSpPr/>
          <p:nvPr/>
        </p:nvSpPr>
        <p:spPr>
          <a:xfrm>
            <a:off x="5697125" y="1268413"/>
            <a:ext cx="2830338" cy="1190625"/>
          </a:xfrm>
          <a:prstGeom prst="wedgeRoundRectCallout">
            <a:avLst>
              <a:gd name="adj1" fmla="val -51639"/>
              <a:gd name="adj2" fmla="val 82638"/>
              <a:gd name="adj3" fmla="val 16667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dirty="0" smtClean="0">
                <a:solidFill>
                  <a:srgbClr val="7030A0"/>
                </a:solidFill>
              </a:rPr>
              <a:t>jednotka měřené FV, </a:t>
            </a:r>
            <a:r>
              <a:rPr lang="cs-CZ" dirty="0">
                <a:solidFill>
                  <a:srgbClr val="7030A0"/>
                </a:solidFill>
              </a:rPr>
              <a:t>uzavíráme do hranatých závorek</a:t>
            </a:r>
          </a:p>
        </p:txBody>
      </p:sp>
      <p:sp>
        <p:nvSpPr>
          <p:cNvPr id="15" name="Zaoblený obdélníkový popisek 14"/>
          <p:cNvSpPr/>
          <p:nvPr/>
        </p:nvSpPr>
        <p:spPr>
          <a:xfrm>
            <a:off x="5157066" y="3962232"/>
            <a:ext cx="3344226" cy="987568"/>
          </a:xfrm>
          <a:prstGeom prst="wedgeRoundRectCallout">
            <a:avLst>
              <a:gd name="adj1" fmla="val -22037"/>
              <a:gd name="adj2" fmla="val -11706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číselný údaj </a:t>
            </a:r>
            <a:r>
              <a:rPr lang="cs-CZ" dirty="0">
                <a:solidFill>
                  <a:schemeClr val="tx1"/>
                </a:solidFill>
              </a:rPr>
              <a:t>a jednotka FV tvoří </a:t>
            </a:r>
            <a:r>
              <a:rPr lang="cs-CZ" b="1" dirty="0">
                <a:solidFill>
                  <a:schemeClr val="tx1"/>
                </a:solidFill>
              </a:rPr>
              <a:t>hodnotu </a:t>
            </a:r>
            <a:r>
              <a:rPr lang="cs-CZ" b="1" dirty="0" smtClean="0">
                <a:solidFill>
                  <a:schemeClr val="tx1"/>
                </a:solidFill>
              </a:rPr>
              <a:t>FV</a:t>
            </a:r>
            <a:r>
              <a:rPr lang="cs-CZ" dirty="0" smtClean="0">
                <a:solidFill>
                  <a:schemeClr val="tx1"/>
                </a:solidFill>
              </a:rPr>
              <a:t>, zapisujeme společně se značkou FV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4644029" y="2258870"/>
            <a:ext cx="1503836" cy="15168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16538" y="6195791"/>
            <a:ext cx="79109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solidFill>
                  <a:schemeClr val="accent1">
                    <a:lumMod val="25000"/>
                  </a:schemeClr>
                </a:solidFill>
              </a:rPr>
              <a:t>Rovnice pro zápis fyzikální veličiny není totožná </a:t>
            </a:r>
            <a:r>
              <a:rPr lang="cs-CZ" sz="1600" dirty="0" smtClean="0">
                <a:solidFill>
                  <a:schemeClr val="accent1">
                    <a:lumMod val="25000"/>
                  </a:schemeClr>
                </a:solidFill>
              </a:rPr>
              <a:t>s rovnicí pro </a:t>
            </a:r>
            <a:r>
              <a:rPr lang="cs-CZ" sz="1600" dirty="0">
                <a:solidFill>
                  <a:schemeClr val="accent1">
                    <a:lumMod val="25000"/>
                  </a:schemeClr>
                </a:solidFill>
              </a:rPr>
              <a:t>výpočet této </a:t>
            </a:r>
            <a:r>
              <a:rPr lang="cs-CZ" sz="1600" dirty="0" smtClean="0">
                <a:solidFill>
                  <a:schemeClr val="accent1">
                    <a:lumMod val="25000"/>
                  </a:schemeClr>
                </a:solidFill>
              </a:rPr>
              <a:t>veličiny.</a:t>
            </a:r>
            <a:endParaRPr lang="cs-CZ" sz="1600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" name="Oválný popisek 2"/>
          <p:cNvSpPr/>
          <p:nvPr/>
        </p:nvSpPr>
        <p:spPr>
          <a:xfrm>
            <a:off x="63279" y="2618910"/>
            <a:ext cx="3203576" cy="1395155"/>
          </a:xfrm>
          <a:prstGeom prst="wedgeEllipseCallout">
            <a:avLst>
              <a:gd name="adj1" fmla="val 41003"/>
              <a:gd name="adj2" fmla="val 42760"/>
            </a:avLst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cs-CZ" dirty="0" smtClean="0">
                <a:solidFill>
                  <a:srgbClr val="002060"/>
                </a:solidFill>
              </a:rPr>
              <a:t>„skutečná velikost</a:t>
            </a:r>
            <a:r>
              <a:rPr lang="cs-CZ" dirty="0">
                <a:solidFill>
                  <a:srgbClr val="002060"/>
                </a:solidFill>
              </a:rPr>
              <a:t>“ </a:t>
            </a:r>
            <a:r>
              <a:rPr lang="cs-CZ" dirty="0" smtClean="0">
                <a:solidFill>
                  <a:srgbClr val="002060"/>
                </a:solidFill>
              </a:rPr>
              <a:t>číselného údaje závisí </a:t>
            </a:r>
            <a:r>
              <a:rPr lang="cs-CZ" dirty="0">
                <a:solidFill>
                  <a:srgbClr val="002060"/>
                </a:solidFill>
              </a:rPr>
              <a:t>na použité jednotce </a:t>
            </a:r>
          </a:p>
        </p:txBody>
      </p:sp>
      <p:sp>
        <p:nvSpPr>
          <p:cNvPr id="8207" name="TextovéPole 3"/>
          <p:cNvSpPr txBox="1">
            <a:spLocks noChangeArrowheads="1"/>
          </p:cNvSpPr>
          <p:nvPr/>
        </p:nvSpPr>
        <p:spPr bwMode="auto">
          <a:xfrm>
            <a:off x="4882563" y="5106229"/>
            <a:ext cx="364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200" i="1" dirty="0" smtClean="0"/>
              <a:t>Pro </a:t>
            </a:r>
            <a:r>
              <a:rPr lang="cs-CZ" sz="1200" i="1" dirty="0"/>
              <a:t>zobrazení odpovědi klikněte do  textových polí.</a:t>
            </a:r>
          </a:p>
        </p:txBody>
      </p:sp>
      <p:sp>
        <p:nvSpPr>
          <p:cNvPr id="8208" name="TextovéPole 7"/>
          <p:cNvSpPr txBox="1">
            <a:spLocks noChangeArrowheads="1"/>
          </p:cNvSpPr>
          <p:nvPr/>
        </p:nvSpPr>
        <p:spPr bwMode="auto">
          <a:xfrm>
            <a:off x="431540" y="1103313"/>
            <a:ext cx="11096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400"/>
              <a:t>hmotnost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4643958" y="2644891"/>
            <a:ext cx="7811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cs-CZ" sz="3600" dirty="0" smtClean="0">
                <a:solidFill>
                  <a:schemeClr val="accent2"/>
                </a:solidFill>
              </a:rPr>
              <a:t>{  }</a:t>
            </a:r>
            <a:endParaRPr lang="cs-CZ" sz="3600" dirty="0">
              <a:solidFill>
                <a:schemeClr val="accent2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5214334" y="2653282"/>
            <a:ext cx="9541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[    ]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371340" y="1103313"/>
            <a:ext cx="384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cs-CZ" sz="1400"/>
              <a:t>m 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641215" y="1103313"/>
            <a:ext cx="677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cs-CZ" sz="1400"/>
              <a:t>= 1 kg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2681790" y="3203975"/>
            <a:ext cx="2880320" cy="414494"/>
          </a:xfrm>
          <a:prstGeom prst="straightConnector1">
            <a:avLst/>
          </a:prstGeom>
          <a:ln w="28575">
            <a:gradFill>
              <a:gsLst>
                <a:gs pos="0">
                  <a:srgbClr val="0070C0">
                    <a:lumMod val="76000"/>
                    <a:lumOff val="24000"/>
                  </a:srgbClr>
                </a:gs>
                <a:gs pos="85000">
                  <a:srgbClr val="7030A0"/>
                </a:gs>
              </a:gsLst>
              <a:lin ang="0" scaled="0"/>
            </a:gra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40635" y="5596450"/>
            <a:ext cx="4170675" cy="39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Hodnotu fyzikální veličiny vždy vyjadřujeme:</a:t>
            </a:r>
            <a:endParaRPr lang="cs-CZ" sz="16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570220" y="5594978"/>
            <a:ext cx="39622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její číselnou hodnotou {X} a jednotkou [X].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4570220" y="5644825"/>
            <a:ext cx="3962220" cy="3011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klikněte pro dokončení věty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25" name="Šipka dolů 24">
            <a:hlinkClick r:id="" action="ppaction://hlinkshowjump?jump=nextslide"/>
          </p:cNvPr>
          <p:cNvSpPr/>
          <p:nvPr/>
        </p:nvSpPr>
        <p:spPr>
          <a:xfrm>
            <a:off x="8675688" y="6147550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6" name="Popisek se šipkou nahoru 25">
            <a:hlinkClick r:id="rId3" action="ppaction://hlinksldjump"/>
          </p:cNvPr>
          <p:cNvSpPr/>
          <p:nvPr/>
        </p:nvSpPr>
        <p:spPr>
          <a:xfrm>
            <a:off x="8640763" y="5583987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0" grpId="0"/>
      <p:bldP spid="21" grpId="0"/>
      <p:bldP spid="22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620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Typy fyzikálních veličin</a:t>
            </a:r>
          </a:p>
        </p:txBody>
      </p:sp>
      <p:sp>
        <p:nvSpPr>
          <p:cNvPr id="4" name="Šipka dolů 3">
            <a:hlinkClick r:id="" action="ppaction://hlinkshowjump?jump=nextslide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Popisek se šipkou nahoru 4">
            <a:hlinkClick r:id="rId2" action="ppaction://hlinksldjump"/>
          </p:cNvPr>
          <p:cNvSpPr/>
          <p:nvPr/>
        </p:nvSpPr>
        <p:spPr>
          <a:xfrm>
            <a:off x="8640763" y="5665788"/>
            <a:ext cx="358775" cy="37306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464528" y="2272809"/>
            <a:ext cx="42149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Fyzikální veličiny podle toho dělíme </a:t>
            </a:r>
            <a:r>
              <a:rPr lang="cs-CZ" dirty="0" smtClean="0"/>
              <a:t>na: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421651" y="3800826"/>
            <a:ext cx="308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skalární veličiny / skaláry</a:t>
            </a:r>
            <a:endParaRPr lang="cs-CZ" b="1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5132462" y="3834140"/>
            <a:ext cx="3431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vektorové veličiny / vektory</a:t>
            </a:r>
            <a:endParaRPr lang="cs-CZ" b="1" dirty="0"/>
          </a:p>
        </p:txBody>
      </p:sp>
      <p:cxnSp>
        <p:nvCxnSpPr>
          <p:cNvPr id="28" name="Přímá spojnice se šipkou 27"/>
          <p:cNvCxnSpPr>
            <a:stCxn id="19" idx="2"/>
            <a:endCxn id="20" idx="0"/>
          </p:cNvCxnSpPr>
          <p:nvPr/>
        </p:nvCxnSpPr>
        <p:spPr>
          <a:xfrm flipH="1">
            <a:off x="2963173" y="2642141"/>
            <a:ext cx="1608828" cy="115868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7" name="Přímá spojnice 7176"/>
          <p:cNvCxnSpPr>
            <a:stCxn id="19" idx="2"/>
          </p:cNvCxnSpPr>
          <p:nvPr/>
        </p:nvCxnSpPr>
        <p:spPr>
          <a:xfrm>
            <a:off x="4572001" y="2642141"/>
            <a:ext cx="1620179" cy="11472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0" name="TextovéPole 7189"/>
          <p:cNvSpPr txBox="1"/>
          <p:nvPr/>
        </p:nvSpPr>
        <p:spPr>
          <a:xfrm>
            <a:off x="1421650" y="4275781"/>
            <a:ext cx="279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hmotnost    m = {X} [kg]</a:t>
            </a:r>
            <a:endParaRPr lang="cs-CZ" dirty="0"/>
          </a:p>
        </p:txBody>
      </p:sp>
      <p:pic>
        <p:nvPicPr>
          <p:cNvPr id="1026" name="Picture 2" descr="C:\Users\zchalupsky\AppData\Local\Microsoft\Windows\Temporary Internet Files\Content.IE5\IMPJ8NL0\MM900234732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906" y="2383132"/>
            <a:ext cx="634696" cy="65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ovéPole 78"/>
          <p:cNvSpPr txBox="1"/>
          <p:nvPr/>
        </p:nvSpPr>
        <p:spPr>
          <a:xfrm>
            <a:off x="5112060" y="4275781"/>
            <a:ext cx="279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rychlost    </a:t>
            </a:r>
            <a:r>
              <a:rPr lang="cs-CZ" dirty="0"/>
              <a:t>v</a:t>
            </a:r>
            <a:r>
              <a:rPr lang="cs-CZ" dirty="0" smtClean="0"/>
              <a:t> = {X} [m/s]</a:t>
            </a:r>
            <a:endParaRPr lang="cs-CZ" dirty="0"/>
          </a:p>
        </p:txBody>
      </p:sp>
      <p:cxnSp>
        <p:nvCxnSpPr>
          <p:cNvPr id="7197" name="Přímá spojnice 7196"/>
          <p:cNvCxnSpPr/>
          <p:nvPr/>
        </p:nvCxnSpPr>
        <p:spPr>
          <a:xfrm>
            <a:off x="4097241" y="2696852"/>
            <a:ext cx="945105" cy="0"/>
          </a:xfrm>
          <a:prstGeom prst="line">
            <a:avLst/>
          </a:prstGeom>
          <a:ln w="190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5" name="Picture 11" descr="D:\Program Files (x86)\Microsoft Office2010profi\MEDIA\CAGCAT10\j0234131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973" y="2421147"/>
            <a:ext cx="572110" cy="60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zchalupsky\AppData\Local\Microsoft\Windows\Temporary Internet Files\Content.IE5\3K72R0WE\MC90029818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241" y="2383132"/>
            <a:ext cx="917575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TextovéPole 93"/>
          <p:cNvSpPr txBox="1"/>
          <p:nvPr/>
        </p:nvSpPr>
        <p:spPr>
          <a:xfrm>
            <a:off x="5112059" y="4635821"/>
            <a:ext cx="279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síla    	  F = {X} [N]</a:t>
            </a:r>
            <a:endParaRPr lang="cs-CZ" dirty="0"/>
          </a:p>
        </p:txBody>
      </p:sp>
      <p:pic>
        <p:nvPicPr>
          <p:cNvPr id="1039" name="Picture 15" descr="C:\Users\zchalupsky\AppData\Local\Microsoft\Windows\Temporary Internet Files\Content.IE5\IMPJ8NL0\MM900296992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989" y="2301009"/>
            <a:ext cx="496689" cy="73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TextovéPole 95"/>
          <p:cNvSpPr txBox="1"/>
          <p:nvPr/>
        </p:nvSpPr>
        <p:spPr>
          <a:xfrm>
            <a:off x="1421650" y="4663811"/>
            <a:ext cx="279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délka    	     s  = {X} [m]</a:t>
            </a:r>
            <a:endParaRPr lang="cs-CZ" dirty="0"/>
          </a:p>
        </p:txBody>
      </p:sp>
      <p:sp>
        <p:nvSpPr>
          <p:cNvPr id="97" name="TextovéPole 96"/>
          <p:cNvSpPr txBox="1"/>
          <p:nvPr/>
        </p:nvSpPr>
        <p:spPr>
          <a:xfrm>
            <a:off x="1421650" y="5029359"/>
            <a:ext cx="279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doba    	      t  = {X} [s]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99" name="TextovéPole 7198"/>
              <p:cNvSpPr txBox="1"/>
              <p:nvPr/>
            </p:nvSpPr>
            <p:spPr>
              <a:xfrm>
                <a:off x="3876926" y="2468284"/>
                <a:ext cx="1255536" cy="514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𝑔</m:t>
                      </m:r>
                      <m:r>
                        <a:rPr lang="cs-CZ" sz="1600" b="0" i="1" smtClean="0">
                          <a:latin typeface="Cambria Math"/>
                        </a:rPr>
                        <m:t>=9,81</m:t>
                      </m:r>
                      <m:f>
                        <m:fPr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sz="16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7199" name="TextovéPole 7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926" y="2468284"/>
                <a:ext cx="1255536" cy="5141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TextovéPole 101"/>
          <p:cNvSpPr txBox="1"/>
          <p:nvPr/>
        </p:nvSpPr>
        <p:spPr>
          <a:xfrm>
            <a:off x="5116686" y="4995861"/>
            <a:ext cx="279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zrychlení  g = {X} [m/s</a:t>
            </a:r>
            <a:r>
              <a:rPr lang="cs-CZ" baseline="30000" dirty="0" smtClean="0"/>
              <a:t>-2</a:t>
            </a:r>
            <a:r>
              <a:rPr lang="cs-CZ" dirty="0" smtClean="0"/>
              <a:t>]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62725" y="1241970"/>
            <a:ext cx="8845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Některé fyzikální veličiny určíme pouze jejich číselnou hodnotou (číslem a jednotkou),</a:t>
            </a:r>
          </a:p>
          <a:p>
            <a:r>
              <a:rPr lang="cs-CZ" dirty="0" smtClean="0"/>
              <a:t>jiné potřebují, ke svému úplnému popisu, doplnit ještě směr. 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756675" y="5729987"/>
            <a:ext cx="7630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Zápis vektorových veličin, od skalárních, odlišujeme šipkou nad značkou.</a:t>
            </a:r>
            <a:endParaRPr lang="cs-CZ" dirty="0"/>
          </a:p>
        </p:txBody>
      </p:sp>
      <p:sp>
        <p:nvSpPr>
          <p:cNvPr id="51" name="Šipka doprava 50"/>
          <p:cNvSpPr/>
          <p:nvPr/>
        </p:nvSpPr>
        <p:spPr>
          <a:xfrm>
            <a:off x="6256235" y="4309094"/>
            <a:ext cx="148517" cy="60853"/>
          </a:xfrm>
          <a:prstGeom prst="rightArrow">
            <a:avLst>
              <a:gd name="adj1" fmla="val 50000"/>
              <a:gd name="adj2" fmla="val 891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Šipka doprava 109"/>
          <p:cNvSpPr/>
          <p:nvPr/>
        </p:nvSpPr>
        <p:spPr>
          <a:xfrm>
            <a:off x="6256235" y="5049180"/>
            <a:ext cx="148517" cy="60853"/>
          </a:xfrm>
          <a:prstGeom prst="rightArrow">
            <a:avLst>
              <a:gd name="adj1" fmla="val 50000"/>
              <a:gd name="adj2" fmla="val 891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Šipka doprava 110"/>
          <p:cNvSpPr/>
          <p:nvPr/>
        </p:nvSpPr>
        <p:spPr>
          <a:xfrm>
            <a:off x="6256235" y="4613894"/>
            <a:ext cx="148517" cy="60853"/>
          </a:xfrm>
          <a:prstGeom prst="rightArrow">
            <a:avLst>
              <a:gd name="adj1" fmla="val 50000"/>
              <a:gd name="adj2" fmla="val 891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TextovéPole 111"/>
          <p:cNvSpPr txBox="1"/>
          <p:nvPr/>
        </p:nvSpPr>
        <p:spPr>
          <a:xfrm>
            <a:off x="746575" y="6174305"/>
            <a:ext cx="7795189" cy="33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Popřípadě se vektorová veličina v textu tiskne tučně </a:t>
            </a:r>
            <a:r>
              <a:rPr lang="cs-CZ" b="1" dirty="0" smtClean="0"/>
              <a:t>v </a:t>
            </a:r>
            <a:r>
              <a:rPr lang="cs-CZ" dirty="0"/>
              <a:t>[m/s</a:t>
            </a:r>
            <a:r>
              <a:rPr lang="cs-CZ" dirty="0" smtClean="0"/>
              <a:t>], </a:t>
            </a:r>
            <a:r>
              <a:rPr lang="cs-CZ" b="1" dirty="0" smtClean="0"/>
              <a:t>F </a:t>
            </a:r>
            <a:r>
              <a:rPr lang="cs-CZ" dirty="0"/>
              <a:t>[N</a:t>
            </a:r>
            <a:r>
              <a:rPr lang="cs-CZ" dirty="0" smtClean="0"/>
              <a:t>], </a:t>
            </a:r>
            <a:r>
              <a:rPr lang="cs-CZ" b="1" dirty="0" smtClean="0"/>
              <a:t>g </a:t>
            </a:r>
            <a:r>
              <a:rPr lang="cs-CZ" dirty="0"/>
              <a:t>[m/s</a:t>
            </a:r>
            <a:r>
              <a:rPr lang="cs-CZ" baseline="30000" dirty="0"/>
              <a:t>-2</a:t>
            </a:r>
            <a:r>
              <a:rPr lang="cs-CZ" dirty="0" smtClean="0"/>
              <a:t>]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14134E-6 L -0.26961 0.2669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90" y="13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4113E-6 L 0.29393 0.2725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87" y="13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3294E-6 L -0.27969 0.31691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93" y="158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63313E-6 L 0.28716 0.3162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157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01249E-6 L -0.28368 0.3567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178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01249E-6 L 0.30278 0.36988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39" y="184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53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2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250"/>
                            </p:stCondLst>
                            <p:childTnLst>
                              <p:par>
                                <p:cTn id="1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22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19" grpId="0"/>
      <p:bldP spid="20" grpId="0"/>
      <p:bldP spid="48" grpId="0"/>
      <p:bldP spid="7190" grpId="0"/>
      <p:bldP spid="79" grpId="0"/>
      <p:bldP spid="94" grpId="0"/>
      <p:bldP spid="96" grpId="0"/>
      <p:bldP spid="97" grpId="0"/>
      <p:bldP spid="7199" grpId="0"/>
      <p:bldP spid="7199" grpId="1"/>
      <p:bldP spid="7199" grpId="2"/>
      <p:bldP spid="102" grpId="0"/>
      <p:bldP spid="32" grpId="0" uiExpand="1" build="p"/>
      <p:bldP spid="36" grpId="0"/>
      <p:bldP spid="51" grpId="0" animBg="1"/>
      <p:bldP spid="110" grpId="0" animBg="1"/>
      <p:bldP spid="111" grpId="0" animBg="1"/>
      <p:bldP spid="1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98630"/>
            <a:ext cx="4666772" cy="1143000"/>
          </a:xfrm>
        </p:spPr>
        <p:txBody>
          <a:bodyPr/>
          <a:lstStyle/>
          <a:p>
            <a:r>
              <a:rPr lang="cs-CZ" dirty="0" smtClean="0"/>
              <a:t>Skalár a vektor</a:t>
            </a:r>
            <a:endParaRPr lang="cs-CZ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42925" y="1403775"/>
            <a:ext cx="37140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cs-CZ" sz="1800" b="1" kern="0" dirty="0" smtClean="0"/>
              <a:t>Skalár, </a:t>
            </a:r>
            <a:r>
              <a:rPr lang="cs-CZ" sz="1800" kern="0" dirty="0" smtClean="0"/>
              <a:t>např. hmotnost, je určen:</a:t>
            </a:r>
          </a:p>
        </p:txBody>
      </p:sp>
      <p:sp>
        <p:nvSpPr>
          <p:cNvPr id="7" name="Obdélník 6"/>
          <p:cNvSpPr/>
          <p:nvPr/>
        </p:nvSpPr>
        <p:spPr>
          <a:xfrm>
            <a:off x="473075" y="1851592"/>
            <a:ext cx="3154363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cs-CZ" kern="0" dirty="0" smtClean="0"/>
              <a:t>číselným údajem</a:t>
            </a:r>
            <a:endParaRPr lang="cs-CZ" kern="0" dirty="0"/>
          </a:p>
        </p:txBody>
      </p:sp>
      <p:sp>
        <p:nvSpPr>
          <p:cNvPr id="8" name="Obdélník 7"/>
          <p:cNvSpPr/>
          <p:nvPr/>
        </p:nvSpPr>
        <p:spPr>
          <a:xfrm>
            <a:off x="473075" y="2205605"/>
            <a:ext cx="23717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cs-CZ" kern="0" dirty="0"/>
              <a:t>a měřící jednotkou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4638442" y="1403775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/>
              <a:t>1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4166955" y="1403775"/>
            <a:ext cx="628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i="1" dirty="0"/>
              <a:t>m =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4854342" y="1403775"/>
            <a:ext cx="433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i="1" dirty="0"/>
              <a:t>kg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2987675" y="1832542"/>
            <a:ext cx="215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4000" dirty="0"/>
              <a:t>}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419475" y="2048442"/>
            <a:ext cx="1281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velikostí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42925" y="2925040"/>
            <a:ext cx="2993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b="1" kern="0" dirty="0" smtClean="0"/>
              <a:t>Vektor, </a:t>
            </a:r>
            <a:r>
              <a:rPr lang="cs-CZ" kern="0" dirty="0" smtClean="0"/>
              <a:t>např. síla, je určen:</a:t>
            </a:r>
            <a:endParaRPr lang="cs-CZ" kern="0" dirty="0"/>
          </a:p>
        </p:txBody>
      </p:sp>
      <p:sp>
        <p:nvSpPr>
          <p:cNvPr id="19" name="Obdélník 18"/>
          <p:cNvSpPr/>
          <p:nvPr/>
        </p:nvSpPr>
        <p:spPr>
          <a:xfrm>
            <a:off x="473075" y="3343817"/>
            <a:ext cx="2268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  <a:defRPr/>
            </a:pPr>
            <a:r>
              <a:rPr lang="cs-CZ" kern="0" dirty="0" smtClean="0"/>
              <a:t>číselným údajem,</a:t>
            </a:r>
            <a:endParaRPr lang="cs-CZ" kern="0" dirty="0"/>
          </a:p>
        </p:txBody>
      </p:sp>
      <p:sp>
        <p:nvSpPr>
          <p:cNvPr id="20" name="Obdélník 19"/>
          <p:cNvSpPr/>
          <p:nvPr/>
        </p:nvSpPr>
        <p:spPr>
          <a:xfrm>
            <a:off x="473075" y="4004217"/>
            <a:ext cx="4020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Wingdings" pitchFamily="2" charset="2"/>
              <a:buChar char="Ø"/>
              <a:defRPr/>
            </a:pPr>
            <a:r>
              <a:rPr lang="cs-CZ" kern="0" dirty="0"/>
              <a:t>a </a:t>
            </a:r>
            <a:r>
              <a:rPr lang="cs-CZ" kern="0" dirty="0" smtClean="0"/>
              <a:t>směrem (orientovanou úsečkou)</a:t>
            </a:r>
            <a:endParaRPr lang="cs-CZ" kern="0" dirty="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4662010" y="2914829"/>
            <a:ext cx="461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10</a:t>
            </a:r>
          </a:p>
        </p:txBody>
      </p:sp>
      <p:cxnSp>
        <p:nvCxnSpPr>
          <p:cNvPr id="26" name="Přímá spojnice se šipkou 25"/>
          <p:cNvCxnSpPr/>
          <p:nvPr/>
        </p:nvCxnSpPr>
        <p:spPr>
          <a:xfrm flipV="1">
            <a:off x="971550" y="5660265"/>
            <a:ext cx="2447925" cy="744538"/>
          </a:xfrm>
          <a:prstGeom prst="straightConnector1">
            <a:avLst/>
          </a:prstGeom>
          <a:ln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79838" y="5618357"/>
            <a:ext cx="1199367" cy="40293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28" name="TextovéPole 2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48081" y="5651956"/>
            <a:ext cx="1312820" cy="369332"/>
          </a:xfrm>
          <a:prstGeom prst="rect">
            <a:avLst/>
          </a:prstGeom>
          <a:blipFill rotWithShape="1">
            <a:blip r:embed="rId3"/>
            <a:stretch>
              <a:fillRect l="-4186" t="-8197" b="-24590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5651956"/>
                <a:ext cx="195644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14:m>
                  <m:oMath xmlns:m="http://schemas.openxmlformats.org/officeDocument/2006/math">
                    <a:fld id="{A79292E0-5279-4356-BE57-05D773BA83F1}" type="mathplaceholder">
                      <a:rPr lang="cs-CZ" i="1" smtClean="0">
                        <a:noFill/>
                        <a:latin typeface="Cambria Math"/>
                      </a:rPr>
                      <a:t>Sem zadejte rovnici.</a:t>
                    </a:fld>
                  </m:oMath>
                </a14:m>
                <a:r>
                  <a:rPr lang="cs-CZ" dirty="0">
                    <a:noFill/>
                  </a:rPr>
                  <a:t> 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5651956"/>
                <a:ext cx="195644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655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ovéPole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53100" y="5690365"/>
            <a:ext cx="1199367" cy="402931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473075" y="3701005"/>
            <a:ext cx="21780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  <a:defRPr/>
            </a:pPr>
            <a:r>
              <a:rPr lang="cs-CZ" kern="0" dirty="0"/>
              <a:t>měřící jednotkou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476665" y="4708191"/>
            <a:ext cx="3211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kern="0" dirty="0" smtClean="0"/>
              <a:t>Vektorovou fyzikální </a:t>
            </a:r>
            <a:r>
              <a:rPr lang="cs-CZ" kern="0" dirty="0"/>
              <a:t>veličinu, 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3401870" y="4702307"/>
            <a:ext cx="1954212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kern="0" dirty="0"/>
              <a:t> její číselný údaj, 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511968" y="5077523"/>
            <a:ext cx="6490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kern="0" dirty="0"/>
              <a:t>převádíme na délku orientované úsečky za použití měřítka</a:t>
            </a:r>
            <a:r>
              <a:rPr lang="en-US" kern="0" dirty="0" smtClean="0"/>
              <a:t>.</a:t>
            </a:r>
            <a:endParaRPr lang="cs-CZ" dirty="0"/>
          </a:p>
        </p:txBody>
      </p:sp>
      <p:sp>
        <p:nvSpPr>
          <p:cNvPr id="36" name="Ovál 35"/>
          <p:cNvSpPr/>
          <p:nvPr/>
        </p:nvSpPr>
        <p:spPr>
          <a:xfrm>
            <a:off x="3970989" y="4689140"/>
            <a:ext cx="407987" cy="407987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4346975" y="3240075"/>
            <a:ext cx="2159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6600" dirty="0"/>
              <a:t>}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4850213" y="3727774"/>
            <a:ext cx="12811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 smtClean="0"/>
              <a:t>a </a:t>
            </a:r>
            <a:endParaRPr lang="cs-CZ" b="1" dirty="0"/>
          </a:p>
          <a:p>
            <a:pPr eaLnBrk="1" hangingPunct="1"/>
            <a:r>
              <a:rPr lang="cs-CZ" b="1" dirty="0"/>
              <a:t>směrem</a:t>
            </a:r>
          </a:p>
        </p:txBody>
      </p:sp>
      <p:sp>
        <p:nvSpPr>
          <p:cNvPr id="39" name="Ovál 38"/>
          <p:cNvSpPr/>
          <p:nvPr/>
        </p:nvSpPr>
        <p:spPr>
          <a:xfrm>
            <a:off x="3626895" y="2029392"/>
            <a:ext cx="630070" cy="407987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41" name="Přímá spojnice se šipkou 40"/>
          <p:cNvCxnSpPr>
            <a:endCxn id="7" idx="3"/>
          </p:cNvCxnSpPr>
          <p:nvPr/>
        </p:nvCxnSpPr>
        <p:spPr>
          <a:xfrm>
            <a:off x="3526145" y="1772075"/>
            <a:ext cx="101293" cy="2636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2987675" y="3240075"/>
            <a:ext cx="1963505" cy="2339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881590" y="2219892"/>
            <a:ext cx="165415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881590" y="3699030"/>
            <a:ext cx="165415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893947" y="2573905"/>
            <a:ext cx="180155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863992" y="4015792"/>
            <a:ext cx="1637778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7503864" y="5677229"/>
                <a:ext cx="680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</m:t>
                      </m:r>
                      <m:r>
                        <a:rPr lang="cs-CZ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864" y="5677229"/>
                <a:ext cx="68076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4183903" y="2872510"/>
                <a:ext cx="636135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903" y="2872510"/>
                <a:ext cx="636135" cy="402931"/>
              </a:xfrm>
              <a:prstGeom prst="rect">
                <a:avLst/>
              </a:prstGeom>
              <a:blipFill rotWithShape="1">
                <a:blip r:embed="rId8"/>
                <a:stretch>
                  <a:fillRect t="-21212" r="-19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5022050" y="2898438"/>
                <a:ext cx="4227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050" y="2898438"/>
                <a:ext cx="42274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bdélník 52"/>
          <p:cNvSpPr/>
          <p:nvPr/>
        </p:nvSpPr>
        <p:spPr>
          <a:xfrm>
            <a:off x="4859159" y="342900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cs-CZ" b="1" dirty="0"/>
              <a:t>velikostí</a:t>
            </a:r>
          </a:p>
        </p:txBody>
      </p:sp>
      <p:sp>
        <p:nvSpPr>
          <p:cNvPr id="56" name="Ovál 55"/>
          <p:cNvSpPr/>
          <p:nvPr/>
        </p:nvSpPr>
        <p:spPr>
          <a:xfrm>
            <a:off x="5098122" y="3409672"/>
            <a:ext cx="630070" cy="407987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" name="TextovéPole 56"/>
          <p:cNvSpPr txBox="1"/>
          <p:nvPr/>
        </p:nvSpPr>
        <p:spPr>
          <a:xfrm rot="1147537">
            <a:off x="6839637" y="1188934"/>
            <a:ext cx="17542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Opakování</a:t>
            </a:r>
          </a:p>
          <a:p>
            <a:pPr algn="ctr"/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najděte společné</a:t>
            </a:r>
          </a:p>
          <a:p>
            <a:pPr algn="ctr"/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a rozdílné vlastnosti</a:t>
            </a:r>
            <a:endParaRPr lang="cs-CZ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Šipka dolů 39">
            <a:hlinkClick r:id="" action="ppaction://hlinkshowjump?jump=nextslide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Popisek se šipkou nahoru 42">
            <a:hlinkClick r:id="rId10" action="ppaction://hlinksldjump"/>
          </p:cNvPr>
          <p:cNvSpPr/>
          <p:nvPr/>
        </p:nvSpPr>
        <p:spPr>
          <a:xfrm>
            <a:off x="8640763" y="5665788"/>
            <a:ext cx="358775" cy="37306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4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0.11319 -0.09444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6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5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7734E-6 L -0.04271 -0.07932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5" y="-39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500"/>
                            </p:stCondLst>
                            <p:childTnLst>
                              <p:par>
                                <p:cTn id="1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0.03368 0.13449 " pathEditMode="relative" rAng="0" ptsTypes="AA">
                                      <p:cBhvr>
                                        <p:cTn id="1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4" y="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500"/>
                            </p:stCondLst>
                            <p:childTnLst>
                              <p:par>
                                <p:cTn id="1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0"/>
                            </p:stCondLst>
                            <p:childTnLst>
                              <p:par>
                                <p:cTn id="1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500"/>
                            </p:stCondLst>
                            <p:childTnLst>
                              <p:par>
                                <p:cTn id="1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000"/>
                            </p:stCondLst>
                            <p:childTnLst>
                              <p:par>
                                <p:cTn id="1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500"/>
                            </p:stCondLst>
                            <p:childTnLst>
                              <p:par>
                                <p:cTn id="19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9.62072E-7 L -0.61371 0.05227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94" y="26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23" grpId="0"/>
      <p:bldP spid="32" grpId="0"/>
      <p:bldP spid="33" grpId="0"/>
      <p:bldP spid="34" grpId="0"/>
      <p:bldP spid="35" grpId="0"/>
      <p:bldP spid="36" grpId="0" animBg="1"/>
      <p:bldP spid="36" grpId="1" animBg="1"/>
      <p:bldP spid="37" grpId="0"/>
      <p:bldP spid="38" grpId="0" uiExpand="1" build="p"/>
      <p:bldP spid="39" grpId="0" animBg="1"/>
      <p:bldP spid="39" grpId="1" animBg="1"/>
      <p:bldP spid="49" grpId="0"/>
      <p:bldP spid="49" grpId="1"/>
      <p:bldP spid="50" grpId="0"/>
      <p:bldP spid="51" grpId="0"/>
      <p:bldP spid="53" grpId="0"/>
      <p:bldP spid="56" grpId="0" animBg="1"/>
      <p:bldP spid="56" grpId="2" animBg="1"/>
      <p:bldP spid="57" grpId="0"/>
    </p:bld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11109</TotalTime>
  <Words>1019</Words>
  <Application>Microsoft Office PowerPoint</Application>
  <PresentationFormat>Předvádění na obrazovce (4:3)</PresentationFormat>
  <Paragraphs>297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Prezentace aplikace PowerPoint</vt:lpstr>
      <vt:lpstr>Fyzikální veličiny</vt:lpstr>
      <vt:lpstr>Prezentace aplikace PowerPoint</vt:lpstr>
      <vt:lpstr>Zápis fyzikální veličiny</vt:lpstr>
      <vt:lpstr>Hodnota fyzikální veličiny </vt:lpstr>
      <vt:lpstr>Zápis FV v tabulkách a grafech</vt:lpstr>
      <vt:lpstr>Opakování „anatomie“ FV</vt:lpstr>
      <vt:lpstr>Typy fyzikálních veličin</vt:lpstr>
      <vt:lpstr>Skalár a vektor</vt:lpstr>
      <vt:lpstr>Prezentace aplikace PowerPoint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452</cp:revision>
  <dcterms:created xsi:type="dcterms:W3CDTF">2013-03-27T07:54:35Z</dcterms:created>
  <dcterms:modified xsi:type="dcterms:W3CDTF">2013-06-26T08:46:30Z</dcterms:modified>
</cp:coreProperties>
</file>